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 bookmarkIdSeed="2">
  <p:sldMasterIdLst>
    <p:sldMasterId id="214748384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71" r:id="rId9"/>
    <p:sldId id="261" r:id="rId10"/>
    <p:sldId id="262" r:id="rId11"/>
    <p:sldId id="263" r:id="rId12"/>
    <p:sldId id="274" r:id="rId13"/>
    <p:sldId id="264" r:id="rId14"/>
    <p:sldId id="265" r:id="rId15"/>
    <p:sldId id="266" r:id="rId16"/>
    <p:sldId id="280" r:id="rId17"/>
    <p:sldId id="285" r:id="rId18"/>
    <p:sldId id="286" r:id="rId19"/>
    <p:sldId id="287" r:id="rId20"/>
    <p:sldId id="291" r:id="rId21"/>
    <p:sldId id="292" r:id="rId22"/>
    <p:sldId id="295" r:id="rId23"/>
    <p:sldId id="278" r:id="rId24"/>
    <p:sldId id="296" r:id="rId25"/>
    <p:sldId id="293" r:id="rId26"/>
    <p:sldId id="294" r:id="rId27"/>
    <p:sldId id="268" r:id="rId28"/>
    <p:sldId id="275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98" autoAdjust="0"/>
    <p:restoredTop sz="94660"/>
  </p:normalViewPr>
  <p:slideViewPr>
    <p:cSldViewPr snapToGrid="0">
      <p:cViewPr varScale="1">
        <p:scale>
          <a:sx n="87" d="100"/>
          <a:sy n="87" d="100"/>
        </p:scale>
        <p:origin x="41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9316A1-458F-491B-B7E0-9AA32558D23A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D8D795A-BF91-47C1-8FA9-238209E0B17D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Normative Anforderungen</a:t>
          </a:r>
          <a:endParaRPr lang="en-US"/>
        </a:p>
      </dgm:t>
    </dgm:pt>
    <dgm:pt modelId="{C03F93A5-CFA4-498E-94AA-EAF26F40F50E}" type="parTrans" cxnId="{95B0C87A-C66F-4AAD-B0EF-3390FB1DD2C6}">
      <dgm:prSet/>
      <dgm:spPr/>
      <dgm:t>
        <a:bodyPr/>
        <a:lstStyle/>
        <a:p>
          <a:endParaRPr lang="en-US"/>
        </a:p>
      </dgm:t>
    </dgm:pt>
    <dgm:pt modelId="{D297BCDD-8452-4FFF-B090-AD6567C1A700}" type="sibTrans" cxnId="{95B0C87A-C66F-4AAD-B0EF-3390FB1DD2C6}">
      <dgm:prSet/>
      <dgm:spPr/>
      <dgm:t>
        <a:bodyPr/>
        <a:lstStyle/>
        <a:p>
          <a:endParaRPr lang="en-US"/>
        </a:p>
      </dgm:t>
    </dgm:pt>
    <dgm:pt modelId="{C8F0C41F-40CD-4AA8-9A96-6DCC8C1AFE48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Die Persönlichkeit eines Menschen</a:t>
          </a:r>
          <a:endParaRPr lang="en-US"/>
        </a:p>
      </dgm:t>
    </dgm:pt>
    <dgm:pt modelId="{867A6ED6-B931-48AC-B0F8-5CC254DE65E1}" type="parTrans" cxnId="{801E785F-FF0C-4D88-988D-425C477FD77C}">
      <dgm:prSet/>
      <dgm:spPr/>
      <dgm:t>
        <a:bodyPr/>
        <a:lstStyle/>
        <a:p>
          <a:endParaRPr lang="en-US"/>
        </a:p>
      </dgm:t>
    </dgm:pt>
    <dgm:pt modelId="{51E1B908-C5C7-440D-B6A8-1CC1B850FC54}" type="sibTrans" cxnId="{801E785F-FF0C-4D88-988D-425C477FD77C}">
      <dgm:prSet/>
      <dgm:spPr/>
      <dgm:t>
        <a:bodyPr/>
        <a:lstStyle/>
        <a:p>
          <a:endParaRPr lang="en-US"/>
        </a:p>
      </dgm:t>
    </dgm:pt>
    <dgm:pt modelId="{1F9F4975-6C04-45AF-9027-56D5795A22C9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Die dolmetschwissenschaftliche Perspektive</a:t>
          </a:r>
          <a:endParaRPr lang="en-US"/>
        </a:p>
      </dgm:t>
    </dgm:pt>
    <dgm:pt modelId="{16181174-74BF-4210-9881-6D9602277C0C}" type="parTrans" cxnId="{879B34EC-046E-4C73-81DD-CBBF222E54AB}">
      <dgm:prSet/>
      <dgm:spPr/>
      <dgm:t>
        <a:bodyPr/>
        <a:lstStyle/>
        <a:p>
          <a:endParaRPr lang="en-US"/>
        </a:p>
      </dgm:t>
    </dgm:pt>
    <dgm:pt modelId="{D613A059-BAA1-4F93-AFA9-A653C4E50773}" type="sibTrans" cxnId="{879B34EC-046E-4C73-81DD-CBBF222E54AB}">
      <dgm:prSet/>
      <dgm:spPr/>
      <dgm:t>
        <a:bodyPr/>
        <a:lstStyle/>
        <a:p>
          <a:endParaRPr lang="en-US"/>
        </a:p>
      </dgm:t>
    </dgm:pt>
    <dgm:pt modelId="{B5ADD79E-47F5-4A2B-BC69-E07D20E99578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Die psychologische Perspektive</a:t>
          </a:r>
          <a:endParaRPr lang="en-US"/>
        </a:p>
      </dgm:t>
    </dgm:pt>
    <dgm:pt modelId="{0CB60B6C-E3B7-4030-B0D7-520E9961BE4C}" type="parTrans" cxnId="{0A292A0F-655B-4038-8AB1-894815CCA6FD}">
      <dgm:prSet/>
      <dgm:spPr/>
      <dgm:t>
        <a:bodyPr/>
        <a:lstStyle/>
        <a:p>
          <a:endParaRPr lang="en-US"/>
        </a:p>
      </dgm:t>
    </dgm:pt>
    <dgm:pt modelId="{94A9ECC8-191C-4925-99AC-851C936C170E}" type="sibTrans" cxnId="{0A292A0F-655B-4038-8AB1-894815CCA6FD}">
      <dgm:prSet/>
      <dgm:spPr/>
      <dgm:t>
        <a:bodyPr/>
        <a:lstStyle/>
        <a:p>
          <a:endParaRPr lang="en-US"/>
        </a:p>
      </dgm:t>
    </dgm:pt>
    <dgm:pt modelId="{B7C46E46-306C-4CC0-BBA2-A888E89E755A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Zuhören als erlernbare Fertigkeit</a:t>
          </a:r>
          <a:endParaRPr lang="en-US"/>
        </a:p>
      </dgm:t>
    </dgm:pt>
    <dgm:pt modelId="{C5387974-C9CC-486C-8A5A-B1712AFB5AB7}" type="parTrans" cxnId="{D6CE7A10-31F3-46BF-8AD6-64366B6EAE3C}">
      <dgm:prSet/>
      <dgm:spPr/>
      <dgm:t>
        <a:bodyPr/>
        <a:lstStyle/>
        <a:p>
          <a:endParaRPr lang="en-US"/>
        </a:p>
      </dgm:t>
    </dgm:pt>
    <dgm:pt modelId="{3711B709-CF3F-46AD-94D4-CB1CCAE21DEB}" type="sibTrans" cxnId="{D6CE7A10-31F3-46BF-8AD6-64366B6EAE3C}">
      <dgm:prSet/>
      <dgm:spPr/>
      <dgm:t>
        <a:bodyPr/>
        <a:lstStyle/>
        <a:p>
          <a:endParaRPr lang="en-US"/>
        </a:p>
      </dgm:t>
    </dgm:pt>
    <dgm:pt modelId="{C25C794F-D044-4ACF-A10B-A1FEB134F6C2}">
      <dgm:prSet/>
      <dgm:spPr/>
      <dgm:t>
        <a:bodyPr/>
        <a:lstStyle/>
        <a:p>
          <a:pPr>
            <a:lnSpc>
              <a:spcPct val="100000"/>
            </a:lnSpc>
          </a:pPr>
          <a:r>
            <a:rPr lang="de-DE" dirty="0"/>
            <a:t>Der Zuhörprozess</a:t>
          </a:r>
          <a:endParaRPr lang="en-US" dirty="0"/>
        </a:p>
      </dgm:t>
    </dgm:pt>
    <dgm:pt modelId="{13EC858F-B0C9-40B9-BA05-5695A05B16BC}" type="parTrans" cxnId="{E8C0EB30-E2F1-47E5-B956-B8B5DF09EC6E}">
      <dgm:prSet/>
      <dgm:spPr/>
      <dgm:t>
        <a:bodyPr/>
        <a:lstStyle/>
        <a:p>
          <a:endParaRPr lang="en-US"/>
        </a:p>
      </dgm:t>
    </dgm:pt>
    <dgm:pt modelId="{648CE714-8D71-4A7E-BC0F-1D0BE35BA49C}" type="sibTrans" cxnId="{E8C0EB30-E2F1-47E5-B956-B8B5DF09EC6E}">
      <dgm:prSet/>
      <dgm:spPr/>
      <dgm:t>
        <a:bodyPr/>
        <a:lstStyle/>
        <a:p>
          <a:endParaRPr lang="en-US"/>
        </a:p>
      </dgm:t>
    </dgm:pt>
    <dgm:pt modelId="{AB3C8167-5DBA-42FA-91F9-1CDDC9475DE5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Die Studie</a:t>
          </a:r>
          <a:endParaRPr lang="en-US"/>
        </a:p>
      </dgm:t>
    </dgm:pt>
    <dgm:pt modelId="{009AC82F-8473-467F-B989-86DB21DD4125}" type="parTrans" cxnId="{8447C044-C79A-4810-A078-8FA6EA550648}">
      <dgm:prSet/>
      <dgm:spPr/>
      <dgm:t>
        <a:bodyPr/>
        <a:lstStyle/>
        <a:p>
          <a:endParaRPr lang="en-US"/>
        </a:p>
      </dgm:t>
    </dgm:pt>
    <dgm:pt modelId="{6092A353-D5CA-4D30-91F1-8671A5BF00B1}" type="sibTrans" cxnId="{8447C044-C79A-4810-A078-8FA6EA550648}">
      <dgm:prSet/>
      <dgm:spPr/>
      <dgm:t>
        <a:bodyPr/>
        <a:lstStyle/>
        <a:p>
          <a:endParaRPr lang="en-US"/>
        </a:p>
      </dgm:t>
    </dgm:pt>
    <dgm:pt modelId="{69EF89DA-11C7-4013-8F12-5B4CF31726CD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Beschreibung</a:t>
          </a:r>
          <a:endParaRPr lang="en-US"/>
        </a:p>
      </dgm:t>
    </dgm:pt>
    <dgm:pt modelId="{F5A14264-B4D6-4AB3-9DC9-C5C2117B7C9D}" type="parTrans" cxnId="{3115EA43-2730-4915-B0BD-933EEDD394FD}">
      <dgm:prSet/>
      <dgm:spPr/>
      <dgm:t>
        <a:bodyPr/>
        <a:lstStyle/>
        <a:p>
          <a:endParaRPr lang="en-US"/>
        </a:p>
      </dgm:t>
    </dgm:pt>
    <dgm:pt modelId="{8D978ECA-CF24-476A-83D4-1E8158560B69}" type="sibTrans" cxnId="{3115EA43-2730-4915-B0BD-933EEDD394FD}">
      <dgm:prSet/>
      <dgm:spPr/>
      <dgm:t>
        <a:bodyPr/>
        <a:lstStyle/>
        <a:p>
          <a:endParaRPr lang="en-US"/>
        </a:p>
      </dgm:t>
    </dgm:pt>
    <dgm:pt modelId="{5C723A8E-5045-4FC4-B101-394F2DED578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Hypothesentestung</a:t>
          </a:r>
          <a:endParaRPr lang="en-US" dirty="0"/>
        </a:p>
      </dgm:t>
    </dgm:pt>
    <dgm:pt modelId="{48C22CB1-B13F-47E9-A6A9-866B1F444504}" type="parTrans" cxnId="{EBC96FF5-484F-41C6-864F-D6A5D2EEEAC5}">
      <dgm:prSet/>
      <dgm:spPr/>
      <dgm:t>
        <a:bodyPr/>
        <a:lstStyle/>
        <a:p>
          <a:endParaRPr lang="en-US"/>
        </a:p>
      </dgm:t>
    </dgm:pt>
    <dgm:pt modelId="{8D16C205-8D65-4A4E-8F07-0F135A8DBE3B}" type="sibTrans" cxnId="{EBC96FF5-484F-41C6-864F-D6A5D2EEEAC5}">
      <dgm:prSet/>
      <dgm:spPr/>
      <dgm:t>
        <a:bodyPr/>
        <a:lstStyle/>
        <a:p>
          <a:endParaRPr lang="en-US"/>
        </a:p>
      </dgm:t>
    </dgm:pt>
    <dgm:pt modelId="{68EE1CE3-78E6-40C9-8223-A7B14C5DF845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Schlussfolgerungen</a:t>
          </a:r>
          <a:endParaRPr lang="en-US"/>
        </a:p>
      </dgm:t>
    </dgm:pt>
    <dgm:pt modelId="{4AD8DF10-BE6B-42A8-A866-6DF265F601C1}" type="parTrans" cxnId="{F1B31C4A-CD9E-499D-B0D7-184B101B3F5D}">
      <dgm:prSet/>
      <dgm:spPr/>
      <dgm:t>
        <a:bodyPr/>
        <a:lstStyle/>
        <a:p>
          <a:endParaRPr lang="en-US"/>
        </a:p>
      </dgm:t>
    </dgm:pt>
    <dgm:pt modelId="{A4457394-CEDD-4670-A78D-BD777ECCED7A}" type="sibTrans" cxnId="{F1B31C4A-CD9E-499D-B0D7-184B101B3F5D}">
      <dgm:prSet/>
      <dgm:spPr/>
      <dgm:t>
        <a:bodyPr/>
        <a:lstStyle/>
        <a:p>
          <a:endParaRPr lang="en-US"/>
        </a:p>
      </dgm:t>
    </dgm:pt>
    <dgm:pt modelId="{DF7B13BD-AFC6-45FD-BEC4-F8A64775A994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Quellen</a:t>
          </a:r>
          <a:endParaRPr lang="en-US"/>
        </a:p>
      </dgm:t>
    </dgm:pt>
    <dgm:pt modelId="{8018F85F-B3B3-4FAF-BC70-FEE767945723}" type="parTrans" cxnId="{70A903BE-AD49-40C0-A75E-1A9CA8E3A90A}">
      <dgm:prSet/>
      <dgm:spPr/>
      <dgm:t>
        <a:bodyPr/>
        <a:lstStyle/>
        <a:p>
          <a:endParaRPr lang="en-US"/>
        </a:p>
      </dgm:t>
    </dgm:pt>
    <dgm:pt modelId="{378407C9-27F9-466F-8AF9-AC9BA69C1BDF}" type="sibTrans" cxnId="{70A903BE-AD49-40C0-A75E-1A9CA8E3A90A}">
      <dgm:prSet/>
      <dgm:spPr/>
      <dgm:t>
        <a:bodyPr/>
        <a:lstStyle/>
        <a:p>
          <a:endParaRPr lang="en-US"/>
        </a:p>
      </dgm:t>
    </dgm:pt>
    <dgm:pt modelId="{593F590A-9420-4D92-84F0-03645388095A}">
      <dgm:prSet/>
      <dgm:spPr/>
      <dgm:t>
        <a:bodyPr/>
        <a:lstStyle/>
        <a:p>
          <a:pPr>
            <a:lnSpc>
              <a:spcPct val="100000"/>
            </a:lnSpc>
          </a:pPr>
          <a:r>
            <a:rPr lang="de-DE" dirty="0"/>
            <a:t>Das </a:t>
          </a:r>
          <a:r>
            <a:rPr lang="de-DE" i="1" dirty="0"/>
            <a:t>Listening Styles Profile</a:t>
          </a:r>
          <a:endParaRPr lang="en-US" dirty="0"/>
        </a:p>
      </dgm:t>
    </dgm:pt>
    <dgm:pt modelId="{37B6A16F-2427-4590-A34A-515BF7F6740E}" type="parTrans" cxnId="{29529855-B4BD-43F6-8492-EF6FF7C1C640}">
      <dgm:prSet/>
      <dgm:spPr/>
      <dgm:t>
        <a:bodyPr/>
        <a:lstStyle/>
        <a:p>
          <a:endParaRPr lang="de-DE"/>
        </a:p>
      </dgm:t>
    </dgm:pt>
    <dgm:pt modelId="{91E581CE-7DE1-4874-8DFC-8BC275743F2E}" type="sibTrans" cxnId="{29529855-B4BD-43F6-8492-EF6FF7C1C640}">
      <dgm:prSet/>
      <dgm:spPr/>
      <dgm:t>
        <a:bodyPr/>
        <a:lstStyle/>
        <a:p>
          <a:endParaRPr lang="de-DE"/>
        </a:p>
      </dgm:t>
    </dgm:pt>
    <dgm:pt modelId="{0C1D9301-CF4D-42D3-80EE-187D40CC8074}" type="pres">
      <dgm:prSet presAssocID="{399316A1-458F-491B-B7E0-9AA32558D23A}" presName="linear" presStyleCnt="0">
        <dgm:presLayoutVars>
          <dgm:dir/>
          <dgm:animLvl val="lvl"/>
          <dgm:resizeHandles val="exact"/>
        </dgm:presLayoutVars>
      </dgm:prSet>
      <dgm:spPr/>
    </dgm:pt>
    <dgm:pt modelId="{B5F65032-97F4-4349-9902-E4342337C259}" type="pres">
      <dgm:prSet presAssocID="{FD8D795A-BF91-47C1-8FA9-238209E0B17D}" presName="parentLin" presStyleCnt="0"/>
      <dgm:spPr/>
    </dgm:pt>
    <dgm:pt modelId="{9A99EE02-B879-41E8-B2E9-5E4FD27AC73E}" type="pres">
      <dgm:prSet presAssocID="{FD8D795A-BF91-47C1-8FA9-238209E0B17D}" presName="parentLeftMargin" presStyleLbl="node1" presStyleIdx="0" presStyleCnt="5"/>
      <dgm:spPr/>
    </dgm:pt>
    <dgm:pt modelId="{9458341D-2F25-48D8-A43F-0A6828A585C2}" type="pres">
      <dgm:prSet presAssocID="{FD8D795A-BF91-47C1-8FA9-238209E0B17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ADCAD56-B400-4015-8B2C-59C8C759C309}" type="pres">
      <dgm:prSet presAssocID="{FD8D795A-BF91-47C1-8FA9-238209E0B17D}" presName="negativeSpace" presStyleCnt="0"/>
      <dgm:spPr/>
    </dgm:pt>
    <dgm:pt modelId="{EB823A22-75AB-4B25-8A1A-435ED886A957}" type="pres">
      <dgm:prSet presAssocID="{FD8D795A-BF91-47C1-8FA9-238209E0B17D}" presName="childText" presStyleLbl="conFgAcc1" presStyleIdx="0" presStyleCnt="5">
        <dgm:presLayoutVars>
          <dgm:bulletEnabled val="1"/>
        </dgm:presLayoutVars>
      </dgm:prSet>
      <dgm:spPr/>
    </dgm:pt>
    <dgm:pt modelId="{28B5AFCE-5996-429C-8740-DE67C5DF83A2}" type="pres">
      <dgm:prSet presAssocID="{D297BCDD-8452-4FFF-B090-AD6567C1A700}" presName="spaceBetweenRectangles" presStyleCnt="0"/>
      <dgm:spPr/>
    </dgm:pt>
    <dgm:pt modelId="{0F872640-426C-4184-85C2-D3B7EE2B240D}" type="pres">
      <dgm:prSet presAssocID="{C8F0C41F-40CD-4AA8-9A96-6DCC8C1AFE48}" presName="parentLin" presStyleCnt="0"/>
      <dgm:spPr/>
    </dgm:pt>
    <dgm:pt modelId="{B9183891-B1A8-483D-A716-01D9AEBD2A41}" type="pres">
      <dgm:prSet presAssocID="{C8F0C41F-40CD-4AA8-9A96-6DCC8C1AFE48}" presName="parentLeftMargin" presStyleLbl="node1" presStyleIdx="0" presStyleCnt="5"/>
      <dgm:spPr/>
    </dgm:pt>
    <dgm:pt modelId="{30092499-3C81-4BB3-B8FB-96F8AF5B2DF8}" type="pres">
      <dgm:prSet presAssocID="{C8F0C41F-40CD-4AA8-9A96-6DCC8C1AFE4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413CE8F8-0FEF-48B6-B42B-C25405A24BD6}" type="pres">
      <dgm:prSet presAssocID="{C8F0C41F-40CD-4AA8-9A96-6DCC8C1AFE48}" presName="negativeSpace" presStyleCnt="0"/>
      <dgm:spPr/>
    </dgm:pt>
    <dgm:pt modelId="{957DD38F-CADE-4D56-B5F2-44864A2154D7}" type="pres">
      <dgm:prSet presAssocID="{C8F0C41F-40CD-4AA8-9A96-6DCC8C1AFE48}" presName="childText" presStyleLbl="conFgAcc1" presStyleIdx="1" presStyleCnt="5">
        <dgm:presLayoutVars>
          <dgm:bulletEnabled val="1"/>
        </dgm:presLayoutVars>
      </dgm:prSet>
      <dgm:spPr/>
    </dgm:pt>
    <dgm:pt modelId="{334205A0-24B3-49F1-A673-CDF5E25AA88C}" type="pres">
      <dgm:prSet presAssocID="{51E1B908-C5C7-440D-B6A8-1CC1B850FC54}" presName="spaceBetweenRectangles" presStyleCnt="0"/>
      <dgm:spPr/>
    </dgm:pt>
    <dgm:pt modelId="{7A182DF0-5C6C-477B-BB4A-363A7290ED08}" type="pres">
      <dgm:prSet presAssocID="{B7C46E46-306C-4CC0-BBA2-A888E89E755A}" presName="parentLin" presStyleCnt="0"/>
      <dgm:spPr/>
    </dgm:pt>
    <dgm:pt modelId="{DD56DACB-CD85-4ECE-B047-93949DAB3354}" type="pres">
      <dgm:prSet presAssocID="{B7C46E46-306C-4CC0-BBA2-A888E89E755A}" presName="parentLeftMargin" presStyleLbl="node1" presStyleIdx="1" presStyleCnt="5"/>
      <dgm:spPr/>
    </dgm:pt>
    <dgm:pt modelId="{EDBFE1A0-CD9F-4B2A-87D0-4C6F41220EC7}" type="pres">
      <dgm:prSet presAssocID="{B7C46E46-306C-4CC0-BBA2-A888E89E755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F248379-94AC-47B0-AEA3-BC4035B4684C}" type="pres">
      <dgm:prSet presAssocID="{B7C46E46-306C-4CC0-BBA2-A888E89E755A}" presName="negativeSpace" presStyleCnt="0"/>
      <dgm:spPr/>
    </dgm:pt>
    <dgm:pt modelId="{FEEFE91E-0AD0-4253-A4C7-C822F34742CF}" type="pres">
      <dgm:prSet presAssocID="{B7C46E46-306C-4CC0-BBA2-A888E89E755A}" presName="childText" presStyleLbl="conFgAcc1" presStyleIdx="2" presStyleCnt="5">
        <dgm:presLayoutVars>
          <dgm:bulletEnabled val="1"/>
        </dgm:presLayoutVars>
      </dgm:prSet>
      <dgm:spPr/>
    </dgm:pt>
    <dgm:pt modelId="{ADAFB145-422F-484E-8D6A-2C5023E13193}" type="pres">
      <dgm:prSet presAssocID="{3711B709-CF3F-46AD-94D4-CB1CCAE21DEB}" presName="spaceBetweenRectangles" presStyleCnt="0"/>
      <dgm:spPr/>
    </dgm:pt>
    <dgm:pt modelId="{B8F09DAC-6246-4BAA-BA67-DE55A1A9F9B6}" type="pres">
      <dgm:prSet presAssocID="{AB3C8167-5DBA-42FA-91F9-1CDDC9475DE5}" presName="parentLin" presStyleCnt="0"/>
      <dgm:spPr/>
    </dgm:pt>
    <dgm:pt modelId="{BB075489-5CBE-4ED6-BA92-7EDFCB2295C0}" type="pres">
      <dgm:prSet presAssocID="{AB3C8167-5DBA-42FA-91F9-1CDDC9475DE5}" presName="parentLeftMargin" presStyleLbl="node1" presStyleIdx="2" presStyleCnt="5"/>
      <dgm:spPr/>
    </dgm:pt>
    <dgm:pt modelId="{332F3638-E09A-4747-94C3-D7F6896FF513}" type="pres">
      <dgm:prSet presAssocID="{AB3C8167-5DBA-42FA-91F9-1CDDC9475DE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901D7A7-6E60-41A4-BADB-23234692CBC3}" type="pres">
      <dgm:prSet presAssocID="{AB3C8167-5DBA-42FA-91F9-1CDDC9475DE5}" presName="negativeSpace" presStyleCnt="0"/>
      <dgm:spPr/>
    </dgm:pt>
    <dgm:pt modelId="{17005B65-F414-41D7-A37C-0CB89A898A93}" type="pres">
      <dgm:prSet presAssocID="{AB3C8167-5DBA-42FA-91F9-1CDDC9475DE5}" presName="childText" presStyleLbl="conFgAcc1" presStyleIdx="3" presStyleCnt="5">
        <dgm:presLayoutVars>
          <dgm:bulletEnabled val="1"/>
        </dgm:presLayoutVars>
      </dgm:prSet>
      <dgm:spPr/>
    </dgm:pt>
    <dgm:pt modelId="{13A34459-C564-4F7C-97F0-A5EC40E19DD3}" type="pres">
      <dgm:prSet presAssocID="{6092A353-D5CA-4D30-91F1-8671A5BF00B1}" presName="spaceBetweenRectangles" presStyleCnt="0"/>
      <dgm:spPr/>
    </dgm:pt>
    <dgm:pt modelId="{F6CA6FD0-DE8E-4FCB-8D9D-F830A03CBFE6}" type="pres">
      <dgm:prSet presAssocID="{DF7B13BD-AFC6-45FD-BEC4-F8A64775A994}" presName="parentLin" presStyleCnt="0"/>
      <dgm:spPr/>
    </dgm:pt>
    <dgm:pt modelId="{D7F3017E-7A8D-4293-8A08-BA094FA0B42B}" type="pres">
      <dgm:prSet presAssocID="{DF7B13BD-AFC6-45FD-BEC4-F8A64775A994}" presName="parentLeftMargin" presStyleLbl="node1" presStyleIdx="3" presStyleCnt="5"/>
      <dgm:spPr/>
    </dgm:pt>
    <dgm:pt modelId="{7D35E1EF-E51D-4B26-AC95-10523D0BE894}" type="pres">
      <dgm:prSet presAssocID="{DF7B13BD-AFC6-45FD-BEC4-F8A64775A994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E2312232-5AED-496D-82BD-1710C0484D66}" type="pres">
      <dgm:prSet presAssocID="{DF7B13BD-AFC6-45FD-BEC4-F8A64775A994}" presName="negativeSpace" presStyleCnt="0"/>
      <dgm:spPr/>
    </dgm:pt>
    <dgm:pt modelId="{5CBA6A56-5D79-4704-9A1A-8975EBC87191}" type="pres">
      <dgm:prSet presAssocID="{DF7B13BD-AFC6-45FD-BEC4-F8A64775A994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A292A0F-655B-4038-8AB1-894815CCA6FD}" srcId="{C8F0C41F-40CD-4AA8-9A96-6DCC8C1AFE48}" destId="{B5ADD79E-47F5-4A2B-BC69-E07D20E99578}" srcOrd="1" destOrd="0" parTransId="{0CB60B6C-E3B7-4030-B0D7-520E9961BE4C}" sibTransId="{94A9ECC8-191C-4925-99AC-851C936C170E}"/>
    <dgm:cxn modelId="{72AEE40F-4213-4A13-A252-07C71DF856C0}" type="presOf" srcId="{C8F0C41F-40CD-4AA8-9A96-6DCC8C1AFE48}" destId="{B9183891-B1A8-483D-A716-01D9AEBD2A41}" srcOrd="0" destOrd="0" presId="urn:microsoft.com/office/officeart/2005/8/layout/list1"/>
    <dgm:cxn modelId="{D6CE7A10-31F3-46BF-8AD6-64366B6EAE3C}" srcId="{399316A1-458F-491B-B7E0-9AA32558D23A}" destId="{B7C46E46-306C-4CC0-BBA2-A888E89E755A}" srcOrd="2" destOrd="0" parTransId="{C5387974-C9CC-486C-8A5A-B1712AFB5AB7}" sibTransId="{3711B709-CF3F-46AD-94D4-CB1CCAE21DEB}"/>
    <dgm:cxn modelId="{095CD314-84E8-4018-A59F-5CBCC3CC565D}" type="presOf" srcId="{AB3C8167-5DBA-42FA-91F9-1CDDC9475DE5}" destId="{332F3638-E09A-4747-94C3-D7F6896FF513}" srcOrd="1" destOrd="0" presId="urn:microsoft.com/office/officeart/2005/8/layout/list1"/>
    <dgm:cxn modelId="{D05BE517-9B9E-4333-909C-B8447F237259}" type="presOf" srcId="{FD8D795A-BF91-47C1-8FA9-238209E0B17D}" destId="{9A99EE02-B879-41E8-B2E9-5E4FD27AC73E}" srcOrd="0" destOrd="0" presId="urn:microsoft.com/office/officeart/2005/8/layout/list1"/>
    <dgm:cxn modelId="{1049B624-19C0-4EEB-BBD2-B540298AFEAB}" type="presOf" srcId="{DF7B13BD-AFC6-45FD-BEC4-F8A64775A994}" destId="{7D35E1EF-E51D-4B26-AC95-10523D0BE894}" srcOrd="1" destOrd="0" presId="urn:microsoft.com/office/officeart/2005/8/layout/list1"/>
    <dgm:cxn modelId="{E8C0EB30-E2F1-47E5-B956-B8B5DF09EC6E}" srcId="{B7C46E46-306C-4CC0-BBA2-A888E89E755A}" destId="{C25C794F-D044-4ACF-A10B-A1FEB134F6C2}" srcOrd="0" destOrd="0" parTransId="{13EC858F-B0C9-40B9-BA05-5695A05B16BC}" sibTransId="{648CE714-8D71-4A7E-BC0F-1D0BE35BA49C}"/>
    <dgm:cxn modelId="{5CBB4E3D-3A9C-413F-B2F0-599A4B942A62}" type="presOf" srcId="{DF7B13BD-AFC6-45FD-BEC4-F8A64775A994}" destId="{D7F3017E-7A8D-4293-8A08-BA094FA0B42B}" srcOrd="0" destOrd="0" presId="urn:microsoft.com/office/officeart/2005/8/layout/list1"/>
    <dgm:cxn modelId="{801E785F-FF0C-4D88-988D-425C477FD77C}" srcId="{399316A1-458F-491B-B7E0-9AA32558D23A}" destId="{C8F0C41F-40CD-4AA8-9A96-6DCC8C1AFE48}" srcOrd="1" destOrd="0" parTransId="{867A6ED6-B931-48AC-B0F8-5CC254DE65E1}" sibTransId="{51E1B908-C5C7-440D-B6A8-1CC1B850FC54}"/>
    <dgm:cxn modelId="{99888F41-44FD-4EDA-B779-DBC796DE4294}" type="presOf" srcId="{593F590A-9420-4D92-84F0-03645388095A}" destId="{FEEFE91E-0AD0-4253-A4C7-C822F34742CF}" srcOrd="0" destOrd="1" presId="urn:microsoft.com/office/officeart/2005/8/layout/list1"/>
    <dgm:cxn modelId="{3115EA43-2730-4915-B0BD-933EEDD394FD}" srcId="{AB3C8167-5DBA-42FA-91F9-1CDDC9475DE5}" destId="{69EF89DA-11C7-4013-8F12-5B4CF31726CD}" srcOrd="0" destOrd="0" parTransId="{F5A14264-B4D6-4AB3-9DC9-C5C2117B7C9D}" sibTransId="{8D978ECA-CF24-476A-83D4-1E8158560B69}"/>
    <dgm:cxn modelId="{8447C044-C79A-4810-A078-8FA6EA550648}" srcId="{399316A1-458F-491B-B7E0-9AA32558D23A}" destId="{AB3C8167-5DBA-42FA-91F9-1CDDC9475DE5}" srcOrd="3" destOrd="0" parTransId="{009AC82F-8473-467F-B989-86DB21DD4125}" sibTransId="{6092A353-D5CA-4D30-91F1-8671A5BF00B1}"/>
    <dgm:cxn modelId="{F1B31C4A-CD9E-499D-B0D7-184B101B3F5D}" srcId="{AB3C8167-5DBA-42FA-91F9-1CDDC9475DE5}" destId="{68EE1CE3-78E6-40C9-8223-A7B14C5DF845}" srcOrd="2" destOrd="0" parTransId="{4AD8DF10-BE6B-42A8-A866-6DF265F601C1}" sibTransId="{A4457394-CEDD-4670-A78D-BD777ECCED7A}"/>
    <dgm:cxn modelId="{06C54A6D-2B27-420E-9058-58A03F94D5EB}" type="presOf" srcId="{68EE1CE3-78E6-40C9-8223-A7B14C5DF845}" destId="{17005B65-F414-41D7-A37C-0CB89A898A93}" srcOrd="0" destOrd="2" presId="urn:microsoft.com/office/officeart/2005/8/layout/list1"/>
    <dgm:cxn modelId="{0610876F-9F52-4AF7-A62E-658E01B78375}" type="presOf" srcId="{C25C794F-D044-4ACF-A10B-A1FEB134F6C2}" destId="{FEEFE91E-0AD0-4253-A4C7-C822F34742CF}" srcOrd="0" destOrd="0" presId="urn:microsoft.com/office/officeart/2005/8/layout/list1"/>
    <dgm:cxn modelId="{29529855-B4BD-43F6-8492-EF6FF7C1C640}" srcId="{B7C46E46-306C-4CC0-BBA2-A888E89E755A}" destId="{593F590A-9420-4D92-84F0-03645388095A}" srcOrd="1" destOrd="0" parTransId="{37B6A16F-2427-4590-A34A-515BF7F6740E}" sibTransId="{91E581CE-7DE1-4874-8DFC-8BC275743F2E}"/>
    <dgm:cxn modelId="{937E1E59-96BA-41BE-AF36-744E53984776}" type="presOf" srcId="{FD8D795A-BF91-47C1-8FA9-238209E0B17D}" destId="{9458341D-2F25-48D8-A43F-0A6828A585C2}" srcOrd="1" destOrd="0" presId="urn:microsoft.com/office/officeart/2005/8/layout/list1"/>
    <dgm:cxn modelId="{EDE8847A-C026-4A5D-9ECE-F4FD30B32767}" type="presOf" srcId="{C8F0C41F-40CD-4AA8-9A96-6DCC8C1AFE48}" destId="{30092499-3C81-4BB3-B8FB-96F8AF5B2DF8}" srcOrd="1" destOrd="0" presId="urn:microsoft.com/office/officeart/2005/8/layout/list1"/>
    <dgm:cxn modelId="{95B0C87A-C66F-4AAD-B0EF-3390FB1DD2C6}" srcId="{399316A1-458F-491B-B7E0-9AA32558D23A}" destId="{FD8D795A-BF91-47C1-8FA9-238209E0B17D}" srcOrd="0" destOrd="0" parTransId="{C03F93A5-CFA4-498E-94AA-EAF26F40F50E}" sibTransId="{D297BCDD-8452-4FFF-B090-AD6567C1A700}"/>
    <dgm:cxn modelId="{807EB87E-C4AE-4D64-A07E-4DAB980AB479}" type="presOf" srcId="{B7C46E46-306C-4CC0-BBA2-A888E89E755A}" destId="{EDBFE1A0-CD9F-4B2A-87D0-4C6F41220EC7}" srcOrd="1" destOrd="0" presId="urn:microsoft.com/office/officeart/2005/8/layout/list1"/>
    <dgm:cxn modelId="{47400287-A9DD-48CF-B6A2-D60CF6DEF499}" type="presOf" srcId="{399316A1-458F-491B-B7E0-9AA32558D23A}" destId="{0C1D9301-CF4D-42D3-80EE-187D40CC8074}" srcOrd="0" destOrd="0" presId="urn:microsoft.com/office/officeart/2005/8/layout/list1"/>
    <dgm:cxn modelId="{439F608A-31A1-4D8B-8905-5271F1494657}" type="presOf" srcId="{B7C46E46-306C-4CC0-BBA2-A888E89E755A}" destId="{DD56DACB-CD85-4ECE-B047-93949DAB3354}" srcOrd="0" destOrd="0" presId="urn:microsoft.com/office/officeart/2005/8/layout/list1"/>
    <dgm:cxn modelId="{23F06AB9-6D1B-4166-9054-5E74C4F56785}" type="presOf" srcId="{69EF89DA-11C7-4013-8F12-5B4CF31726CD}" destId="{17005B65-F414-41D7-A37C-0CB89A898A93}" srcOrd="0" destOrd="0" presId="urn:microsoft.com/office/officeart/2005/8/layout/list1"/>
    <dgm:cxn modelId="{70A903BE-AD49-40C0-A75E-1A9CA8E3A90A}" srcId="{399316A1-458F-491B-B7E0-9AA32558D23A}" destId="{DF7B13BD-AFC6-45FD-BEC4-F8A64775A994}" srcOrd="4" destOrd="0" parTransId="{8018F85F-B3B3-4FAF-BC70-FEE767945723}" sibTransId="{378407C9-27F9-466F-8AF9-AC9BA69C1BDF}"/>
    <dgm:cxn modelId="{BEBD7ECC-3AD4-4565-9DC2-F3C81F04948C}" type="presOf" srcId="{B5ADD79E-47F5-4A2B-BC69-E07D20E99578}" destId="{957DD38F-CADE-4D56-B5F2-44864A2154D7}" srcOrd="0" destOrd="1" presId="urn:microsoft.com/office/officeart/2005/8/layout/list1"/>
    <dgm:cxn modelId="{879B34EC-046E-4C73-81DD-CBBF222E54AB}" srcId="{C8F0C41F-40CD-4AA8-9A96-6DCC8C1AFE48}" destId="{1F9F4975-6C04-45AF-9027-56D5795A22C9}" srcOrd="0" destOrd="0" parTransId="{16181174-74BF-4210-9881-6D9602277C0C}" sibTransId="{D613A059-BAA1-4F93-AFA9-A653C4E50773}"/>
    <dgm:cxn modelId="{A71B8BEC-6FF7-4F3F-A40C-A9C761459CD0}" type="presOf" srcId="{5C723A8E-5045-4FC4-B101-394F2DED5789}" destId="{17005B65-F414-41D7-A37C-0CB89A898A93}" srcOrd="0" destOrd="1" presId="urn:microsoft.com/office/officeart/2005/8/layout/list1"/>
    <dgm:cxn modelId="{EFA16CEE-C7B0-43C1-A63A-313BA9D0B8E0}" type="presOf" srcId="{AB3C8167-5DBA-42FA-91F9-1CDDC9475DE5}" destId="{BB075489-5CBE-4ED6-BA92-7EDFCB2295C0}" srcOrd="0" destOrd="0" presId="urn:microsoft.com/office/officeart/2005/8/layout/list1"/>
    <dgm:cxn modelId="{B6D2E1F4-D93A-48D8-9AC9-316843170E98}" type="presOf" srcId="{1F9F4975-6C04-45AF-9027-56D5795A22C9}" destId="{957DD38F-CADE-4D56-B5F2-44864A2154D7}" srcOrd="0" destOrd="0" presId="urn:microsoft.com/office/officeart/2005/8/layout/list1"/>
    <dgm:cxn modelId="{EBC96FF5-484F-41C6-864F-D6A5D2EEEAC5}" srcId="{AB3C8167-5DBA-42FA-91F9-1CDDC9475DE5}" destId="{5C723A8E-5045-4FC4-B101-394F2DED5789}" srcOrd="1" destOrd="0" parTransId="{48C22CB1-B13F-47E9-A6A9-866B1F444504}" sibTransId="{8D16C205-8D65-4A4E-8F07-0F135A8DBE3B}"/>
    <dgm:cxn modelId="{8AB0525E-242E-4165-ABF0-8DAD9D221D8A}" type="presParOf" srcId="{0C1D9301-CF4D-42D3-80EE-187D40CC8074}" destId="{B5F65032-97F4-4349-9902-E4342337C259}" srcOrd="0" destOrd="0" presId="urn:microsoft.com/office/officeart/2005/8/layout/list1"/>
    <dgm:cxn modelId="{2972E8BF-F618-412F-A9B5-AA89DA3E284C}" type="presParOf" srcId="{B5F65032-97F4-4349-9902-E4342337C259}" destId="{9A99EE02-B879-41E8-B2E9-5E4FD27AC73E}" srcOrd="0" destOrd="0" presId="urn:microsoft.com/office/officeart/2005/8/layout/list1"/>
    <dgm:cxn modelId="{E93D102A-46AB-4443-9FF9-3D52A7878374}" type="presParOf" srcId="{B5F65032-97F4-4349-9902-E4342337C259}" destId="{9458341D-2F25-48D8-A43F-0A6828A585C2}" srcOrd="1" destOrd="0" presId="urn:microsoft.com/office/officeart/2005/8/layout/list1"/>
    <dgm:cxn modelId="{A9E5A3DA-8183-4F67-AD6B-9381B3140633}" type="presParOf" srcId="{0C1D9301-CF4D-42D3-80EE-187D40CC8074}" destId="{EADCAD56-B400-4015-8B2C-59C8C759C309}" srcOrd="1" destOrd="0" presId="urn:microsoft.com/office/officeart/2005/8/layout/list1"/>
    <dgm:cxn modelId="{4F02F09A-F82E-49D1-9128-6BEF43ACA178}" type="presParOf" srcId="{0C1D9301-CF4D-42D3-80EE-187D40CC8074}" destId="{EB823A22-75AB-4B25-8A1A-435ED886A957}" srcOrd="2" destOrd="0" presId="urn:microsoft.com/office/officeart/2005/8/layout/list1"/>
    <dgm:cxn modelId="{70169403-1327-49C9-B37E-0FEB9D039082}" type="presParOf" srcId="{0C1D9301-CF4D-42D3-80EE-187D40CC8074}" destId="{28B5AFCE-5996-429C-8740-DE67C5DF83A2}" srcOrd="3" destOrd="0" presId="urn:microsoft.com/office/officeart/2005/8/layout/list1"/>
    <dgm:cxn modelId="{C4561D29-FE8E-422C-B680-248658D375C6}" type="presParOf" srcId="{0C1D9301-CF4D-42D3-80EE-187D40CC8074}" destId="{0F872640-426C-4184-85C2-D3B7EE2B240D}" srcOrd="4" destOrd="0" presId="urn:microsoft.com/office/officeart/2005/8/layout/list1"/>
    <dgm:cxn modelId="{82AA32BA-F7CD-4CAC-83E5-70358C1C32D6}" type="presParOf" srcId="{0F872640-426C-4184-85C2-D3B7EE2B240D}" destId="{B9183891-B1A8-483D-A716-01D9AEBD2A41}" srcOrd="0" destOrd="0" presId="urn:microsoft.com/office/officeart/2005/8/layout/list1"/>
    <dgm:cxn modelId="{C25FBD8A-FE4A-4C36-A4CA-84A736438271}" type="presParOf" srcId="{0F872640-426C-4184-85C2-D3B7EE2B240D}" destId="{30092499-3C81-4BB3-B8FB-96F8AF5B2DF8}" srcOrd="1" destOrd="0" presId="urn:microsoft.com/office/officeart/2005/8/layout/list1"/>
    <dgm:cxn modelId="{56B73842-CCF5-49AC-A532-A1D2117D6E66}" type="presParOf" srcId="{0C1D9301-CF4D-42D3-80EE-187D40CC8074}" destId="{413CE8F8-0FEF-48B6-B42B-C25405A24BD6}" srcOrd="5" destOrd="0" presId="urn:microsoft.com/office/officeart/2005/8/layout/list1"/>
    <dgm:cxn modelId="{99743CE0-E21B-4E42-96E0-452FD4907848}" type="presParOf" srcId="{0C1D9301-CF4D-42D3-80EE-187D40CC8074}" destId="{957DD38F-CADE-4D56-B5F2-44864A2154D7}" srcOrd="6" destOrd="0" presId="urn:microsoft.com/office/officeart/2005/8/layout/list1"/>
    <dgm:cxn modelId="{E83C3DE8-C904-44E1-8ED8-57D5027A8E2D}" type="presParOf" srcId="{0C1D9301-CF4D-42D3-80EE-187D40CC8074}" destId="{334205A0-24B3-49F1-A673-CDF5E25AA88C}" srcOrd="7" destOrd="0" presId="urn:microsoft.com/office/officeart/2005/8/layout/list1"/>
    <dgm:cxn modelId="{6D9BE3C1-BE79-4100-B807-2750D1D0B4B4}" type="presParOf" srcId="{0C1D9301-CF4D-42D3-80EE-187D40CC8074}" destId="{7A182DF0-5C6C-477B-BB4A-363A7290ED08}" srcOrd="8" destOrd="0" presId="urn:microsoft.com/office/officeart/2005/8/layout/list1"/>
    <dgm:cxn modelId="{5618E572-C229-4F3F-B936-D4EC742BD7D3}" type="presParOf" srcId="{7A182DF0-5C6C-477B-BB4A-363A7290ED08}" destId="{DD56DACB-CD85-4ECE-B047-93949DAB3354}" srcOrd="0" destOrd="0" presId="urn:microsoft.com/office/officeart/2005/8/layout/list1"/>
    <dgm:cxn modelId="{7ED9D532-8C8D-401E-BA95-914C8DD7FB5B}" type="presParOf" srcId="{7A182DF0-5C6C-477B-BB4A-363A7290ED08}" destId="{EDBFE1A0-CD9F-4B2A-87D0-4C6F41220EC7}" srcOrd="1" destOrd="0" presId="urn:microsoft.com/office/officeart/2005/8/layout/list1"/>
    <dgm:cxn modelId="{F64806F3-B03F-497D-980E-BFB6641B0281}" type="presParOf" srcId="{0C1D9301-CF4D-42D3-80EE-187D40CC8074}" destId="{4F248379-94AC-47B0-AEA3-BC4035B4684C}" srcOrd="9" destOrd="0" presId="urn:microsoft.com/office/officeart/2005/8/layout/list1"/>
    <dgm:cxn modelId="{CE6C1196-1721-4E74-9768-95CF0BDAC79C}" type="presParOf" srcId="{0C1D9301-CF4D-42D3-80EE-187D40CC8074}" destId="{FEEFE91E-0AD0-4253-A4C7-C822F34742CF}" srcOrd="10" destOrd="0" presId="urn:microsoft.com/office/officeart/2005/8/layout/list1"/>
    <dgm:cxn modelId="{646B642E-4831-495F-9CED-42F50A07F427}" type="presParOf" srcId="{0C1D9301-CF4D-42D3-80EE-187D40CC8074}" destId="{ADAFB145-422F-484E-8D6A-2C5023E13193}" srcOrd="11" destOrd="0" presId="urn:microsoft.com/office/officeart/2005/8/layout/list1"/>
    <dgm:cxn modelId="{5741D56D-0E19-4F77-A9E2-AECAD02A32BE}" type="presParOf" srcId="{0C1D9301-CF4D-42D3-80EE-187D40CC8074}" destId="{B8F09DAC-6246-4BAA-BA67-DE55A1A9F9B6}" srcOrd="12" destOrd="0" presId="urn:microsoft.com/office/officeart/2005/8/layout/list1"/>
    <dgm:cxn modelId="{F7854770-374B-4EAB-9228-935208AC7820}" type="presParOf" srcId="{B8F09DAC-6246-4BAA-BA67-DE55A1A9F9B6}" destId="{BB075489-5CBE-4ED6-BA92-7EDFCB2295C0}" srcOrd="0" destOrd="0" presId="urn:microsoft.com/office/officeart/2005/8/layout/list1"/>
    <dgm:cxn modelId="{DE7641B3-0145-47E6-BB05-1553B0FB8679}" type="presParOf" srcId="{B8F09DAC-6246-4BAA-BA67-DE55A1A9F9B6}" destId="{332F3638-E09A-4747-94C3-D7F6896FF513}" srcOrd="1" destOrd="0" presId="urn:microsoft.com/office/officeart/2005/8/layout/list1"/>
    <dgm:cxn modelId="{7F088FF2-5B67-40BB-94BC-941B06DF495C}" type="presParOf" srcId="{0C1D9301-CF4D-42D3-80EE-187D40CC8074}" destId="{0901D7A7-6E60-41A4-BADB-23234692CBC3}" srcOrd="13" destOrd="0" presId="urn:microsoft.com/office/officeart/2005/8/layout/list1"/>
    <dgm:cxn modelId="{430BB0ED-1516-4805-B55B-846570501ADD}" type="presParOf" srcId="{0C1D9301-CF4D-42D3-80EE-187D40CC8074}" destId="{17005B65-F414-41D7-A37C-0CB89A898A93}" srcOrd="14" destOrd="0" presId="urn:microsoft.com/office/officeart/2005/8/layout/list1"/>
    <dgm:cxn modelId="{268CFE34-724D-47E1-BE5E-9C5A6F63C2ED}" type="presParOf" srcId="{0C1D9301-CF4D-42D3-80EE-187D40CC8074}" destId="{13A34459-C564-4F7C-97F0-A5EC40E19DD3}" srcOrd="15" destOrd="0" presId="urn:microsoft.com/office/officeart/2005/8/layout/list1"/>
    <dgm:cxn modelId="{F82D1FCB-FC4E-43D0-BC3C-823FA94BE73A}" type="presParOf" srcId="{0C1D9301-CF4D-42D3-80EE-187D40CC8074}" destId="{F6CA6FD0-DE8E-4FCB-8D9D-F830A03CBFE6}" srcOrd="16" destOrd="0" presId="urn:microsoft.com/office/officeart/2005/8/layout/list1"/>
    <dgm:cxn modelId="{DAC4C741-0944-4891-B06F-4435C1ABC0C5}" type="presParOf" srcId="{F6CA6FD0-DE8E-4FCB-8D9D-F830A03CBFE6}" destId="{D7F3017E-7A8D-4293-8A08-BA094FA0B42B}" srcOrd="0" destOrd="0" presId="urn:microsoft.com/office/officeart/2005/8/layout/list1"/>
    <dgm:cxn modelId="{C9DB02BC-8B37-4919-8018-F1FD9D18472F}" type="presParOf" srcId="{F6CA6FD0-DE8E-4FCB-8D9D-F830A03CBFE6}" destId="{7D35E1EF-E51D-4B26-AC95-10523D0BE894}" srcOrd="1" destOrd="0" presId="urn:microsoft.com/office/officeart/2005/8/layout/list1"/>
    <dgm:cxn modelId="{BBC1D3D9-D2C3-47A6-A847-5F3F5045285A}" type="presParOf" srcId="{0C1D9301-CF4D-42D3-80EE-187D40CC8074}" destId="{E2312232-5AED-496D-82BD-1710C0484D66}" srcOrd="17" destOrd="0" presId="urn:microsoft.com/office/officeart/2005/8/layout/list1"/>
    <dgm:cxn modelId="{5537790E-E027-4F96-AC56-568282694DAF}" type="presParOf" srcId="{0C1D9301-CF4D-42D3-80EE-187D40CC8074}" destId="{5CBA6A56-5D79-4704-9A1A-8975EBC8719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4F1B85-0BDD-403A-B203-12A9419F973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45A489D-0D5B-4413-9775-0F216F65111C}">
      <dgm:prSet/>
      <dgm:spPr/>
      <dgm:t>
        <a:bodyPr/>
        <a:lstStyle/>
        <a:p>
          <a:r>
            <a:rPr lang="de-DE" i="1"/>
            <a:t>N </a:t>
          </a:r>
          <a:r>
            <a:rPr lang="de-DE"/>
            <a:t>= 330; 242 verwertbare Datensätze</a:t>
          </a:r>
          <a:endParaRPr lang="en-US"/>
        </a:p>
      </dgm:t>
    </dgm:pt>
    <dgm:pt modelId="{446517BF-E602-4032-A490-E09F82C4CFAF}" type="parTrans" cxnId="{72F2416B-EFA6-4D1A-8E22-74288AC8FCEF}">
      <dgm:prSet/>
      <dgm:spPr/>
      <dgm:t>
        <a:bodyPr/>
        <a:lstStyle/>
        <a:p>
          <a:endParaRPr lang="en-US"/>
        </a:p>
      </dgm:t>
    </dgm:pt>
    <dgm:pt modelId="{B167E51E-F279-438E-95E0-9E7DDD2FEDD2}" type="sibTrans" cxnId="{72F2416B-EFA6-4D1A-8E22-74288AC8FCEF}">
      <dgm:prSet/>
      <dgm:spPr/>
      <dgm:t>
        <a:bodyPr/>
        <a:lstStyle/>
        <a:p>
          <a:endParaRPr lang="en-US"/>
        </a:p>
      </dgm:t>
    </dgm:pt>
    <dgm:pt modelId="{F4E50232-D04F-4D94-9F0C-DA4F12789629}">
      <dgm:prSet/>
      <dgm:spPr/>
      <dgm:t>
        <a:bodyPr/>
        <a:lstStyle/>
        <a:p>
          <a:r>
            <a:rPr lang="de-DE"/>
            <a:t>Konferenzdolmetscher*innen</a:t>
          </a:r>
          <a:endParaRPr lang="en-US"/>
        </a:p>
      </dgm:t>
    </dgm:pt>
    <dgm:pt modelId="{1FC1FE54-CAE2-4B8B-92BA-A1C212CBCAFC}" type="parTrans" cxnId="{5F94AF5E-EDD4-4102-A6F2-3E33DA51B070}">
      <dgm:prSet/>
      <dgm:spPr/>
      <dgm:t>
        <a:bodyPr/>
        <a:lstStyle/>
        <a:p>
          <a:endParaRPr lang="en-US"/>
        </a:p>
      </dgm:t>
    </dgm:pt>
    <dgm:pt modelId="{E8D8083E-946C-4D63-8CED-8318782E3345}" type="sibTrans" cxnId="{5F94AF5E-EDD4-4102-A6F2-3E33DA51B070}">
      <dgm:prSet/>
      <dgm:spPr/>
      <dgm:t>
        <a:bodyPr/>
        <a:lstStyle/>
        <a:p>
          <a:endParaRPr lang="en-US"/>
        </a:p>
      </dgm:t>
    </dgm:pt>
    <dgm:pt modelId="{DBAEF46C-CCC7-45C0-9B66-5F6ABA4037A9}">
      <dgm:prSet/>
      <dgm:spPr/>
      <dgm:t>
        <a:bodyPr/>
        <a:lstStyle/>
        <a:p>
          <a:r>
            <a:rPr lang="de-DE"/>
            <a:t>Lehrer*innen (mit fremdsprachlichem Fach und ohne)</a:t>
          </a:r>
          <a:endParaRPr lang="en-US"/>
        </a:p>
      </dgm:t>
    </dgm:pt>
    <dgm:pt modelId="{C4B70A23-BD5C-4364-BE4D-1D138BD3B4D6}" type="parTrans" cxnId="{DA02EC45-4016-43AC-BF6B-B1A6F8A471F0}">
      <dgm:prSet/>
      <dgm:spPr/>
      <dgm:t>
        <a:bodyPr/>
        <a:lstStyle/>
        <a:p>
          <a:endParaRPr lang="en-US"/>
        </a:p>
      </dgm:t>
    </dgm:pt>
    <dgm:pt modelId="{40510F73-DA23-4541-812F-E947BFBFA1CA}" type="sibTrans" cxnId="{DA02EC45-4016-43AC-BF6B-B1A6F8A471F0}">
      <dgm:prSet/>
      <dgm:spPr/>
      <dgm:t>
        <a:bodyPr/>
        <a:lstStyle/>
        <a:p>
          <a:endParaRPr lang="en-US"/>
        </a:p>
      </dgm:t>
    </dgm:pt>
    <dgm:pt modelId="{77CB2B17-CCB0-4992-89C5-05AEAB5A52E2}">
      <dgm:prSet/>
      <dgm:spPr/>
      <dgm:t>
        <a:bodyPr/>
        <a:lstStyle/>
        <a:p>
          <a:r>
            <a:rPr lang="de-DE"/>
            <a:t>Psycholog*innen</a:t>
          </a:r>
          <a:endParaRPr lang="en-US"/>
        </a:p>
      </dgm:t>
    </dgm:pt>
    <dgm:pt modelId="{201206A8-2C63-4645-926B-11A0EA90EB91}" type="parTrans" cxnId="{74D5F93A-17B9-48F6-B936-E92658BA8109}">
      <dgm:prSet/>
      <dgm:spPr/>
      <dgm:t>
        <a:bodyPr/>
        <a:lstStyle/>
        <a:p>
          <a:endParaRPr lang="en-US"/>
        </a:p>
      </dgm:t>
    </dgm:pt>
    <dgm:pt modelId="{6C4F1BFB-5A76-49A1-9B48-3FA31DD62414}" type="sibTrans" cxnId="{74D5F93A-17B9-48F6-B936-E92658BA8109}">
      <dgm:prSet/>
      <dgm:spPr/>
      <dgm:t>
        <a:bodyPr/>
        <a:lstStyle/>
        <a:p>
          <a:endParaRPr lang="en-US"/>
        </a:p>
      </dgm:t>
    </dgm:pt>
    <dgm:pt modelId="{7586D3E9-8506-4B77-A92C-C5C1873D593B}">
      <dgm:prSet/>
      <dgm:spPr/>
      <dgm:t>
        <a:bodyPr/>
        <a:lstStyle/>
        <a:p>
          <a:r>
            <a:rPr lang="de-DE"/>
            <a:t>Studierende der entsprechenden Fächer</a:t>
          </a:r>
          <a:endParaRPr lang="en-US"/>
        </a:p>
      </dgm:t>
    </dgm:pt>
    <dgm:pt modelId="{DC6D6B42-4C02-4048-81BE-88A8E7C53EA1}" type="parTrans" cxnId="{4B15B8A9-0D33-448C-8DB6-74026B74C9EE}">
      <dgm:prSet/>
      <dgm:spPr/>
      <dgm:t>
        <a:bodyPr/>
        <a:lstStyle/>
        <a:p>
          <a:endParaRPr lang="en-US"/>
        </a:p>
      </dgm:t>
    </dgm:pt>
    <dgm:pt modelId="{6C088823-0F94-441B-951B-2D024C03CBBB}" type="sibTrans" cxnId="{4B15B8A9-0D33-448C-8DB6-74026B74C9EE}">
      <dgm:prSet/>
      <dgm:spPr/>
      <dgm:t>
        <a:bodyPr/>
        <a:lstStyle/>
        <a:p>
          <a:endParaRPr lang="en-US"/>
        </a:p>
      </dgm:t>
    </dgm:pt>
    <dgm:pt modelId="{BB5280CB-CE8E-4FC9-B2B2-850E269B3DD8}">
      <dgm:prSet/>
      <dgm:spPr/>
      <dgm:t>
        <a:bodyPr/>
        <a:lstStyle/>
        <a:p>
          <a:r>
            <a:rPr lang="de-DE" i="1"/>
            <a:t>n </a:t>
          </a:r>
          <a:r>
            <a:rPr lang="de-DE"/>
            <a:t>= 52 männlich, </a:t>
          </a:r>
          <a:r>
            <a:rPr lang="de-DE" i="1"/>
            <a:t>n </a:t>
          </a:r>
          <a:r>
            <a:rPr lang="de-DE"/>
            <a:t>= 188 weiblich</a:t>
          </a:r>
          <a:r>
            <a:rPr lang="de-DE" i="1"/>
            <a:t>, n </a:t>
          </a:r>
          <a:r>
            <a:rPr lang="de-DE"/>
            <a:t>= 3 inter/divers</a:t>
          </a:r>
          <a:endParaRPr lang="en-US"/>
        </a:p>
      </dgm:t>
    </dgm:pt>
    <dgm:pt modelId="{1CEA78B7-8AC5-4E3A-8B22-E73B77489640}" type="parTrans" cxnId="{FDC138F3-458D-44B4-BC9A-A254F94E518C}">
      <dgm:prSet/>
      <dgm:spPr/>
      <dgm:t>
        <a:bodyPr/>
        <a:lstStyle/>
        <a:p>
          <a:endParaRPr lang="en-US"/>
        </a:p>
      </dgm:t>
    </dgm:pt>
    <dgm:pt modelId="{2C4C6079-DD86-49A2-9B23-C6227FB588FD}" type="sibTrans" cxnId="{FDC138F3-458D-44B4-BC9A-A254F94E518C}">
      <dgm:prSet/>
      <dgm:spPr/>
      <dgm:t>
        <a:bodyPr/>
        <a:lstStyle/>
        <a:p>
          <a:endParaRPr lang="en-US"/>
        </a:p>
      </dgm:t>
    </dgm:pt>
    <dgm:pt modelId="{EB4BBB36-507E-445B-97B0-23ED1FD4E474}">
      <dgm:prSet/>
      <dgm:spPr/>
      <dgm:t>
        <a:bodyPr/>
        <a:lstStyle/>
        <a:p>
          <a:r>
            <a:rPr lang="de-DE" i="1"/>
            <a:t>n </a:t>
          </a:r>
          <a:r>
            <a:rPr lang="de-DE"/>
            <a:t>= 168 Studierende, </a:t>
          </a:r>
          <a:r>
            <a:rPr lang="de-DE" i="1"/>
            <a:t>n </a:t>
          </a:r>
          <a:r>
            <a:rPr lang="de-DE"/>
            <a:t>= 74 Berufstätige</a:t>
          </a:r>
          <a:endParaRPr lang="en-US"/>
        </a:p>
      </dgm:t>
    </dgm:pt>
    <dgm:pt modelId="{EF5A7824-207D-410B-92F2-AFB405338E4C}" type="parTrans" cxnId="{F7A1ED01-9E41-430C-AF60-F88AB9EF76DA}">
      <dgm:prSet/>
      <dgm:spPr/>
      <dgm:t>
        <a:bodyPr/>
        <a:lstStyle/>
        <a:p>
          <a:endParaRPr lang="en-US"/>
        </a:p>
      </dgm:t>
    </dgm:pt>
    <dgm:pt modelId="{BB71EADF-914D-4354-B837-431A1723ADD2}" type="sibTrans" cxnId="{F7A1ED01-9E41-430C-AF60-F88AB9EF76DA}">
      <dgm:prSet/>
      <dgm:spPr/>
      <dgm:t>
        <a:bodyPr/>
        <a:lstStyle/>
        <a:p>
          <a:endParaRPr lang="en-US"/>
        </a:p>
      </dgm:t>
    </dgm:pt>
    <dgm:pt modelId="{17BAC5D5-D5D2-4E50-B28A-B53400D53EE7}">
      <dgm:prSet/>
      <dgm:spPr/>
      <dgm:t>
        <a:bodyPr/>
        <a:lstStyle/>
        <a:p>
          <a:r>
            <a:rPr lang="de-DE" i="1"/>
            <a:t>n </a:t>
          </a:r>
          <a:r>
            <a:rPr lang="de-DE"/>
            <a:t>= 93 (angehende) Konferenzdolmetscher*innen</a:t>
          </a:r>
          <a:endParaRPr lang="en-US"/>
        </a:p>
      </dgm:t>
    </dgm:pt>
    <dgm:pt modelId="{C611D28A-529F-4890-9062-86C563C06B2D}" type="parTrans" cxnId="{24DA6664-03DF-44FF-8196-BD68C17F5E45}">
      <dgm:prSet/>
      <dgm:spPr/>
      <dgm:t>
        <a:bodyPr/>
        <a:lstStyle/>
        <a:p>
          <a:endParaRPr lang="en-US"/>
        </a:p>
      </dgm:t>
    </dgm:pt>
    <dgm:pt modelId="{CA1BEB77-2EF9-468F-B899-0CA9AB4F30AB}" type="sibTrans" cxnId="{24DA6664-03DF-44FF-8196-BD68C17F5E45}">
      <dgm:prSet/>
      <dgm:spPr/>
      <dgm:t>
        <a:bodyPr/>
        <a:lstStyle/>
        <a:p>
          <a:endParaRPr lang="en-US"/>
        </a:p>
      </dgm:t>
    </dgm:pt>
    <dgm:pt modelId="{0B108883-9FA1-45C7-82F0-F255F0353FEE}" type="pres">
      <dgm:prSet presAssocID="{F04F1B85-0BDD-403A-B203-12A9419F9735}" presName="linear" presStyleCnt="0">
        <dgm:presLayoutVars>
          <dgm:animLvl val="lvl"/>
          <dgm:resizeHandles val="exact"/>
        </dgm:presLayoutVars>
      </dgm:prSet>
      <dgm:spPr/>
    </dgm:pt>
    <dgm:pt modelId="{701F2654-A0F2-4542-AD42-1A7029C59FC1}" type="pres">
      <dgm:prSet presAssocID="{D45A489D-0D5B-4413-9775-0F216F65111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1F2C249-F9A0-4F16-A7A3-02D2B0B10901}" type="pres">
      <dgm:prSet presAssocID="{D45A489D-0D5B-4413-9775-0F216F65111C}" presName="childText" presStyleLbl="revTx" presStyleIdx="0" presStyleCnt="1">
        <dgm:presLayoutVars>
          <dgm:bulletEnabled val="1"/>
        </dgm:presLayoutVars>
      </dgm:prSet>
      <dgm:spPr/>
    </dgm:pt>
    <dgm:pt modelId="{84A444E4-AAAA-4F7B-B25B-CC6E5FE85DBA}" type="pres">
      <dgm:prSet presAssocID="{BB5280CB-CE8E-4FC9-B2B2-850E269B3DD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462D03A-0F5F-470A-A689-D8E643EF1958}" type="pres">
      <dgm:prSet presAssocID="{2C4C6079-DD86-49A2-9B23-C6227FB588FD}" presName="spacer" presStyleCnt="0"/>
      <dgm:spPr/>
    </dgm:pt>
    <dgm:pt modelId="{2BB72C24-3FF1-4CE2-99BC-C3B09FD4741A}" type="pres">
      <dgm:prSet presAssocID="{EB4BBB36-507E-445B-97B0-23ED1FD4E47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1AB0698-D141-490F-8CAA-9636A900CC88}" type="pres">
      <dgm:prSet presAssocID="{BB71EADF-914D-4354-B837-431A1723ADD2}" presName="spacer" presStyleCnt="0"/>
      <dgm:spPr/>
    </dgm:pt>
    <dgm:pt modelId="{B9ADB70B-549B-4901-9A09-F3929313BA11}" type="pres">
      <dgm:prSet presAssocID="{17BAC5D5-D5D2-4E50-B28A-B53400D53EE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7A1ED01-9E41-430C-AF60-F88AB9EF76DA}" srcId="{F04F1B85-0BDD-403A-B203-12A9419F9735}" destId="{EB4BBB36-507E-445B-97B0-23ED1FD4E474}" srcOrd="2" destOrd="0" parTransId="{EF5A7824-207D-410B-92F2-AFB405338E4C}" sibTransId="{BB71EADF-914D-4354-B837-431A1723ADD2}"/>
    <dgm:cxn modelId="{C7E66C16-FB95-4E6E-9B5D-4AA436548BF1}" type="presOf" srcId="{BB5280CB-CE8E-4FC9-B2B2-850E269B3DD8}" destId="{84A444E4-AAAA-4F7B-B25B-CC6E5FE85DBA}" srcOrd="0" destOrd="0" presId="urn:microsoft.com/office/officeart/2005/8/layout/vList2"/>
    <dgm:cxn modelId="{74D5F93A-17B9-48F6-B936-E92658BA8109}" srcId="{D45A489D-0D5B-4413-9775-0F216F65111C}" destId="{77CB2B17-CCB0-4992-89C5-05AEAB5A52E2}" srcOrd="2" destOrd="0" parTransId="{201206A8-2C63-4645-926B-11A0EA90EB91}" sibTransId="{6C4F1BFB-5A76-49A1-9B48-3FA31DD62414}"/>
    <dgm:cxn modelId="{5F94AF5E-EDD4-4102-A6F2-3E33DA51B070}" srcId="{D45A489D-0D5B-4413-9775-0F216F65111C}" destId="{F4E50232-D04F-4D94-9F0C-DA4F12789629}" srcOrd="0" destOrd="0" parTransId="{1FC1FE54-CAE2-4B8B-92BA-A1C212CBCAFC}" sibTransId="{E8D8083E-946C-4D63-8CED-8318782E3345}"/>
    <dgm:cxn modelId="{24DA6664-03DF-44FF-8196-BD68C17F5E45}" srcId="{F04F1B85-0BDD-403A-B203-12A9419F9735}" destId="{17BAC5D5-D5D2-4E50-B28A-B53400D53EE7}" srcOrd="3" destOrd="0" parTransId="{C611D28A-529F-4890-9062-86C563C06B2D}" sibTransId="{CA1BEB77-2EF9-468F-B899-0CA9AB4F30AB}"/>
    <dgm:cxn modelId="{DA02EC45-4016-43AC-BF6B-B1A6F8A471F0}" srcId="{D45A489D-0D5B-4413-9775-0F216F65111C}" destId="{DBAEF46C-CCC7-45C0-9B66-5F6ABA4037A9}" srcOrd="1" destOrd="0" parTransId="{C4B70A23-BD5C-4364-BE4D-1D138BD3B4D6}" sibTransId="{40510F73-DA23-4541-812F-E947BFBFA1CA}"/>
    <dgm:cxn modelId="{72F2416B-EFA6-4D1A-8E22-74288AC8FCEF}" srcId="{F04F1B85-0BDD-403A-B203-12A9419F9735}" destId="{D45A489D-0D5B-4413-9775-0F216F65111C}" srcOrd="0" destOrd="0" parTransId="{446517BF-E602-4032-A490-E09F82C4CFAF}" sibTransId="{B167E51E-F279-438E-95E0-9E7DDD2FEDD2}"/>
    <dgm:cxn modelId="{9B31C678-7BC6-45DC-AD3B-7B62892429F3}" type="presOf" srcId="{D45A489D-0D5B-4413-9775-0F216F65111C}" destId="{701F2654-A0F2-4542-AD42-1A7029C59FC1}" srcOrd="0" destOrd="0" presId="urn:microsoft.com/office/officeart/2005/8/layout/vList2"/>
    <dgm:cxn modelId="{1A44E558-0E99-4D11-B927-701EA6489C8F}" type="presOf" srcId="{7586D3E9-8506-4B77-A92C-C5C1873D593B}" destId="{91F2C249-F9A0-4F16-A7A3-02D2B0B10901}" srcOrd="0" destOrd="3" presId="urn:microsoft.com/office/officeart/2005/8/layout/vList2"/>
    <dgm:cxn modelId="{25E1F595-105D-4F64-A6DE-91F5A9B7435F}" type="presOf" srcId="{F4E50232-D04F-4D94-9F0C-DA4F12789629}" destId="{91F2C249-F9A0-4F16-A7A3-02D2B0B10901}" srcOrd="0" destOrd="0" presId="urn:microsoft.com/office/officeart/2005/8/layout/vList2"/>
    <dgm:cxn modelId="{02BF1DA7-63AF-4449-B3A2-B7149001CCC2}" type="presOf" srcId="{77CB2B17-CCB0-4992-89C5-05AEAB5A52E2}" destId="{91F2C249-F9A0-4F16-A7A3-02D2B0B10901}" srcOrd="0" destOrd="2" presId="urn:microsoft.com/office/officeart/2005/8/layout/vList2"/>
    <dgm:cxn modelId="{B42787A7-3BE9-497A-BDAE-4251CB15D48F}" type="presOf" srcId="{EB4BBB36-507E-445B-97B0-23ED1FD4E474}" destId="{2BB72C24-3FF1-4CE2-99BC-C3B09FD4741A}" srcOrd="0" destOrd="0" presId="urn:microsoft.com/office/officeart/2005/8/layout/vList2"/>
    <dgm:cxn modelId="{4B15B8A9-0D33-448C-8DB6-74026B74C9EE}" srcId="{D45A489D-0D5B-4413-9775-0F216F65111C}" destId="{7586D3E9-8506-4B77-A92C-C5C1873D593B}" srcOrd="3" destOrd="0" parTransId="{DC6D6B42-4C02-4048-81BE-88A8E7C53EA1}" sibTransId="{6C088823-0F94-441B-951B-2D024C03CBBB}"/>
    <dgm:cxn modelId="{37E4D3B8-E167-43ED-BE0F-9DD25347B790}" type="presOf" srcId="{F04F1B85-0BDD-403A-B203-12A9419F9735}" destId="{0B108883-9FA1-45C7-82F0-F255F0353FEE}" srcOrd="0" destOrd="0" presId="urn:microsoft.com/office/officeart/2005/8/layout/vList2"/>
    <dgm:cxn modelId="{9C2C6AE2-E322-47F1-AECF-F299A0810A4D}" type="presOf" srcId="{DBAEF46C-CCC7-45C0-9B66-5F6ABA4037A9}" destId="{91F2C249-F9A0-4F16-A7A3-02D2B0B10901}" srcOrd="0" destOrd="1" presId="urn:microsoft.com/office/officeart/2005/8/layout/vList2"/>
    <dgm:cxn modelId="{FDC138F3-458D-44B4-BC9A-A254F94E518C}" srcId="{F04F1B85-0BDD-403A-B203-12A9419F9735}" destId="{BB5280CB-CE8E-4FC9-B2B2-850E269B3DD8}" srcOrd="1" destOrd="0" parTransId="{1CEA78B7-8AC5-4E3A-8B22-E73B77489640}" sibTransId="{2C4C6079-DD86-49A2-9B23-C6227FB588FD}"/>
    <dgm:cxn modelId="{085770FC-02D3-4F7D-82CD-FB5261704539}" type="presOf" srcId="{17BAC5D5-D5D2-4E50-B28A-B53400D53EE7}" destId="{B9ADB70B-549B-4901-9A09-F3929313BA11}" srcOrd="0" destOrd="0" presId="urn:microsoft.com/office/officeart/2005/8/layout/vList2"/>
    <dgm:cxn modelId="{42FF3D44-6170-4714-860E-7A53F5EF3F42}" type="presParOf" srcId="{0B108883-9FA1-45C7-82F0-F255F0353FEE}" destId="{701F2654-A0F2-4542-AD42-1A7029C59FC1}" srcOrd="0" destOrd="0" presId="urn:microsoft.com/office/officeart/2005/8/layout/vList2"/>
    <dgm:cxn modelId="{E1F591A4-392E-41CE-8DEB-CA1191746464}" type="presParOf" srcId="{0B108883-9FA1-45C7-82F0-F255F0353FEE}" destId="{91F2C249-F9A0-4F16-A7A3-02D2B0B10901}" srcOrd="1" destOrd="0" presId="urn:microsoft.com/office/officeart/2005/8/layout/vList2"/>
    <dgm:cxn modelId="{F7F4C2BD-FBDE-4A80-B16F-8677022BCB20}" type="presParOf" srcId="{0B108883-9FA1-45C7-82F0-F255F0353FEE}" destId="{84A444E4-AAAA-4F7B-B25B-CC6E5FE85DBA}" srcOrd="2" destOrd="0" presId="urn:microsoft.com/office/officeart/2005/8/layout/vList2"/>
    <dgm:cxn modelId="{F48C5ADA-E421-4694-A059-C25EDA830021}" type="presParOf" srcId="{0B108883-9FA1-45C7-82F0-F255F0353FEE}" destId="{A462D03A-0F5F-470A-A689-D8E643EF1958}" srcOrd="3" destOrd="0" presId="urn:microsoft.com/office/officeart/2005/8/layout/vList2"/>
    <dgm:cxn modelId="{F327E889-FB29-4B65-8FE8-5EE98D4327BE}" type="presParOf" srcId="{0B108883-9FA1-45C7-82F0-F255F0353FEE}" destId="{2BB72C24-3FF1-4CE2-99BC-C3B09FD4741A}" srcOrd="4" destOrd="0" presId="urn:microsoft.com/office/officeart/2005/8/layout/vList2"/>
    <dgm:cxn modelId="{3188CC90-1AF6-4287-B46F-07B850E1A58B}" type="presParOf" srcId="{0B108883-9FA1-45C7-82F0-F255F0353FEE}" destId="{31AB0698-D141-490F-8CAA-9636A900CC88}" srcOrd="5" destOrd="0" presId="urn:microsoft.com/office/officeart/2005/8/layout/vList2"/>
    <dgm:cxn modelId="{E64E0898-F85C-4590-8587-A9B43CC8550E}" type="presParOf" srcId="{0B108883-9FA1-45C7-82F0-F255F0353FEE}" destId="{B9ADB70B-549B-4901-9A09-F3929313BA1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823A22-75AB-4B25-8A1A-435ED886A957}">
      <dsp:nvSpPr>
        <dsp:cNvPr id="0" name=""/>
        <dsp:cNvSpPr/>
      </dsp:nvSpPr>
      <dsp:spPr>
        <a:xfrm>
          <a:off x="0" y="307476"/>
          <a:ext cx="772826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58341D-2F25-48D8-A43F-0A6828A585C2}">
      <dsp:nvSpPr>
        <dsp:cNvPr id="0" name=""/>
        <dsp:cNvSpPr/>
      </dsp:nvSpPr>
      <dsp:spPr>
        <a:xfrm>
          <a:off x="386413" y="100836"/>
          <a:ext cx="5409786" cy="41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477" tIns="0" rIns="204477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/>
            <a:t>Normative Anforderungen</a:t>
          </a:r>
          <a:endParaRPr lang="en-US" sz="1400" kern="1200"/>
        </a:p>
      </dsp:txBody>
      <dsp:txXfrm>
        <a:off x="406588" y="121011"/>
        <a:ext cx="5369436" cy="372930"/>
      </dsp:txXfrm>
    </dsp:sp>
    <dsp:sp modelId="{957DD38F-CADE-4D56-B5F2-44864A2154D7}">
      <dsp:nvSpPr>
        <dsp:cNvPr id="0" name=""/>
        <dsp:cNvSpPr/>
      </dsp:nvSpPr>
      <dsp:spPr>
        <a:xfrm>
          <a:off x="0" y="942517"/>
          <a:ext cx="7728267" cy="859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9799" tIns="291592" rIns="599799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/>
            <a:t>Die dolmetschwissenschaftliche Perspektive</a:t>
          </a:r>
          <a:endParaRPr lang="en-US" sz="1400" kern="120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/>
            <a:t>Die psychologische Perspektive</a:t>
          </a:r>
          <a:endParaRPr lang="en-US" sz="1400" kern="1200"/>
        </a:p>
      </dsp:txBody>
      <dsp:txXfrm>
        <a:off x="0" y="942517"/>
        <a:ext cx="7728267" cy="859950"/>
      </dsp:txXfrm>
    </dsp:sp>
    <dsp:sp modelId="{30092499-3C81-4BB3-B8FB-96F8AF5B2DF8}">
      <dsp:nvSpPr>
        <dsp:cNvPr id="0" name=""/>
        <dsp:cNvSpPr/>
      </dsp:nvSpPr>
      <dsp:spPr>
        <a:xfrm>
          <a:off x="386413" y="735876"/>
          <a:ext cx="5409786" cy="4132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477" tIns="0" rIns="204477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/>
            <a:t>Die Persönlichkeit eines Menschen</a:t>
          </a:r>
          <a:endParaRPr lang="en-US" sz="1400" kern="1200"/>
        </a:p>
      </dsp:txBody>
      <dsp:txXfrm>
        <a:off x="406588" y="756051"/>
        <a:ext cx="5369436" cy="372930"/>
      </dsp:txXfrm>
    </dsp:sp>
    <dsp:sp modelId="{FEEFE91E-0AD0-4253-A4C7-C822F34742CF}">
      <dsp:nvSpPr>
        <dsp:cNvPr id="0" name=""/>
        <dsp:cNvSpPr/>
      </dsp:nvSpPr>
      <dsp:spPr>
        <a:xfrm>
          <a:off x="0" y="2084707"/>
          <a:ext cx="7728267" cy="859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9799" tIns="291592" rIns="599799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Der Zuhörprozess</a:t>
          </a:r>
          <a:endParaRPr lang="en-US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Das </a:t>
          </a:r>
          <a:r>
            <a:rPr lang="de-DE" sz="1400" i="1" kern="1200" dirty="0"/>
            <a:t>Listening Styles Profile</a:t>
          </a:r>
          <a:endParaRPr lang="en-US" sz="1400" kern="1200" dirty="0"/>
        </a:p>
      </dsp:txBody>
      <dsp:txXfrm>
        <a:off x="0" y="2084707"/>
        <a:ext cx="7728267" cy="859950"/>
      </dsp:txXfrm>
    </dsp:sp>
    <dsp:sp modelId="{EDBFE1A0-CD9F-4B2A-87D0-4C6F41220EC7}">
      <dsp:nvSpPr>
        <dsp:cNvPr id="0" name=""/>
        <dsp:cNvSpPr/>
      </dsp:nvSpPr>
      <dsp:spPr>
        <a:xfrm>
          <a:off x="386413" y="1878067"/>
          <a:ext cx="5409786" cy="4132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477" tIns="0" rIns="204477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/>
            <a:t>Zuhören als erlernbare Fertigkeit</a:t>
          </a:r>
          <a:endParaRPr lang="en-US" sz="1400" kern="1200"/>
        </a:p>
      </dsp:txBody>
      <dsp:txXfrm>
        <a:off x="406588" y="1898242"/>
        <a:ext cx="5369436" cy="372930"/>
      </dsp:txXfrm>
    </dsp:sp>
    <dsp:sp modelId="{17005B65-F414-41D7-A37C-0CB89A898A93}">
      <dsp:nvSpPr>
        <dsp:cNvPr id="0" name=""/>
        <dsp:cNvSpPr/>
      </dsp:nvSpPr>
      <dsp:spPr>
        <a:xfrm>
          <a:off x="0" y="3226897"/>
          <a:ext cx="7728267" cy="1124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9799" tIns="291592" rIns="599799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/>
            <a:t>Beschreibung</a:t>
          </a:r>
          <a:endParaRPr lang="en-US" sz="1400" kern="120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Hypothesentestung</a:t>
          </a:r>
          <a:endParaRPr lang="en-US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/>
            <a:t>Schlussfolgerungen</a:t>
          </a:r>
          <a:endParaRPr lang="en-US" sz="1400" kern="1200"/>
        </a:p>
      </dsp:txBody>
      <dsp:txXfrm>
        <a:off x="0" y="3226897"/>
        <a:ext cx="7728267" cy="1124550"/>
      </dsp:txXfrm>
    </dsp:sp>
    <dsp:sp modelId="{332F3638-E09A-4747-94C3-D7F6896FF513}">
      <dsp:nvSpPr>
        <dsp:cNvPr id="0" name=""/>
        <dsp:cNvSpPr/>
      </dsp:nvSpPr>
      <dsp:spPr>
        <a:xfrm>
          <a:off x="386413" y="3020257"/>
          <a:ext cx="5409786" cy="4132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477" tIns="0" rIns="204477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/>
            <a:t>Die Studie</a:t>
          </a:r>
          <a:endParaRPr lang="en-US" sz="1400" kern="1200"/>
        </a:p>
      </dsp:txBody>
      <dsp:txXfrm>
        <a:off x="406588" y="3040432"/>
        <a:ext cx="5369436" cy="372930"/>
      </dsp:txXfrm>
    </dsp:sp>
    <dsp:sp modelId="{5CBA6A56-5D79-4704-9A1A-8975EBC87191}">
      <dsp:nvSpPr>
        <dsp:cNvPr id="0" name=""/>
        <dsp:cNvSpPr/>
      </dsp:nvSpPr>
      <dsp:spPr>
        <a:xfrm>
          <a:off x="0" y="4633687"/>
          <a:ext cx="772826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5E1EF-E51D-4B26-AC95-10523D0BE894}">
      <dsp:nvSpPr>
        <dsp:cNvPr id="0" name=""/>
        <dsp:cNvSpPr/>
      </dsp:nvSpPr>
      <dsp:spPr>
        <a:xfrm>
          <a:off x="386413" y="4427047"/>
          <a:ext cx="5409786" cy="4132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477" tIns="0" rIns="204477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/>
            <a:t>Quellen</a:t>
          </a:r>
          <a:endParaRPr lang="en-US" sz="1400" kern="1200"/>
        </a:p>
      </dsp:txBody>
      <dsp:txXfrm>
        <a:off x="406588" y="4447222"/>
        <a:ext cx="5369436" cy="372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1F2654-A0F2-4542-AD42-1A7029C59FC1}">
      <dsp:nvSpPr>
        <dsp:cNvPr id="0" name=""/>
        <dsp:cNvSpPr/>
      </dsp:nvSpPr>
      <dsp:spPr>
        <a:xfrm>
          <a:off x="0" y="366382"/>
          <a:ext cx="7728267" cy="6715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i="1" kern="1200"/>
            <a:t>N </a:t>
          </a:r>
          <a:r>
            <a:rPr lang="de-DE" sz="2800" kern="1200"/>
            <a:t>= 330; 242 verwertbare Datensätze</a:t>
          </a:r>
          <a:endParaRPr lang="en-US" sz="2800" kern="1200"/>
        </a:p>
      </dsp:txBody>
      <dsp:txXfrm>
        <a:off x="32784" y="399166"/>
        <a:ext cx="7662699" cy="606012"/>
      </dsp:txXfrm>
    </dsp:sp>
    <dsp:sp modelId="{91F2C249-F9A0-4F16-A7A3-02D2B0B10901}">
      <dsp:nvSpPr>
        <dsp:cNvPr id="0" name=""/>
        <dsp:cNvSpPr/>
      </dsp:nvSpPr>
      <dsp:spPr>
        <a:xfrm>
          <a:off x="0" y="1037962"/>
          <a:ext cx="7728267" cy="1506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372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e-DE" sz="2200" kern="1200"/>
            <a:t>Konferenzdolmetscher*innen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e-DE" sz="2200" kern="1200"/>
            <a:t>Lehrer*innen (mit fremdsprachlichem Fach und ohne)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e-DE" sz="2200" kern="1200"/>
            <a:t>Psycholog*innen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e-DE" sz="2200" kern="1200"/>
            <a:t>Studierende der entsprechenden Fächer</a:t>
          </a:r>
          <a:endParaRPr lang="en-US" sz="2200" kern="1200"/>
        </a:p>
      </dsp:txBody>
      <dsp:txXfrm>
        <a:off x="0" y="1037962"/>
        <a:ext cx="7728267" cy="1506960"/>
      </dsp:txXfrm>
    </dsp:sp>
    <dsp:sp modelId="{84A444E4-AAAA-4F7B-B25B-CC6E5FE85DBA}">
      <dsp:nvSpPr>
        <dsp:cNvPr id="0" name=""/>
        <dsp:cNvSpPr/>
      </dsp:nvSpPr>
      <dsp:spPr>
        <a:xfrm>
          <a:off x="0" y="2544922"/>
          <a:ext cx="7728267" cy="671580"/>
        </a:xfrm>
        <a:prstGeom prst="roundRect">
          <a:avLst/>
        </a:prstGeom>
        <a:solidFill>
          <a:schemeClr val="accent2">
            <a:hueOff val="651485"/>
            <a:satOff val="-10511"/>
            <a:lumOff val="-183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i="1" kern="1200"/>
            <a:t>n </a:t>
          </a:r>
          <a:r>
            <a:rPr lang="de-DE" sz="2800" kern="1200"/>
            <a:t>= 52 männlich, </a:t>
          </a:r>
          <a:r>
            <a:rPr lang="de-DE" sz="2800" i="1" kern="1200"/>
            <a:t>n </a:t>
          </a:r>
          <a:r>
            <a:rPr lang="de-DE" sz="2800" kern="1200"/>
            <a:t>= 188 weiblich</a:t>
          </a:r>
          <a:r>
            <a:rPr lang="de-DE" sz="2800" i="1" kern="1200"/>
            <a:t>, n </a:t>
          </a:r>
          <a:r>
            <a:rPr lang="de-DE" sz="2800" kern="1200"/>
            <a:t>= 3 inter/divers</a:t>
          </a:r>
          <a:endParaRPr lang="en-US" sz="2800" kern="1200"/>
        </a:p>
      </dsp:txBody>
      <dsp:txXfrm>
        <a:off x="32784" y="2577706"/>
        <a:ext cx="7662699" cy="606012"/>
      </dsp:txXfrm>
    </dsp:sp>
    <dsp:sp modelId="{2BB72C24-3FF1-4CE2-99BC-C3B09FD4741A}">
      <dsp:nvSpPr>
        <dsp:cNvPr id="0" name=""/>
        <dsp:cNvSpPr/>
      </dsp:nvSpPr>
      <dsp:spPr>
        <a:xfrm>
          <a:off x="0" y="3297142"/>
          <a:ext cx="7728267" cy="671580"/>
        </a:xfrm>
        <a:prstGeom prst="roundRect">
          <a:avLst/>
        </a:prstGeom>
        <a:solidFill>
          <a:schemeClr val="accent2">
            <a:hueOff val="1302969"/>
            <a:satOff val="-21023"/>
            <a:lumOff val="-366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i="1" kern="1200"/>
            <a:t>n </a:t>
          </a:r>
          <a:r>
            <a:rPr lang="de-DE" sz="2800" kern="1200"/>
            <a:t>= 168 Studierende, </a:t>
          </a:r>
          <a:r>
            <a:rPr lang="de-DE" sz="2800" i="1" kern="1200"/>
            <a:t>n </a:t>
          </a:r>
          <a:r>
            <a:rPr lang="de-DE" sz="2800" kern="1200"/>
            <a:t>= 74 Berufstätige</a:t>
          </a:r>
          <a:endParaRPr lang="en-US" sz="2800" kern="1200"/>
        </a:p>
      </dsp:txBody>
      <dsp:txXfrm>
        <a:off x="32784" y="3329926"/>
        <a:ext cx="7662699" cy="606012"/>
      </dsp:txXfrm>
    </dsp:sp>
    <dsp:sp modelId="{B9ADB70B-549B-4901-9A09-F3929313BA11}">
      <dsp:nvSpPr>
        <dsp:cNvPr id="0" name=""/>
        <dsp:cNvSpPr/>
      </dsp:nvSpPr>
      <dsp:spPr>
        <a:xfrm>
          <a:off x="0" y="4049361"/>
          <a:ext cx="7728267" cy="671580"/>
        </a:xfrm>
        <a:prstGeom prst="roundRect">
          <a:avLst/>
        </a:prstGeom>
        <a:solidFill>
          <a:schemeClr val="accent2">
            <a:hueOff val="1954454"/>
            <a:satOff val="-31534"/>
            <a:lumOff val="-549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i="1" kern="1200"/>
            <a:t>n </a:t>
          </a:r>
          <a:r>
            <a:rPr lang="de-DE" sz="2800" kern="1200"/>
            <a:t>= 93 (angehende) Konferenzdolmetscher*innen</a:t>
          </a:r>
          <a:endParaRPr lang="en-US" sz="2800" kern="1200"/>
        </a:p>
      </dsp:txBody>
      <dsp:txXfrm>
        <a:off x="32784" y="4082145"/>
        <a:ext cx="7662699" cy="606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3573522E-32E4-42AA-ABDD-8BEF8C2088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BA28701-0366-4E95-9E81-EE5197F1F7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C8207-1F3F-402A-8FF4-50EA38CB036C}" type="datetimeFigureOut">
              <a:rPr lang="de-DE" smtClean="0"/>
              <a:t>22.05.2019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6C8650B-DA06-4EB7-9570-4D28975D87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CCDBA7F-6BC4-4DD7-B117-73735C9FC7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1AA42-690B-45EC-93ED-23E1B3E7D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668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8D268-D581-4DFF-808A-8DB429824514}" type="datetimeFigureOut">
              <a:rPr lang="de-DE" smtClean="0"/>
              <a:t>22.05.2019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8BD1E-2E67-45BB-82F2-A5004C6AB8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1189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4A8AF-69AE-41E0-82B9-A0B369E92619}" type="datetime1">
              <a:rPr lang="de-DE" smtClean="0"/>
              <a:t>22.05.2019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Lisa Woytowicz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7E45-E499-47E2-B50B-713E088609BF}" type="datetime1">
              <a:rPr lang="de-DE" smtClean="0"/>
              <a:t>22.05.2019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Lisa Woytowicz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DC15-25A4-4401-8DCF-57F268BFE19E}" type="datetime1">
              <a:rPr lang="de-DE" smtClean="0"/>
              <a:t>22.05.2019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Lisa Woytowicz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2008-556C-402A-AA95-0F6D368CBF45}" type="datetime1">
              <a:rPr lang="de-DE" smtClean="0"/>
              <a:t>22.05.2019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Lisa Woytowicz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568B-9496-4F6B-89F3-EFBD3051FF8B}" type="datetime1">
              <a:rPr lang="de-DE" smtClean="0"/>
              <a:t>22.05.2019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Lisa Woytowicz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F1BA-1A82-48F4-82D2-A3501FDD7335}" type="datetime1">
              <a:rPr lang="de-DE" smtClean="0"/>
              <a:t>22.05.2019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Lisa Woytowicz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B8FB-3560-40D5-8E19-F803637139A4}" type="datetime1">
              <a:rPr lang="de-DE" smtClean="0"/>
              <a:t>22.05.2019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Lisa Woytowicz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2B5B-8BE4-434A-8C75-9C50B87C42BB}" type="datetime1">
              <a:rPr lang="de-DE" smtClean="0"/>
              <a:t>22.05.2019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Lisa Woytowicz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9E77-D7EA-4194-8099-59508AFF4D83}" type="datetime1">
              <a:rPr lang="de-DE" smtClean="0"/>
              <a:t>22.05.2019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Lisa Woytowicz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FECBF-8571-4692-BE12-3EEA233BE275}" type="datetime1">
              <a:rPr lang="de-DE" smtClean="0"/>
              <a:t>22.05.2019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Lisa Woytowicz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8B9A-110E-4CF4-9692-46D83E99D2AA}" type="datetime1">
              <a:rPr lang="de-DE" smtClean="0"/>
              <a:t>22.05.2019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/>
              <a:t>Lisa Woytowicz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041278-3A31-4741-99D1-A898936FE0B9}" type="datetime1">
              <a:rPr lang="de-DE" smtClean="0"/>
              <a:t>22.05.2019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Lisa Woytowicz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7F231E5-F402-49E1-82B4-C762909ED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F0BA12B-74D1-4DB1-9A3F-C9BA27B81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15FCC40-AA93-4D3B-90D0-69BC824EA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5142E8B-DA78-4E97-9CFC-1539D24A0D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84398" y="1298448"/>
            <a:ext cx="7315200" cy="3255264"/>
          </a:xfrm>
        </p:spPr>
        <p:txBody>
          <a:bodyPr>
            <a:normAutofit/>
          </a:bodyPr>
          <a:lstStyle/>
          <a:p>
            <a:r>
              <a:rPr lang="de-DE" sz="4400" dirty="0">
                <a:solidFill>
                  <a:schemeClr val="tx2"/>
                </a:solidFill>
              </a:rPr>
              <a:t>Konferenzdolmetscher*innen als seltene Spezies?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D4B82FB-2D5C-4720-85C4-F73E17C1D7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84397" y="4670246"/>
            <a:ext cx="6714232" cy="914400"/>
          </a:xfrm>
        </p:spPr>
        <p:txBody>
          <a:bodyPr>
            <a:normAutofit/>
          </a:bodyPr>
          <a:lstStyle/>
          <a:p>
            <a:r>
              <a:rPr lang="de-DE" sz="2000" dirty="0">
                <a:solidFill>
                  <a:schemeClr val="accent1"/>
                </a:solidFill>
              </a:rPr>
              <a:t>Persönlichkeitseigenschaften und </a:t>
            </a:r>
            <a:r>
              <a:rPr lang="de-DE" sz="2000" i="1" dirty="0">
                <a:solidFill>
                  <a:schemeClr val="accent1"/>
                </a:solidFill>
              </a:rPr>
              <a:t>Listening Styles </a:t>
            </a:r>
            <a:r>
              <a:rPr lang="de-DE" sz="2000" dirty="0">
                <a:solidFill>
                  <a:schemeClr val="accent1"/>
                </a:solidFill>
              </a:rPr>
              <a:t>von Konferenzdolmetscher*innen im Vergleich zu anderen Berufsgruppen </a:t>
            </a:r>
          </a:p>
          <a:p>
            <a:endParaRPr lang="de-DE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826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B8424AB-D56B-4256-866A-5B54DE93C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C999C28-AD33-4EB7-A5F1-C06D10A5F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64E5C9-52C9-4572-AC75-548B9B9C2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5CC6500-4DBD-4C34-BC14-2387FB483B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43E0845-CDB0-4D1F-8D0C-4198DCEAB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9" y="1298447"/>
            <a:ext cx="3258688" cy="45420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de-DE" sz="4000" spc="-100" dirty="0"/>
              <a:t>Zuhören als erlernbare Fertigkeit</a:t>
            </a:r>
          </a:p>
        </p:txBody>
      </p:sp>
      <p:pic>
        <p:nvPicPr>
          <p:cNvPr id="10" name="Grafik 6">
            <a:extLst>
              <a:ext uri="{FF2B5EF4-FFF2-40B4-BE49-F238E27FC236}">
                <a16:creationId xmlns:a16="http://schemas.microsoft.com/office/drawing/2014/main" id="{27451DD6-2665-4839-BE87-539923E6130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84904" y="1304188"/>
            <a:ext cx="6719900" cy="4274673"/>
          </a:xfrm>
          <a:prstGeom prst="rect">
            <a:avLst/>
          </a:prstGeom>
          <a:noFill/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4E34A3B6-BAD2-4156-BDC6-4736248BF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B88A8A-DE96-4975-B6E1-81AB2494B5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FDFA44B-19AB-4693-BED4-6EE468DC0385}" type="datetime1">
              <a:rPr lang="de-DE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22.05.2019</a:t>
            </a:fld>
            <a:endParaRPr lang="en-US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7EB034-4253-4732-93E8-5788DA470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Lisa Woytowicz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DD4DA6-4F52-4040-8E24-A61E3B101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10</a:t>
            </a:fld>
            <a:endParaRPr lang="en-US" b="1" kern="12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F491AB8-DFAC-4257-B28D-1864E57231B1}"/>
              </a:ext>
            </a:extLst>
          </p:cNvPr>
          <p:cNvSpPr/>
          <p:nvPr/>
        </p:nvSpPr>
        <p:spPr>
          <a:xfrm>
            <a:off x="5063497" y="5578861"/>
            <a:ext cx="6096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100" dirty="0"/>
              <a:t>Abb. 3: </a:t>
            </a:r>
            <a:r>
              <a:rPr lang="de-DE" sz="1100" dirty="0">
                <a:solidFill>
                  <a:schemeClr val="tx2"/>
                </a:solidFill>
              </a:rPr>
              <a:t>Zuhören</a:t>
            </a:r>
            <a:r>
              <a:rPr lang="de-DE" sz="1100" dirty="0"/>
              <a:t> als mehrstufiger Prozess der Informationsverarbeitung (Imhof 2010: 19).</a:t>
            </a:r>
          </a:p>
        </p:txBody>
      </p:sp>
    </p:spTree>
    <p:extLst>
      <p:ext uri="{BB962C8B-B14F-4D97-AF65-F5344CB8AC3E}">
        <p14:creationId xmlns:p14="http://schemas.microsoft.com/office/powerpoint/2010/main" val="2438114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3E0845-CDB0-4D1F-8D0C-4198DCEAB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r"/>
            <a:r>
              <a:rPr lang="de-DE" sz="4000" dirty="0"/>
              <a:t>Zuhören als erlernbare Fertigkeit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771E3A-2EC3-4199-9D03-163BCF8A4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Zuhörabsicht / Selektionskriterium</a:t>
            </a:r>
          </a:p>
          <a:p>
            <a:r>
              <a:rPr lang="de-DE" dirty="0"/>
              <a:t>Dolmetscher*innen als doppelte Zuhörer</a:t>
            </a:r>
          </a:p>
          <a:p>
            <a:r>
              <a:rPr lang="de-DE" dirty="0"/>
              <a:t>Ausweitung der Kapazität des Arbeitsgedächtnis?</a:t>
            </a:r>
          </a:p>
          <a:p>
            <a:pPr marL="0" indent="0">
              <a:buNone/>
            </a:pPr>
            <a:endParaRPr lang="de-DE" dirty="0"/>
          </a:p>
          <a:p>
            <a:pPr marL="0" indent="0" algn="just">
              <a:buNone/>
            </a:pPr>
            <a:r>
              <a:rPr lang="de-DE" dirty="0"/>
              <a:t>„Der </a:t>
            </a:r>
            <a:r>
              <a:rPr lang="de-DE" dirty="0">
                <a:solidFill>
                  <a:schemeClr val="accent1"/>
                </a:solidFill>
              </a:rPr>
              <a:t>selbstregulierte Zuhörer </a:t>
            </a:r>
            <a:r>
              <a:rPr lang="de-DE" dirty="0"/>
              <a:t>[…] ist in der Lage zu </a:t>
            </a:r>
            <a:r>
              <a:rPr lang="de-DE" dirty="0">
                <a:solidFill>
                  <a:schemeClr val="accent1"/>
                </a:solidFill>
              </a:rPr>
              <a:t>definieren</a:t>
            </a:r>
            <a:r>
              <a:rPr lang="de-DE" dirty="0"/>
              <a:t>, wozu er was, wann, wie, von oder mit wem und wo etwas aufnimmt“ (Imhof</a:t>
            </a:r>
            <a:r>
              <a:rPr lang="de-DE" cap="small" dirty="0"/>
              <a:t> 2010: 19).</a:t>
            </a:r>
          </a:p>
          <a:p>
            <a:pPr marL="0" indent="0" algn="just">
              <a:buNone/>
            </a:pPr>
            <a:r>
              <a:rPr lang="de-DE" dirty="0"/>
              <a:t>Zuhören ist „an</a:t>
            </a:r>
            <a:r>
              <a:rPr lang="en-US" dirty="0"/>
              <a:t> identifiable set of </a:t>
            </a:r>
            <a:r>
              <a:rPr lang="en-US" dirty="0">
                <a:solidFill>
                  <a:schemeClr val="accent1"/>
                </a:solidFill>
              </a:rPr>
              <a:t>skills, attitudes, and abilities </a:t>
            </a:r>
            <a:r>
              <a:rPr lang="en-US" dirty="0"/>
              <a:t>[that] can be formulated and </a:t>
            </a:r>
            <a:r>
              <a:rPr lang="en-US" dirty="0">
                <a:solidFill>
                  <a:schemeClr val="accent1"/>
                </a:solidFill>
              </a:rPr>
              <a:t>taught</a:t>
            </a:r>
            <a:r>
              <a:rPr lang="en-US" dirty="0"/>
              <a:t> to improve individual performance” (Worthington &amp; Bodie 20</a:t>
            </a:r>
            <a:r>
              <a:rPr lang="en-US" cap="small" dirty="0"/>
              <a:t>18: 8).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B88A8A-DE96-4975-B6E1-81AB2494B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5A66-3060-4FA7-BD54-A2D30F25D710}" type="datetime1">
              <a:rPr lang="de-DE" smtClean="0"/>
              <a:t>22.05.2019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7EB034-4253-4732-93E8-5788DA470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Lisa Woytowicz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DD4DA6-4F52-4040-8E24-A61E3B101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4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3E0845-CDB0-4D1F-8D0C-4198DCEAB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r"/>
            <a:r>
              <a:rPr lang="de-DE" sz="4000" dirty="0"/>
              <a:t>Zuhören als erlernbare Fertigkeit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771E3A-2EC3-4199-9D03-163BCF8A4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i="1" dirty="0">
                <a:solidFill>
                  <a:schemeClr val="accent1"/>
                </a:solidFill>
              </a:rPr>
              <a:t>Listening Styles Profile </a:t>
            </a:r>
            <a:r>
              <a:rPr lang="de-DE" dirty="0">
                <a:solidFill>
                  <a:schemeClr val="accent1"/>
                </a:solidFill>
              </a:rPr>
              <a:t>(LSP)</a:t>
            </a:r>
          </a:p>
          <a:p>
            <a:pPr>
              <a:spcAft>
                <a:spcPts val="1200"/>
              </a:spcAft>
            </a:pPr>
            <a:r>
              <a:rPr lang="de-DE" dirty="0"/>
              <a:t>Konzept zur Beschreibung von Zuhörpräferenzen /-zielen</a:t>
            </a:r>
          </a:p>
          <a:p>
            <a:pPr lvl="1"/>
            <a:r>
              <a:rPr lang="de-DE" i="1" dirty="0"/>
              <a:t>Relational </a:t>
            </a:r>
            <a:r>
              <a:rPr lang="de-DE" i="1" dirty="0" err="1"/>
              <a:t>listening</a:t>
            </a:r>
            <a:endParaRPr lang="de-DE" i="1" dirty="0"/>
          </a:p>
          <a:p>
            <a:pPr lvl="1"/>
            <a:r>
              <a:rPr lang="de-DE" i="1" dirty="0"/>
              <a:t>Analytical </a:t>
            </a:r>
            <a:r>
              <a:rPr lang="de-DE" i="1" dirty="0" err="1"/>
              <a:t>listening</a:t>
            </a:r>
            <a:endParaRPr lang="de-DE" i="1" dirty="0"/>
          </a:p>
          <a:p>
            <a:pPr lvl="1"/>
            <a:r>
              <a:rPr lang="de-DE" i="1" dirty="0"/>
              <a:t>Task-</a:t>
            </a:r>
            <a:r>
              <a:rPr lang="de-DE" i="1" dirty="0" err="1"/>
              <a:t>oriented</a:t>
            </a:r>
            <a:r>
              <a:rPr lang="de-DE" i="1" dirty="0"/>
              <a:t> </a:t>
            </a:r>
            <a:r>
              <a:rPr lang="de-DE" i="1" dirty="0" err="1"/>
              <a:t>listening</a:t>
            </a:r>
            <a:endParaRPr lang="de-DE" i="1" dirty="0"/>
          </a:p>
          <a:p>
            <a:pPr lvl="1"/>
            <a:r>
              <a:rPr lang="de-DE" i="1" dirty="0"/>
              <a:t>Critical </a:t>
            </a:r>
            <a:r>
              <a:rPr lang="de-DE" i="1" dirty="0" err="1"/>
              <a:t>listening</a:t>
            </a:r>
            <a:endParaRPr lang="de-DE" i="1" dirty="0"/>
          </a:p>
          <a:p>
            <a:r>
              <a:rPr lang="de-DE" dirty="0"/>
              <a:t>stabil vs. situationsabhängig</a:t>
            </a:r>
          </a:p>
          <a:p>
            <a:r>
              <a:rPr lang="de-DE" dirty="0"/>
              <a:t>Einfluss der Persönlichkeit auf Zuhörverhalten?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B88A8A-DE96-4975-B6E1-81AB2494B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5A66-3060-4FA7-BD54-A2D30F25D710}" type="datetime1">
              <a:rPr lang="de-DE" smtClean="0"/>
              <a:t>22.05.2019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7EB034-4253-4732-93E8-5788DA470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Lisa Woytowicz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DD4DA6-4F52-4040-8E24-A61E3B101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93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17AD4738-6130-415F-BA58-176DA30005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67643AF-5083-45CE-BA04-BFB1A37D1D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464638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E88BE4B-74D9-49DF-8B12-DD22A9E2D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465" y="1123837"/>
            <a:ext cx="4204606" cy="4805200"/>
          </a:xfrm>
        </p:spPr>
        <p:txBody>
          <a:bodyPr anchor="b">
            <a:normAutofit/>
          </a:bodyPr>
          <a:lstStyle/>
          <a:p>
            <a:pPr algn="r"/>
            <a:r>
              <a:rPr lang="de-DE" sz="4000" dirty="0"/>
              <a:t>Die Studie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2F922A-0D6E-45EE-BDEF-1A3C1CC9C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800" y="1123836"/>
            <a:ext cx="6194685" cy="4805201"/>
          </a:xfrm>
        </p:spPr>
        <p:txBody>
          <a:bodyPr anchor="t">
            <a:normAutofit/>
          </a:bodyPr>
          <a:lstStyle/>
          <a:p>
            <a:r>
              <a:rPr lang="de-DE" dirty="0"/>
              <a:t>(F1) Inwieweit bestehen Persönlichkeitsunterschiede zwischen (angehenden) Konferenzdolmetscher*innen und Vertreter*innen anderer Studiengänge bzw. Berufsgruppen?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(F2) Inwieweit ist die Persönlichkeit ausschlaggebend für das Zuhörverhalten von (angehenden) Konferenzdolmetscher*innen?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C7E0005-C596-4A5C-BAFA-6C5CFA03A0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63EC57-4090-4EC1-A91B-B364C3B199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6B82321-489E-4B22-96C9-CDB73C9A4ED7}" type="datetime1">
              <a:rPr lang="de-DE" smtClean="0"/>
              <a:pPr>
                <a:spcAft>
                  <a:spcPts val="600"/>
                </a:spcAft>
              </a:pPr>
              <a:t>22.05.2019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9E50AD-4BF7-4BC5-9F05-40B961D47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Lisa Woytowicz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2C2E3B-E600-4913-A9E8-0F9823ECA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9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88BE4B-74D9-49DF-8B12-DD22A9E2D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 anchor="b">
            <a:normAutofit/>
          </a:bodyPr>
          <a:lstStyle/>
          <a:p>
            <a:pPr algn="r"/>
            <a:r>
              <a:rPr lang="de-DE" sz="4000" dirty="0"/>
              <a:t>Die Studie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63EC57-4090-4EC1-A91B-B364C3B199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CF6163D-3B9A-4260-8042-98566324014C}" type="datetime1">
              <a:rPr lang="de-DE" smtClean="0"/>
              <a:pPr>
                <a:spcAft>
                  <a:spcPts val="600"/>
                </a:spcAft>
              </a:pPr>
              <a:t>22.05.2019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9E50AD-4BF7-4BC5-9F05-40B961D47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67126" y="6356350"/>
            <a:ext cx="611366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Lisa Woytowicz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2C2E3B-E600-4913-A9E8-0F9823ECA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14</a:t>
            </a:fld>
            <a:endParaRPr lang="en-US"/>
          </a:p>
        </p:txBody>
      </p:sp>
      <p:graphicFrame>
        <p:nvGraphicFramePr>
          <p:cNvPr id="8" name="Inhaltsplatzhalter 2">
            <a:extLst>
              <a:ext uri="{FF2B5EF4-FFF2-40B4-BE49-F238E27FC236}">
                <a16:creationId xmlns:a16="http://schemas.microsoft.com/office/drawing/2014/main" id="{65EB1EA5-B0F4-422C-A456-BCBD7E78BD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097013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4983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74">
            <a:extLst>
              <a:ext uri="{FF2B5EF4-FFF2-40B4-BE49-F238E27FC236}">
                <a16:creationId xmlns:a16="http://schemas.microsoft.com/office/drawing/2014/main" id="{681577AD-DA5F-48B3-8FB9-5199BA9EE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5350"/>
            <a:ext cx="4642228" cy="5330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E88BE4B-74D9-49DF-8B12-DD22A9E2D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9" y="1123837"/>
            <a:ext cx="4016116" cy="1255469"/>
          </a:xfrm>
        </p:spPr>
        <p:txBody>
          <a:bodyPr>
            <a:normAutofit/>
          </a:bodyPr>
          <a:lstStyle/>
          <a:p>
            <a:r>
              <a:rPr lang="de-DE" sz="4000" dirty="0"/>
              <a:t>Die Studie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2F922A-0D6E-45EE-BDEF-1A3C1CC9C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49" y="2510395"/>
            <a:ext cx="4016116" cy="3274586"/>
          </a:xfrm>
        </p:spPr>
        <p:txBody>
          <a:bodyPr anchor="t">
            <a:normAutofit/>
          </a:bodyPr>
          <a:lstStyle/>
          <a:p>
            <a:pPr>
              <a:spcAft>
                <a:spcPts val="1200"/>
              </a:spcAft>
            </a:pPr>
            <a:r>
              <a:rPr lang="de-DE">
                <a:solidFill>
                  <a:srgbClr val="FFFFFF"/>
                </a:solidFill>
              </a:rPr>
              <a:t>Online-Fragebogen mit 20 Items</a:t>
            </a:r>
          </a:p>
          <a:p>
            <a:pPr lvl="1"/>
            <a:r>
              <a:rPr lang="de-DE" i="1">
                <a:solidFill>
                  <a:srgbClr val="FFFFFF"/>
                </a:solidFill>
              </a:rPr>
              <a:t>Big-Five-Inventory-10 </a:t>
            </a:r>
            <a:r>
              <a:rPr lang="de-DE">
                <a:solidFill>
                  <a:srgbClr val="FFFFFF"/>
                </a:solidFill>
              </a:rPr>
              <a:t>(BFI-10)</a:t>
            </a:r>
          </a:p>
          <a:p>
            <a:pPr lvl="1"/>
            <a:r>
              <a:rPr lang="de-DE">
                <a:solidFill>
                  <a:srgbClr val="FFFFFF"/>
                </a:solidFill>
              </a:rPr>
              <a:t>Ehrlichkeitsskala</a:t>
            </a:r>
          </a:p>
          <a:p>
            <a:pPr lvl="1"/>
            <a:r>
              <a:rPr lang="de-DE">
                <a:solidFill>
                  <a:srgbClr val="FFFFFF"/>
                </a:solidFill>
              </a:rPr>
              <a:t>LSP-R8</a:t>
            </a:r>
          </a:p>
          <a:p>
            <a:r>
              <a:rPr lang="de-DE">
                <a:solidFill>
                  <a:srgbClr val="FFFFFF"/>
                </a:solidFill>
              </a:rPr>
              <a:t>verbalisierte Likert-Skala mit den Antwortmöglichkeiten: „trifft überhaupt nicht zu“, „trifft eher nicht zu“, „trifft eher zu“ und „trifft voll und ganz zu“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1A5BB1D0-90EA-4950-8133-6BDCB14C70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7463" y="1241621"/>
            <a:ext cx="6193767" cy="4366605"/>
          </a:xfrm>
          <a:prstGeom prst="rect">
            <a:avLst/>
          </a:prstGeom>
        </p:spPr>
      </p:pic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63EC57-4090-4EC1-A91B-B364C3B199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F97853-D069-47D3-9C33-7FF6D9AE6241}" type="datetime1">
              <a:rPr lang="de-DE" smtClean="0"/>
              <a:pPr>
                <a:spcAft>
                  <a:spcPts val="600"/>
                </a:spcAft>
              </a:pPr>
              <a:t>22.05.2019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9E50AD-4BF7-4BC5-9F05-40B961D47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Lisa Woytowicz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2C2E3B-E600-4913-A9E8-0F9823ECA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15</a:t>
            </a:fld>
            <a:endParaRPr lang="en-US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C5F2692-2DC0-44AD-B31D-F7772F06AE01}"/>
              </a:ext>
            </a:extLst>
          </p:cNvPr>
          <p:cNvSpPr txBox="1"/>
          <p:nvPr/>
        </p:nvSpPr>
        <p:spPr>
          <a:xfrm>
            <a:off x="5113337" y="5654176"/>
            <a:ext cx="61937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solidFill>
                  <a:schemeClr val="tx2"/>
                </a:solidFill>
              </a:rPr>
              <a:t>Abb. 4: Auszug aus dem Fragebogen, eigene Darstellung</a:t>
            </a:r>
          </a:p>
        </p:txBody>
      </p:sp>
    </p:spTree>
    <p:extLst>
      <p:ext uri="{BB962C8B-B14F-4D97-AF65-F5344CB8AC3E}">
        <p14:creationId xmlns:p14="http://schemas.microsoft.com/office/powerpoint/2010/main" val="2517628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88BE4B-74D9-49DF-8B12-DD22A9E2D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1038177"/>
          </a:xfrm>
        </p:spPr>
        <p:txBody>
          <a:bodyPr anchor="b">
            <a:normAutofit/>
          </a:bodyPr>
          <a:lstStyle/>
          <a:p>
            <a:r>
              <a:rPr lang="de-DE" dirty="0"/>
              <a:t>Die Studie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A8BA1DB7-A50F-44DB-9627-CB767D390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920" y="2162014"/>
            <a:ext cx="2947482" cy="374426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de-DE" sz="1600" dirty="0">
                <a:solidFill>
                  <a:schemeClr val="bg1"/>
                </a:solidFill>
              </a:rPr>
              <a:t>Interne Konsistenz der Skalen (Überprüfung der Reliabilität)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63EC57-4090-4EC1-A91B-B364C3B199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7BE85E0-060B-4FEF-A1BC-ADE9CF5E177F}" type="datetime1">
              <a:rPr lang="de-DE" smtClean="0"/>
              <a:pPr>
                <a:spcAft>
                  <a:spcPts val="600"/>
                </a:spcAft>
              </a:pPr>
              <a:t>22.05.2019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9E50AD-4BF7-4BC5-9F05-40B961D47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Lisa Woytowicz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2C2E3B-E600-4913-A9E8-0F9823ECA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16</a:t>
            </a:fld>
            <a:endParaRPr lang="en-US"/>
          </a:p>
        </p:txBody>
      </p:sp>
      <p:graphicFrame>
        <p:nvGraphicFramePr>
          <p:cNvPr id="15" name="Inhaltsplatzhalter 6">
            <a:extLst>
              <a:ext uri="{FF2B5EF4-FFF2-40B4-BE49-F238E27FC236}">
                <a16:creationId xmlns:a16="http://schemas.microsoft.com/office/drawing/2014/main" id="{622AF678-E9BD-4BBB-BCCC-F53DAB3EAC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3396576"/>
              </p:ext>
            </p:extLst>
          </p:nvPr>
        </p:nvGraphicFramePr>
        <p:xfrm>
          <a:off x="3860557" y="1543068"/>
          <a:ext cx="7666159" cy="367658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741453">
                  <a:extLst>
                    <a:ext uri="{9D8B030D-6E8A-4147-A177-3AD203B41FA5}">
                      <a16:colId xmlns:a16="http://schemas.microsoft.com/office/drawing/2014/main" val="4000245519"/>
                    </a:ext>
                  </a:extLst>
                </a:gridCol>
                <a:gridCol w="1302329">
                  <a:extLst>
                    <a:ext uri="{9D8B030D-6E8A-4147-A177-3AD203B41FA5}">
                      <a16:colId xmlns:a16="http://schemas.microsoft.com/office/drawing/2014/main" val="2721290694"/>
                    </a:ext>
                  </a:extLst>
                </a:gridCol>
                <a:gridCol w="1940003">
                  <a:extLst>
                    <a:ext uri="{9D8B030D-6E8A-4147-A177-3AD203B41FA5}">
                      <a16:colId xmlns:a16="http://schemas.microsoft.com/office/drawing/2014/main" val="4275340778"/>
                    </a:ext>
                  </a:extLst>
                </a:gridCol>
                <a:gridCol w="1682374">
                  <a:extLst>
                    <a:ext uri="{9D8B030D-6E8A-4147-A177-3AD203B41FA5}">
                      <a16:colId xmlns:a16="http://schemas.microsoft.com/office/drawing/2014/main" val="3500140083"/>
                    </a:ext>
                  </a:extLst>
                </a:gridCol>
              </a:tblGrid>
              <a:tr h="382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Skala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 dirty="0">
                          <a:effectLst/>
                        </a:rPr>
                        <a:t>n</a:t>
                      </a:r>
                      <a:r>
                        <a:rPr lang="de-DE" sz="1200" dirty="0">
                          <a:effectLst/>
                        </a:rPr>
                        <a:t> Items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Cronbachs α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 dirty="0">
                          <a:effectLst/>
                        </a:rPr>
                        <a:t>N</a:t>
                      </a:r>
                      <a:r>
                        <a:rPr lang="de-DE" sz="1200" dirty="0">
                          <a:effectLst/>
                        </a:rPr>
                        <a:t> Personen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extLst>
                  <a:ext uri="{0D108BD9-81ED-4DB2-BD59-A6C34878D82A}">
                    <a16:rowId xmlns:a16="http://schemas.microsoft.com/office/drawing/2014/main" val="2096477616"/>
                  </a:ext>
                </a:extLst>
              </a:tr>
              <a:tr h="3837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Offenheit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.63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242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extLst>
                  <a:ext uri="{0D108BD9-81ED-4DB2-BD59-A6C34878D82A}">
                    <a16:rowId xmlns:a16="http://schemas.microsoft.com/office/drawing/2014/main" val="2057174965"/>
                  </a:ext>
                </a:extLst>
              </a:tr>
              <a:tr h="3837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Gewissenhaftigkeit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.60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242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extLst>
                  <a:ext uri="{0D108BD9-81ED-4DB2-BD59-A6C34878D82A}">
                    <a16:rowId xmlns:a16="http://schemas.microsoft.com/office/drawing/2014/main" val="3210348083"/>
                  </a:ext>
                </a:extLst>
              </a:tr>
              <a:tr h="3837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Extraversion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.77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242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extLst>
                  <a:ext uri="{0D108BD9-81ED-4DB2-BD59-A6C34878D82A}">
                    <a16:rowId xmlns:a16="http://schemas.microsoft.com/office/drawing/2014/main" val="3785109644"/>
                  </a:ext>
                </a:extLst>
              </a:tr>
              <a:tr h="3837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Verträglichkeit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2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.38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242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extLst>
                  <a:ext uri="{0D108BD9-81ED-4DB2-BD59-A6C34878D82A}">
                    <a16:rowId xmlns:a16="http://schemas.microsoft.com/office/drawing/2014/main" val="44327363"/>
                  </a:ext>
                </a:extLst>
              </a:tr>
              <a:tr h="3837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Neurotizismus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.50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242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extLst>
                  <a:ext uri="{0D108BD9-81ED-4DB2-BD59-A6C34878D82A}">
                    <a16:rowId xmlns:a16="http://schemas.microsoft.com/office/drawing/2014/main" val="2757673127"/>
                  </a:ext>
                </a:extLst>
              </a:tr>
              <a:tr h="3837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Relational Listening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2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.72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242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extLst>
                  <a:ext uri="{0D108BD9-81ED-4DB2-BD59-A6C34878D82A}">
                    <a16:rowId xmlns:a16="http://schemas.microsoft.com/office/drawing/2014/main" val="1673543159"/>
                  </a:ext>
                </a:extLst>
              </a:tr>
              <a:tr h="3837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Analytical Listening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.83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242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extLst>
                  <a:ext uri="{0D108BD9-81ED-4DB2-BD59-A6C34878D82A}">
                    <a16:rowId xmlns:a16="http://schemas.microsoft.com/office/drawing/2014/main" val="688081061"/>
                  </a:ext>
                </a:extLst>
              </a:tr>
              <a:tr h="4351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Task-</a:t>
                      </a:r>
                      <a:r>
                        <a:rPr lang="de-DE" sz="1200" dirty="0" err="1">
                          <a:effectLst/>
                        </a:rPr>
                        <a:t>oriented</a:t>
                      </a:r>
                      <a:r>
                        <a:rPr lang="de-DE" sz="1200" dirty="0">
                          <a:effectLst/>
                        </a:rPr>
                        <a:t> Listening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2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.82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242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extLst>
                  <a:ext uri="{0D108BD9-81ED-4DB2-BD59-A6C34878D82A}">
                    <a16:rowId xmlns:a16="http://schemas.microsoft.com/office/drawing/2014/main" val="530066984"/>
                  </a:ext>
                </a:extLst>
              </a:tr>
              <a:tr h="3103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Critical Listening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2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.64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242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513" marR="138513" marT="0" marB="0"/>
                </a:tc>
                <a:extLst>
                  <a:ext uri="{0D108BD9-81ED-4DB2-BD59-A6C34878D82A}">
                    <a16:rowId xmlns:a16="http://schemas.microsoft.com/office/drawing/2014/main" val="1055385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687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88BE4B-74D9-49DF-8B12-DD22A9E2D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1038177"/>
          </a:xfrm>
        </p:spPr>
        <p:txBody>
          <a:bodyPr anchor="b">
            <a:normAutofit/>
          </a:bodyPr>
          <a:lstStyle/>
          <a:p>
            <a:r>
              <a:rPr lang="de-DE"/>
              <a:t>Die Studie</a:t>
            </a:r>
            <a:endParaRPr lang="de-DE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A8BA1DB7-A50F-44DB-9627-CB767D390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920" y="2162014"/>
            <a:ext cx="2947482" cy="374426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de-DE" sz="1600" dirty="0">
                <a:solidFill>
                  <a:schemeClr val="bg1"/>
                </a:solidFill>
              </a:rPr>
              <a:t>Hypothesentestung</a:t>
            </a:r>
          </a:p>
          <a:p>
            <a:pPr marL="0" indent="0">
              <a:buNone/>
            </a:pPr>
            <a:r>
              <a:rPr lang="de-DE" sz="1600" dirty="0">
                <a:solidFill>
                  <a:schemeClr val="bg1"/>
                </a:solidFill>
              </a:rPr>
              <a:t>H: Dolmetscher*innen sind im Vergleich zu den Vertreter*innen der anderen Berufsgruppen offener und extravertierter.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63EC57-4090-4EC1-A91B-B364C3B199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7BE85E0-060B-4FEF-A1BC-ADE9CF5E177F}" type="datetime1">
              <a:rPr lang="de-DE" smtClean="0"/>
              <a:pPr>
                <a:spcAft>
                  <a:spcPts val="600"/>
                </a:spcAft>
              </a:pPr>
              <a:t>22.05.2019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9E50AD-4BF7-4BC5-9F05-40B961D47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Lisa Woytowicz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2C2E3B-E600-4913-A9E8-0F9823ECA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17</a:t>
            </a:fld>
            <a:endParaRPr lang="en-US"/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C804B0EE-06A1-4171-9757-E69EDBC58F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315227"/>
              </p:ext>
            </p:extLst>
          </p:nvPr>
        </p:nvGraphicFramePr>
        <p:xfrm>
          <a:off x="3778897" y="1732085"/>
          <a:ext cx="7772405" cy="307028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691815">
                  <a:extLst>
                    <a:ext uri="{9D8B030D-6E8A-4147-A177-3AD203B41FA5}">
                      <a16:colId xmlns:a16="http://schemas.microsoft.com/office/drawing/2014/main" val="1144898462"/>
                    </a:ext>
                  </a:extLst>
                </a:gridCol>
                <a:gridCol w="739936">
                  <a:extLst>
                    <a:ext uri="{9D8B030D-6E8A-4147-A177-3AD203B41FA5}">
                      <a16:colId xmlns:a16="http://schemas.microsoft.com/office/drawing/2014/main" val="1159172109"/>
                    </a:ext>
                  </a:extLst>
                </a:gridCol>
                <a:gridCol w="646808">
                  <a:extLst>
                    <a:ext uri="{9D8B030D-6E8A-4147-A177-3AD203B41FA5}">
                      <a16:colId xmlns:a16="http://schemas.microsoft.com/office/drawing/2014/main" val="2200316284"/>
                    </a:ext>
                  </a:extLst>
                </a:gridCol>
                <a:gridCol w="646808">
                  <a:extLst>
                    <a:ext uri="{9D8B030D-6E8A-4147-A177-3AD203B41FA5}">
                      <a16:colId xmlns:a16="http://schemas.microsoft.com/office/drawing/2014/main" val="1773036371"/>
                    </a:ext>
                  </a:extLst>
                </a:gridCol>
                <a:gridCol w="553681">
                  <a:extLst>
                    <a:ext uri="{9D8B030D-6E8A-4147-A177-3AD203B41FA5}">
                      <a16:colId xmlns:a16="http://schemas.microsoft.com/office/drawing/2014/main" val="2195941174"/>
                    </a:ext>
                  </a:extLst>
                </a:gridCol>
                <a:gridCol w="1617955">
                  <a:extLst>
                    <a:ext uri="{9D8B030D-6E8A-4147-A177-3AD203B41FA5}">
                      <a16:colId xmlns:a16="http://schemas.microsoft.com/office/drawing/2014/main" val="3709695719"/>
                    </a:ext>
                  </a:extLst>
                </a:gridCol>
                <a:gridCol w="614430">
                  <a:extLst>
                    <a:ext uri="{9D8B030D-6E8A-4147-A177-3AD203B41FA5}">
                      <a16:colId xmlns:a16="http://schemas.microsoft.com/office/drawing/2014/main" val="2431223531"/>
                    </a:ext>
                  </a:extLst>
                </a:gridCol>
                <a:gridCol w="474739">
                  <a:extLst>
                    <a:ext uri="{9D8B030D-6E8A-4147-A177-3AD203B41FA5}">
                      <a16:colId xmlns:a16="http://schemas.microsoft.com/office/drawing/2014/main" val="2628036431"/>
                    </a:ext>
                  </a:extLst>
                </a:gridCol>
                <a:gridCol w="786233">
                  <a:extLst>
                    <a:ext uri="{9D8B030D-6E8A-4147-A177-3AD203B41FA5}">
                      <a16:colId xmlns:a16="http://schemas.microsoft.com/office/drawing/2014/main" val="3701527784"/>
                    </a:ext>
                  </a:extLst>
                </a:gridCol>
              </a:tblGrid>
              <a:tr h="6795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andere Berufsgruppen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err="1">
                          <a:effectLst/>
                        </a:rPr>
                        <a:t>Dolmet</a:t>
                      </a:r>
                      <a:r>
                        <a:rPr lang="de-DE" sz="1200" dirty="0">
                          <a:effectLst/>
                        </a:rPr>
                        <a:t>-scher*innen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Levene-Test der Varianz-gleichheit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t-Test für die Mittelwertgleichheit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180456"/>
                  </a:ext>
                </a:extLst>
              </a:tr>
              <a:tr h="3589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 dirty="0">
                          <a:effectLst/>
                        </a:rPr>
                        <a:t>N</a:t>
                      </a:r>
                      <a:r>
                        <a:rPr lang="de-DE" sz="1200" dirty="0">
                          <a:effectLst/>
                        </a:rPr>
                        <a:t> = 38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 dirty="0">
                          <a:effectLst/>
                        </a:rPr>
                        <a:t>N</a:t>
                      </a:r>
                      <a:r>
                        <a:rPr lang="de-DE" sz="1200" dirty="0">
                          <a:effectLst/>
                        </a:rPr>
                        <a:t> = 36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734037"/>
                  </a:ext>
                </a:extLst>
              </a:tr>
              <a:tr h="6795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Skala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>
                          <a:effectLst/>
                        </a:rPr>
                        <a:t>M</a:t>
                      </a:r>
                      <a:endParaRPr lang="de-DE" sz="1200" i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 dirty="0">
                          <a:effectLst/>
                        </a:rPr>
                        <a:t>SD</a:t>
                      </a:r>
                      <a:endParaRPr lang="de-DE" sz="1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>
                          <a:effectLst/>
                        </a:rPr>
                        <a:t>M</a:t>
                      </a:r>
                      <a:endParaRPr lang="de-DE" sz="1200" i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 dirty="0">
                          <a:effectLst/>
                        </a:rPr>
                        <a:t>SD</a:t>
                      </a:r>
                      <a:endParaRPr lang="de-DE" sz="1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Signifikanz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>
                          <a:effectLst/>
                        </a:rPr>
                        <a:t>t</a:t>
                      </a:r>
                      <a:endParaRPr lang="de-DE" sz="1200" i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 dirty="0" err="1">
                          <a:effectLst/>
                        </a:rPr>
                        <a:t>df</a:t>
                      </a:r>
                      <a:endParaRPr lang="de-DE" sz="1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Sig. (2-seitig)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extLst>
                  <a:ext uri="{0D108BD9-81ED-4DB2-BD59-A6C34878D82A}">
                    <a16:rowId xmlns:a16="http://schemas.microsoft.com/office/drawing/2014/main" val="423930517"/>
                  </a:ext>
                </a:extLst>
              </a:tr>
              <a:tr h="3380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Offenheit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3.00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.68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3.04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.65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.749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-.270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72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.788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extLst>
                  <a:ext uri="{0D108BD9-81ED-4DB2-BD59-A6C34878D82A}">
                    <a16:rowId xmlns:a16="http://schemas.microsoft.com/office/drawing/2014/main" val="1177419946"/>
                  </a:ext>
                </a:extLst>
              </a:tr>
              <a:tr h="3380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Extraversion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2.93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.58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2.97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.68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.139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-.260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72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.796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extLst>
                  <a:ext uri="{0D108BD9-81ED-4DB2-BD59-A6C34878D82A}">
                    <a16:rowId xmlns:a16="http://schemas.microsoft.com/office/drawing/2014/main" val="698107376"/>
                  </a:ext>
                </a:extLst>
              </a:tr>
              <a:tr h="3380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Neurotizismus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2.37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.55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2.25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.60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.446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.880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72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.382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extLst>
                  <a:ext uri="{0D108BD9-81ED-4DB2-BD59-A6C34878D82A}">
                    <a16:rowId xmlns:a16="http://schemas.microsoft.com/office/drawing/2014/main" val="4237374605"/>
                  </a:ext>
                </a:extLst>
              </a:tr>
              <a:tr h="3380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Gewissenhaftigkeit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3.18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.55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3.29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.56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.936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-.828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72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.410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87" marR="88687" marT="0" marB="0"/>
                </a:tc>
                <a:extLst>
                  <a:ext uri="{0D108BD9-81ED-4DB2-BD59-A6C34878D82A}">
                    <a16:rowId xmlns:a16="http://schemas.microsoft.com/office/drawing/2014/main" val="1811593590"/>
                  </a:ext>
                </a:extLst>
              </a:tr>
            </a:tbl>
          </a:graphicData>
        </a:graphic>
      </p:graphicFrame>
      <p:sp>
        <p:nvSpPr>
          <p:cNvPr id="3" name="Rechteck 2">
            <a:extLst>
              <a:ext uri="{FF2B5EF4-FFF2-40B4-BE49-F238E27FC236}">
                <a16:creationId xmlns:a16="http://schemas.microsoft.com/office/drawing/2014/main" id="{5C9640C2-9C7A-40FE-ACD6-76E3F7C5BEB1}"/>
              </a:ext>
            </a:extLst>
          </p:cNvPr>
          <p:cNvSpPr/>
          <p:nvPr/>
        </p:nvSpPr>
        <p:spPr>
          <a:xfrm>
            <a:off x="4617099" y="99659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800"/>
              </a:spcAft>
            </a:pPr>
            <a:r>
              <a:rPr lang="de-DE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Persönlichkeit von Konferenzdolmetscher*innen im Vergleich zu anderen Berufsgruppen</a:t>
            </a:r>
          </a:p>
        </p:txBody>
      </p:sp>
    </p:spTree>
    <p:extLst>
      <p:ext uri="{BB962C8B-B14F-4D97-AF65-F5344CB8AC3E}">
        <p14:creationId xmlns:p14="http://schemas.microsoft.com/office/powerpoint/2010/main" val="3385105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88BE4B-74D9-49DF-8B12-DD22A9E2D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1038177"/>
          </a:xfrm>
        </p:spPr>
        <p:txBody>
          <a:bodyPr anchor="b">
            <a:normAutofit/>
          </a:bodyPr>
          <a:lstStyle/>
          <a:p>
            <a:r>
              <a:rPr lang="de-DE"/>
              <a:t>Die Studie</a:t>
            </a:r>
            <a:endParaRPr lang="de-DE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A8BA1DB7-A50F-44DB-9627-CB767D390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920" y="2162014"/>
            <a:ext cx="2947482" cy="374426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de-DE" sz="1600" dirty="0">
                <a:solidFill>
                  <a:schemeClr val="bg1"/>
                </a:solidFill>
              </a:rPr>
              <a:t>Hypothesentestung</a:t>
            </a:r>
          </a:p>
          <a:p>
            <a:pPr marL="0" indent="0">
              <a:buNone/>
            </a:pPr>
            <a:r>
              <a:rPr lang="de-DE" sz="1600" dirty="0">
                <a:solidFill>
                  <a:schemeClr val="bg1"/>
                </a:solidFill>
              </a:rPr>
              <a:t>H: Das Merkmal Neurotizismus ist bei angehenden Dolmetscher*innen stärker ausgeprägt als bei bereits berufstätigen.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63EC57-4090-4EC1-A91B-B364C3B199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7BE85E0-060B-4FEF-A1BC-ADE9CF5E177F}" type="datetime1">
              <a:rPr lang="de-DE" smtClean="0"/>
              <a:pPr>
                <a:spcAft>
                  <a:spcPts val="600"/>
                </a:spcAft>
              </a:pPr>
              <a:t>22.05.2019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9E50AD-4BF7-4BC5-9F05-40B961D47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Lisa Woytowicz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2C2E3B-E600-4913-A9E8-0F9823ECA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18</a:t>
            </a:fld>
            <a:endParaRPr lang="en-US"/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C804B0EE-06A1-4171-9757-E69EDBC58F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421351"/>
              </p:ext>
            </p:extLst>
          </p:nvPr>
        </p:nvGraphicFramePr>
        <p:xfrm>
          <a:off x="3778897" y="1732085"/>
          <a:ext cx="7772405" cy="307028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691815">
                  <a:extLst>
                    <a:ext uri="{9D8B030D-6E8A-4147-A177-3AD203B41FA5}">
                      <a16:colId xmlns:a16="http://schemas.microsoft.com/office/drawing/2014/main" val="1144898462"/>
                    </a:ext>
                  </a:extLst>
                </a:gridCol>
                <a:gridCol w="739936">
                  <a:extLst>
                    <a:ext uri="{9D8B030D-6E8A-4147-A177-3AD203B41FA5}">
                      <a16:colId xmlns:a16="http://schemas.microsoft.com/office/drawing/2014/main" val="1159172109"/>
                    </a:ext>
                  </a:extLst>
                </a:gridCol>
                <a:gridCol w="646808">
                  <a:extLst>
                    <a:ext uri="{9D8B030D-6E8A-4147-A177-3AD203B41FA5}">
                      <a16:colId xmlns:a16="http://schemas.microsoft.com/office/drawing/2014/main" val="2200316284"/>
                    </a:ext>
                  </a:extLst>
                </a:gridCol>
                <a:gridCol w="646808">
                  <a:extLst>
                    <a:ext uri="{9D8B030D-6E8A-4147-A177-3AD203B41FA5}">
                      <a16:colId xmlns:a16="http://schemas.microsoft.com/office/drawing/2014/main" val="1773036371"/>
                    </a:ext>
                  </a:extLst>
                </a:gridCol>
                <a:gridCol w="553681">
                  <a:extLst>
                    <a:ext uri="{9D8B030D-6E8A-4147-A177-3AD203B41FA5}">
                      <a16:colId xmlns:a16="http://schemas.microsoft.com/office/drawing/2014/main" val="2195941174"/>
                    </a:ext>
                  </a:extLst>
                </a:gridCol>
                <a:gridCol w="1617955">
                  <a:extLst>
                    <a:ext uri="{9D8B030D-6E8A-4147-A177-3AD203B41FA5}">
                      <a16:colId xmlns:a16="http://schemas.microsoft.com/office/drawing/2014/main" val="3709695719"/>
                    </a:ext>
                  </a:extLst>
                </a:gridCol>
                <a:gridCol w="614430">
                  <a:extLst>
                    <a:ext uri="{9D8B030D-6E8A-4147-A177-3AD203B41FA5}">
                      <a16:colId xmlns:a16="http://schemas.microsoft.com/office/drawing/2014/main" val="2431223531"/>
                    </a:ext>
                  </a:extLst>
                </a:gridCol>
                <a:gridCol w="474739">
                  <a:extLst>
                    <a:ext uri="{9D8B030D-6E8A-4147-A177-3AD203B41FA5}">
                      <a16:colId xmlns:a16="http://schemas.microsoft.com/office/drawing/2014/main" val="2628036431"/>
                    </a:ext>
                  </a:extLst>
                </a:gridCol>
                <a:gridCol w="786233">
                  <a:extLst>
                    <a:ext uri="{9D8B030D-6E8A-4147-A177-3AD203B41FA5}">
                      <a16:colId xmlns:a16="http://schemas.microsoft.com/office/drawing/2014/main" val="3701527784"/>
                    </a:ext>
                  </a:extLst>
                </a:gridCol>
              </a:tblGrid>
              <a:tr h="6795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Dolmetsch-studierende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Dolmet</a:t>
                      </a:r>
                      <a:r>
                        <a:rPr lang="de-DE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-scher*innen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Levene-Test der Varianz-gleichheit</a:t>
                      </a:r>
                    </a:p>
                  </a:txBody>
                  <a:tcPr marL="68580" marR="68580" marT="0" marB="0"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-Test für die Mittelwertgleichheit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180456"/>
                  </a:ext>
                </a:extLst>
              </a:tr>
              <a:tr h="3589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57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36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734037"/>
                  </a:ext>
                </a:extLst>
              </a:tr>
              <a:tr h="6795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Skala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de-DE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</a:t>
                      </a:r>
                      <a:endParaRPr lang="de-DE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de-DE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</a:t>
                      </a:r>
                      <a:endParaRPr lang="de-DE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Signifikanz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de-DE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df</a:t>
                      </a:r>
                      <a:endParaRPr lang="de-DE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Sig. (2-seitig)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930517"/>
                  </a:ext>
                </a:extLst>
              </a:tr>
              <a:tr h="3380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Offenheit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-.477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.634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7419946"/>
                  </a:ext>
                </a:extLst>
              </a:tr>
              <a:tr h="3380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Extraversion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.164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8107376"/>
                  </a:ext>
                </a:extLst>
              </a:tr>
              <a:tr h="3380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Neurotizismus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.559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-2.402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.018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7374605"/>
                  </a:ext>
                </a:extLst>
              </a:tr>
              <a:tr h="3380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Gewissenhaftigkeit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.411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1593590"/>
                  </a:ext>
                </a:extLst>
              </a:tr>
            </a:tbl>
          </a:graphicData>
        </a:graphic>
      </p:graphicFrame>
      <p:sp>
        <p:nvSpPr>
          <p:cNvPr id="3" name="Rechteck 2">
            <a:extLst>
              <a:ext uri="{FF2B5EF4-FFF2-40B4-BE49-F238E27FC236}">
                <a16:creationId xmlns:a16="http://schemas.microsoft.com/office/drawing/2014/main" id="{F010319E-54E6-4A10-B4AB-743122051648}"/>
              </a:ext>
            </a:extLst>
          </p:cNvPr>
          <p:cNvSpPr/>
          <p:nvPr/>
        </p:nvSpPr>
        <p:spPr>
          <a:xfrm>
            <a:off x="4617099" y="99659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800"/>
              </a:spcAft>
            </a:pPr>
            <a:r>
              <a:rPr lang="de-DE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Persönlichkeit von Konferenzdolmetscher*innen im Vergleich zu </a:t>
            </a:r>
            <a:r>
              <a:rPr lang="de-DE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Konferenzdolmetschstudierenden</a:t>
            </a:r>
            <a:endParaRPr lang="de-DE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8524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88BE4B-74D9-49DF-8B12-DD22A9E2D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1038177"/>
          </a:xfrm>
        </p:spPr>
        <p:txBody>
          <a:bodyPr anchor="b">
            <a:normAutofit/>
          </a:bodyPr>
          <a:lstStyle/>
          <a:p>
            <a:r>
              <a:rPr lang="de-DE" dirty="0"/>
              <a:t>Die Studie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A8BA1DB7-A50F-44DB-9627-CB767D390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920" y="2162014"/>
            <a:ext cx="2947482" cy="374426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de-DE" sz="1600" dirty="0">
                <a:solidFill>
                  <a:schemeClr val="bg1"/>
                </a:solidFill>
              </a:rPr>
              <a:t>Hypothesentestung</a:t>
            </a:r>
          </a:p>
          <a:p>
            <a:pPr marL="0" indent="0">
              <a:buNone/>
            </a:pPr>
            <a:r>
              <a:rPr lang="de-DE" sz="1600" dirty="0">
                <a:solidFill>
                  <a:schemeClr val="bg1"/>
                </a:solidFill>
              </a:rPr>
              <a:t>H: Das Merkmal Offenheit korreliert positiv mit mehreren </a:t>
            </a:r>
            <a:r>
              <a:rPr lang="de-DE" sz="1600" i="1" dirty="0">
                <a:solidFill>
                  <a:schemeClr val="bg1"/>
                </a:solidFill>
              </a:rPr>
              <a:t>Listening Styles.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63EC57-4090-4EC1-A91B-B364C3B199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7BE85E0-060B-4FEF-A1BC-ADE9CF5E177F}" type="datetime1">
              <a:rPr lang="de-DE" smtClean="0"/>
              <a:pPr>
                <a:spcAft>
                  <a:spcPts val="600"/>
                </a:spcAft>
              </a:pPr>
              <a:t>22.05.2019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9E50AD-4BF7-4BC5-9F05-40B961D47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Lisa Woytowicz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2C2E3B-E600-4913-A9E8-0F9823ECA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19</a:t>
            </a:fld>
            <a:endParaRPr lang="en-US"/>
          </a:p>
        </p:txBody>
      </p:sp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E5B24B2D-D43E-40DD-B5BF-F640FB9C8E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312126"/>
              </p:ext>
            </p:extLst>
          </p:nvPr>
        </p:nvGraphicFramePr>
        <p:xfrm>
          <a:off x="3778897" y="1808133"/>
          <a:ext cx="7772404" cy="2515513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401520">
                  <a:extLst>
                    <a:ext uri="{9D8B030D-6E8A-4147-A177-3AD203B41FA5}">
                      <a16:colId xmlns:a16="http://schemas.microsoft.com/office/drawing/2014/main" val="2749391710"/>
                    </a:ext>
                  </a:extLst>
                </a:gridCol>
                <a:gridCol w="1314161">
                  <a:extLst>
                    <a:ext uri="{9D8B030D-6E8A-4147-A177-3AD203B41FA5}">
                      <a16:colId xmlns:a16="http://schemas.microsoft.com/office/drawing/2014/main" val="3930568543"/>
                    </a:ext>
                  </a:extLst>
                </a:gridCol>
                <a:gridCol w="1362880">
                  <a:extLst>
                    <a:ext uri="{9D8B030D-6E8A-4147-A177-3AD203B41FA5}">
                      <a16:colId xmlns:a16="http://schemas.microsoft.com/office/drawing/2014/main" val="2848568742"/>
                    </a:ext>
                  </a:extLst>
                </a:gridCol>
                <a:gridCol w="1080642">
                  <a:extLst>
                    <a:ext uri="{9D8B030D-6E8A-4147-A177-3AD203B41FA5}">
                      <a16:colId xmlns:a16="http://schemas.microsoft.com/office/drawing/2014/main" val="1302868556"/>
                    </a:ext>
                  </a:extLst>
                </a:gridCol>
                <a:gridCol w="1211681">
                  <a:extLst>
                    <a:ext uri="{9D8B030D-6E8A-4147-A177-3AD203B41FA5}">
                      <a16:colId xmlns:a16="http://schemas.microsoft.com/office/drawing/2014/main" val="3752578782"/>
                    </a:ext>
                  </a:extLst>
                </a:gridCol>
                <a:gridCol w="1401520">
                  <a:extLst>
                    <a:ext uri="{9D8B030D-6E8A-4147-A177-3AD203B41FA5}">
                      <a16:colId xmlns:a16="http://schemas.microsoft.com/office/drawing/2014/main" val="2873991773"/>
                    </a:ext>
                  </a:extLst>
                </a:gridCol>
              </a:tblGrid>
              <a:tr h="4778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Skala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Offenheit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Analytical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Critical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Task-oriented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Relational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extLst>
                  <a:ext uri="{0D108BD9-81ED-4DB2-BD59-A6C34878D82A}">
                    <a16:rowId xmlns:a16="http://schemas.microsoft.com/office/drawing/2014/main" val="4055779590"/>
                  </a:ext>
                </a:extLst>
              </a:tr>
              <a:tr h="4003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Offenheit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-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extLst>
                  <a:ext uri="{0D108BD9-81ED-4DB2-BD59-A6C34878D82A}">
                    <a16:rowId xmlns:a16="http://schemas.microsoft.com/office/drawing/2014/main" val="3198600244"/>
                  </a:ext>
                </a:extLst>
              </a:tr>
              <a:tr h="4003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Analytical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.191**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-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extLst>
                  <a:ext uri="{0D108BD9-81ED-4DB2-BD59-A6C34878D82A}">
                    <a16:rowId xmlns:a16="http://schemas.microsoft.com/office/drawing/2014/main" val="1714120771"/>
                  </a:ext>
                </a:extLst>
              </a:tr>
              <a:tr h="4003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Critical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.066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-.032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-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extLst>
                  <a:ext uri="{0D108BD9-81ED-4DB2-BD59-A6C34878D82A}">
                    <a16:rowId xmlns:a16="http://schemas.microsoft.com/office/drawing/2014/main" val="2929988172"/>
                  </a:ext>
                </a:extLst>
              </a:tr>
              <a:tr h="4361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Task-</a:t>
                      </a:r>
                      <a:r>
                        <a:rPr lang="de-DE" sz="1200" dirty="0" err="1">
                          <a:effectLst/>
                        </a:rPr>
                        <a:t>oriented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-.084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-.228**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.230**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-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extLst>
                  <a:ext uri="{0D108BD9-81ED-4DB2-BD59-A6C34878D82A}">
                    <a16:rowId xmlns:a16="http://schemas.microsoft.com/office/drawing/2014/main" val="4108541012"/>
                  </a:ext>
                </a:extLst>
              </a:tr>
              <a:tr h="4003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Relational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.243**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.260**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.014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-.212**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-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876" marR="126876" marT="0" marB="0"/>
                </a:tc>
                <a:extLst>
                  <a:ext uri="{0D108BD9-81ED-4DB2-BD59-A6C34878D82A}">
                    <a16:rowId xmlns:a16="http://schemas.microsoft.com/office/drawing/2014/main" val="549735889"/>
                  </a:ext>
                </a:extLst>
              </a:tr>
            </a:tbl>
          </a:graphicData>
        </a:graphic>
      </p:graphicFrame>
      <p:sp>
        <p:nvSpPr>
          <p:cNvPr id="3" name="Rechteck 2">
            <a:extLst>
              <a:ext uri="{FF2B5EF4-FFF2-40B4-BE49-F238E27FC236}">
                <a16:creationId xmlns:a16="http://schemas.microsoft.com/office/drawing/2014/main" id="{2B062B2F-AC9E-4917-B499-739DCD5DD85C}"/>
              </a:ext>
            </a:extLst>
          </p:cNvPr>
          <p:cNvSpPr/>
          <p:nvPr/>
        </p:nvSpPr>
        <p:spPr>
          <a:xfrm>
            <a:off x="4617099" y="99659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800"/>
              </a:spcAft>
            </a:pPr>
            <a:r>
              <a:rPr lang="de-DE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Pearson-Korrelationen zwischen dem Merkmal Offenheit und </a:t>
            </a:r>
            <a:r>
              <a:rPr lang="de-DE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Listening Styles</a:t>
            </a:r>
            <a:r>
              <a:rPr lang="de-DE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de-DE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 =</a:t>
            </a:r>
            <a:r>
              <a:rPr lang="de-DE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242)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2410C89-577C-474B-B0FB-230280527CC9}"/>
              </a:ext>
            </a:extLst>
          </p:cNvPr>
          <p:cNvSpPr txBox="1"/>
          <p:nvPr/>
        </p:nvSpPr>
        <p:spPr>
          <a:xfrm>
            <a:off x="3778897" y="4323646"/>
            <a:ext cx="7062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*. Die Korrelation ist auf dem Niveau von .05 (2-seitig) signifikant.</a:t>
            </a:r>
          </a:p>
          <a:p>
            <a:r>
              <a:rPr lang="de-DE" sz="1100" dirty="0"/>
              <a:t>**. Die Korrelation ist auf dem Niveau von .01 (2-seitig) signifikant.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1611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FB51F9-2C73-4711-8DAE-279245EAA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 anchor="b">
            <a:normAutofit/>
          </a:bodyPr>
          <a:lstStyle/>
          <a:p>
            <a:pPr algn="r"/>
            <a:r>
              <a:rPr lang="de-DE" sz="4000" dirty="0"/>
              <a:t>Inhalt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8D69B-C2C2-45A0-A264-A3615109B8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4E84FE3-8DC7-44C8-8102-8227058F0BE0}" type="datetime1">
              <a:rPr lang="de-DE" smtClean="0"/>
              <a:t>22.05.2019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3C5171-4F9C-49AC-A840-013A0D64B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67126" y="6356350"/>
            <a:ext cx="611366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Lisa Woytowicz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C73383-B43E-4A30-BD1E-4A04A5B93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graphicFrame>
        <p:nvGraphicFramePr>
          <p:cNvPr id="8" name="Inhaltsplatzhalter 2">
            <a:extLst>
              <a:ext uri="{FF2B5EF4-FFF2-40B4-BE49-F238E27FC236}">
                <a16:creationId xmlns:a16="http://schemas.microsoft.com/office/drawing/2014/main" id="{F84D914B-4EC3-44CA-AC00-307F5AAC44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6336870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1298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88BE4B-74D9-49DF-8B12-DD22A9E2D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1038177"/>
          </a:xfrm>
        </p:spPr>
        <p:txBody>
          <a:bodyPr anchor="b">
            <a:normAutofit/>
          </a:bodyPr>
          <a:lstStyle/>
          <a:p>
            <a:r>
              <a:rPr lang="de-DE" dirty="0"/>
              <a:t>Die Studie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A8BA1DB7-A50F-44DB-9627-CB767D390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920" y="2162014"/>
            <a:ext cx="2947482" cy="374426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de-DE" sz="1600" dirty="0">
                <a:solidFill>
                  <a:schemeClr val="bg1"/>
                </a:solidFill>
              </a:rPr>
              <a:t>Hypothesentestung</a:t>
            </a:r>
          </a:p>
          <a:p>
            <a:pPr marL="0" indent="0">
              <a:buNone/>
            </a:pPr>
            <a:r>
              <a:rPr lang="de-DE" sz="1600" dirty="0">
                <a:solidFill>
                  <a:schemeClr val="bg1"/>
                </a:solidFill>
              </a:rPr>
              <a:t>H: Dolmetscher*innen tendieren weniger zu </a:t>
            </a:r>
            <a:r>
              <a:rPr lang="de-DE" sz="1600" i="1" dirty="0">
                <a:solidFill>
                  <a:schemeClr val="bg1"/>
                </a:solidFill>
              </a:rPr>
              <a:t>Task-</a:t>
            </a:r>
            <a:r>
              <a:rPr lang="de-DE" sz="1600" i="1" dirty="0" err="1">
                <a:solidFill>
                  <a:schemeClr val="bg1"/>
                </a:solidFill>
              </a:rPr>
              <a:t>oriented</a:t>
            </a:r>
            <a:r>
              <a:rPr lang="de-DE" sz="1600" i="1" dirty="0">
                <a:solidFill>
                  <a:schemeClr val="bg1"/>
                </a:solidFill>
              </a:rPr>
              <a:t> </a:t>
            </a:r>
            <a:r>
              <a:rPr lang="de-DE" sz="1600" i="1" dirty="0" err="1">
                <a:solidFill>
                  <a:schemeClr val="bg1"/>
                </a:solidFill>
              </a:rPr>
              <a:t>listening</a:t>
            </a:r>
            <a:r>
              <a:rPr lang="de-DE" sz="1600" dirty="0">
                <a:solidFill>
                  <a:schemeClr val="bg1"/>
                </a:solidFill>
              </a:rPr>
              <a:t> als Vertreter*innen der anderen Berufsgruppen.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63EC57-4090-4EC1-A91B-B364C3B199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7BE85E0-060B-4FEF-A1BC-ADE9CF5E177F}" type="datetime1">
              <a:rPr lang="de-DE" smtClean="0"/>
              <a:pPr>
                <a:spcAft>
                  <a:spcPts val="600"/>
                </a:spcAft>
              </a:pPr>
              <a:t>22.05.2019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9E50AD-4BF7-4BC5-9F05-40B961D47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Lisa Woytowicz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2C2E3B-E600-4913-A9E8-0F9823ECA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20</a:t>
            </a:fld>
            <a:endParaRPr lang="en-US"/>
          </a:p>
        </p:txBody>
      </p:sp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BE801A95-053A-414A-B3FF-E7007CE402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36794"/>
              </p:ext>
            </p:extLst>
          </p:nvPr>
        </p:nvGraphicFramePr>
        <p:xfrm>
          <a:off x="3778897" y="1732085"/>
          <a:ext cx="7772405" cy="307028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691815">
                  <a:extLst>
                    <a:ext uri="{9D8B030D-6E8A-4147-A177-3AD203B41FA5}">
                      <a16:colId xmlns:a16="http://schemas.microsoft.com/office/drawing/2014/main" val="1144898462"/>
                    </a:ext>
                  </a:extLst>
                </a:gridCol>
                <a:gridCol w="739936">
                  <a:extLst>
                    <a:ext uri="{9D8B030D-6E8A-4147-A177-3AD203B41FA5}">
                      <a16:colId xmlns:a16="http://schemas.microsoft.com/office/drawing/2014/main" val="1159172109"/>
                    </a:ext>
                  </a:extLst>
                </a:gridCol>
                <a:gridCol w="646808">
                  <a:extLst>
                    <a:ext uri="{9D8B030D-6E8A-4147-A177-3AD203B41FA5}">
                      <a16:colId xmlns:a16="http://schemas.microsoft.com/office/drawing/2014/main" val="2200316284"/>
                    </a:ext>
                  </a:extLst>
                </a:gridCol>
                <a:gridCol w="646808">
                  <a:extLst>
                    <a:ext uri="{9D8B030D-6E8A-4147-A177-3AD203B41FA5}">
                      <a16:colId xmlns:a16="http://schemas.microsoft.com/office/drawing/2014/main" val="1773036371"/>
                    </a:ext>
                  </a:extLst>
                </a:gridCol>
                <a:gridCol w="553681">
                  <a:extLst>
                    <a:ext uri="{9D8B030D-6E8A-4147-A177-3AD203B41FA5}">
                      <a16:colId xmlns:a16="http://schemas.microsoft.com/office/drawing/2014/main" val="2195941174"/>
                    </a:ext>
                  </a:extLst>
                </a:gridCol>
                <a:gridCol w="1617955">
                  <a:extLst>
                    <a:ext uri="{9D8B030D-6E8A-4147-A177-3AD203B41FA5}">
                      <a16:colId xmlns:a16="http://schemas.microsoft.com/office/drawing/2014/main" val="3709695719"/>
                    </a:ext>
                  </a:extLst>
                </a:gridCol>
                <a:gridCol w="614430">
                  <a:extLst>
                    <a:ext uri="{9D8B030D-6E8A-4147-A177-3AD203B41FA5}">
                      <a16:colId xmlns:a16="http://schemas.microsoft.com/office/drawing/2014/main" val="2431223531"/>
                    </a:ext>
                  </a:extLst>
                </a:gridCol>
                <a:gridCol w="474739">
                  <a:extLst>
                    <a:ext uri="{9D8B030D-6E8A-4147-A177-3AD203B41FA5}">
                      <a16:colId xmlns:a16="http://schemas.microsoft.com/office/drawing/2014/main" val="2628036431"/>
                    </a:ext>
                  </a:extLst>
                </a:gridCol>
                <a:gridCol w="786233">
                  <a:extLst>
                    <a:ext uri="{9D8B030D-6E8A-4147-A177-3AD203B41FA5}">
                      <a16:colId xmlns:a16="http://schemas.microsoft.com/office/drawing/2014/main" val="3701527784"/>
                    </a:ext>
                  </a:extLst>
                </a:gridCol>
              </a:tblGrid>
              <a:tr h="6795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andere Berufsgruppen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Dolmet</a:t>
                      </a:r>
                      <a:r>
                        <a:rPr lang="de-DE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-scher*innen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Levene-Test der Varianz-gleichheit</a:t>
                      </a:r>
                    </a:p>
                  </a:txBody>
                  <a:tcPr marL="68580" marR="68580" marT="0" marB="0"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-Test für die Mittelwertgleichheit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180456"/>
                  </a:ext>
                </a:extLst>
              </a:tr>
              <a:tr h="3589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38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36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734037"/>
                  </a:ext>
                </a:extLst>
              </a:tr>
              <a:tr h="6795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Skala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de-DE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</a:t>
                      </a:r>
                      <a:endParaRPr lang="de-DE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de-DE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</a:t>
                      </a:r>
                      <a:endParaRPr lang="de-DE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Signifikanz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de-DE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df</a:t>
                      </a:r>
                      <a:endParaRPr lang="de-DE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Sig. (2-seitig)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930517"/>
                  </a:ext>
                </a:extLst>
              </a:tr>
              <a:tr h="3380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Analytical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.469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.190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7419946"/>
                  </a:ext>
                </a:extLst>
              </a:tr>
              <a:tr h="3380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Critical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-2.715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8107376"/>
                  </a:ext>
                </a:extLst>
              </a:tr>
              <a:tr h="3380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Task-oriented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2.93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.84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.63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-1.586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.117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7374605"/>
                  </a:ext>
                </a:extLst>
              </a:tr>
              <a:tr h="3380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Relational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.635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.019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1593590"/>
                  </a:ext>
                </a:extLst>
              </a:tr>
            </a:tbl>
          </a:graphicData>
        </a:graphic>
      </p:graphicFrame>
      <p:sp>
        <p:nvSpPr>
          <p:cNvPr id="3" name="Rechteck 2">
            <a:extLst>
              <a:ext uri="{FF2B5EF4-FFF2-40B4-BE49-F238E27FC236}">
                <a16:creationId xmlns:a16="http://schemas.microsoft.com/office/drawing/2014/main" id="{4747871D-25F5-4457-9D03-414ADED6C9C6}"/>
              </a:ext>
            </a:extLst>
          </p:cNvPr>
          <p:cNvSpPr/>
          <p:nvPr/>
        </p:nvSpPr>
        <p:spPr>
          <a:xfrm>
            <a:off x="4617099" y="99659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800"/>
              </a:spcAft>
            </a:pPr>
            <a:r>
              <a:rPr lang="de-DE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Zuhörstile von Konferenzdolmetscher*innen im Vergleich zu Vertreter*innen der anderen Berufsgruppen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616B3F9-E3A5-4149-B83F-C49FBE2CFE73}"/>
              </a:ext>
            </a:extLst>
          </p:cNvPr>
          <p:cNvSpPr txBox="1"/>
          <p:nvPr/>
        </p:nvSpPr>
        <p:spPr>
          <a:xfrm>
            <a:off x="3778897" y="4816019"/>
            <a:ext cx="7062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*. Die Korrelation ist auf dem Niveau von .05 (2-seitig) signifikant.</a:t>
            </a:r>
          </a:p>
          <a:p>
            <a:r>
              <a:rPr lang="de-DE" sz="1100" dirty="0"/>
              <a:t>**. Die Korrelation ist auf dem Niveau von .01 (2-seitig) signifikant.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63426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88BE4B-74D9-49DF-8B12-DD22A9E2D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1038177"/>
          </a:xfrm>
        </p:spPr>
        <p:txBody>
          <a:bodyPr anchor="b">
            <a:normAutofit/>
          </a:bodyPr>
          <a:lstStyle/>
          <a:p>
            <a:r>
              <a:rPr lang="de-DE" dirty="0"/>
              <a:t>Die Studie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A8BA1DB7-A50F-44DB-9627-CB767D390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920" y="2162014"/>
            <a:ext cx="2947482" cy="374426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de-DE" sz="1600" dirty="0">
                <a:solidFill>
                  <a:schemeClr val="bg1"/>
                </a:solidFill>
              </a:rPr>
              <a:t>Hypothesentestung</a:t>
            </a:r>
          </a:p>
          <a:p>
            <a:pPr marL="0" indent="0">
              <a:buNone/>
            </a:pPr>
            <a:r>
              <a:rPr lang="de-DE" sz="1600" dirty="0">
                <a:solidFill>
                  <a:schemeClr val="bg1"/>
                </a:solidFill>
              </a:rPr>
              <a:t>H: Dolmetscher*innen tendieren weniger zu </a:t>
            </a:r>
            <a:r>
              <a:rPr lang="de-DE" sz="1600" i="1" dirty="0">
                <a:solidFill>
                  <a:schemeClr val="bg1"/>
                </a:solidFill>
              </a:rPr>
              <a:t>Task-</a:t>
            </a:r>
            <a:r>
              <a:rPr lang="de-DE" sz="1600" i="1" dirty="0" err="1">
                <a:solidFill>
                  <a:schemeClr val="bg1"/>
                </a:solidFill>
              </a:rPr>
              <a:t>oriented</a:t>
            </a:r>
            <a:r>
              <a:rPr lang="de-DE" sz="1600" i="1" dirty="0">
                <a:solidFill>
                  <a:schemeClr val="bg1"/>
                </a:solidFill>
              </a:rPr>
              <a:t> </a:t>
            </a:r>
            <a:r>
              <a:rPr lang="de-DE" sz="1600" i="1" dirty="0" err="1">
                <a:solidFill>
                  <a:schemeClr val="bg1"/>
                </a:solidFill>
              </a:rPr>
              <a:t>listening</a:t>
            </a:r>
            <a:r>
              <a:rPr lang="de-DE" sz="1600" dirty="0">
                <a:solidFill>
                  <a:schemeClr val="bg1"/>
                </a:solidFill>
              </a:rPr>
              <a:t> als Vertreter*innen der anderen Berufsgruppen.</a:t>
            </a:r>
          </a:p>
          <a:p>
            <a:pPr marL="0" indent="0">
              <a:buNone/>
            </a:pP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63EC57-4090-4EC1-A91B-B364C3B199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7BE85E0-060B-4FEF-A1BC-ADE9CF5E177F}" type="datetime1">
              <a:rPr lang="de-DE" smtClean="0"/>
              <a:pPr>
                <a:spcAft>
                  <a:spcPts val="600"/>
                </a:spcAft>
              </a:pPr>
              <a:t>22.05.2019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9E50AD-4BF7-4BC5-9F05-40B961D47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Lisa Woytowicz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2C2E3B-E600-4913-A9E8-0F9823ECA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21</a:t>
            </a:fld>
            <a:endParaRPr lang="en-US"/>
          </a:p>
        </p:txBody>
      </p:sp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BE801A95-053A-414A-B3FF-E7007CE402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12722"/>
              </p:ext>
            </p:extLst>
          </p:nvPr>
        </p:nvGraphicFramePr>
        <p:xfrm>
          <a:off x="3778897" y="1732085"/>
          <a:ext cx="7772405" cy="307028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691815">
                  <a:extLst>
                    <a:ext uri="{9D8B030D-6E8A-4147-A177-3AD203B41FA5}">
                      <a16:colId xmlns:a16="http://schemas.microsoft.com/office/drawing/2014/main" val="1144898462"/>
                    </a:ext>
                  </a:extLst>
                </a:gridCol>
                <a:gridCol w="739936">
                  <a:extLst>
                    <a:ext uri="{9D8B030D-6E8A-4147-A177-3AD203B41FA5}">
                      <a16:colId xmlns:a16="http://schemas.microsoft.com/office/drawing/2014/main" val="1159172109"/>
                    </a:ext>
                  </a:extLst>
                </a:gridCol>
                <a:gridCol w="646808">
                  <a:extLst>
                    <a:ext uri="{9D8B030D-6E8A-4147-A177-3AD203B41FA5}">
                      <a16:colId xmlns:a16="http://schemas.microsoft.com/office/drawing/2014/main" val="2200316284"/>
                    </a:ext>
                  </a:extLst>
                </a:gridCol>
                <a:gridCol w="646808">
                  <a:extLst>
                    <a:ext uri="{9D8B030D-6E8A-4147-A177-3AD203B41FA5}">
                      <a16:colId xmlns:a16="http://schemas.microsoft.com/office/drawing/2014/main" val="1773036371"/>
                    </a:ext>
                  </a:extLst>
                </a:gridCol>
                <a:gridCol w="553681">
                  <a:extLst>
                    <a:ext uri="{9D8B030D-6E8A-4147-A177-3AD203B41FA5}">
                      <a16:colId xmlns:a16="http://schemas.microsoft.com/office/drawing/2014/main" val="2195941174"/>
                    </a:ext>
                  </a:extLst>
                </a:gridCol>
                <a:gridCol w="1617955">
                  <a:extLst>
                    <a:ext uri="{9D8B030D-6E8A-4147-A177-3AD203B41FA5}">
                      <a16:colId xmlns:a16="http://schemas.microsoft.com/office/drawing/2014/main" val="3709695719"/>
                    </a:ext>
                  </a:extLst>
                </a:gridCol>
                <a:gridCol w="614430">
                  <a:extLst>
                    <a:ext uri="{9D8B030D-6E8A-4147-A177-3AD203B41FA5}">
                      <a16:colId xmlns:a16="http://schemas.microsoft.com/office/drawing/2014/main" val="2431223531"/>
                    </a:ext>
                  </a:extLst>
                </a:gridCol>
                <a:gridCol w="474739">
                  <a:extLst>
                    <a:ext uri="{9D8B030D-6E8A-4147-A177-3AD203B41FA5}">
                      <a16:colId xmlns:a16="http://schemas.microsoft.com/office/drawing/2014/main" val="2628036431"/>
                    </a:ext>
                  </a:extLst>
                </a:gridCol>
                <a:gridCol w="786233">
                  <a:extLst>
                    <a:ext uri="{9D8B030D-6E8A-4147-A177-3AD203B41FA5}">
                      <a16:colId xmlns:a16="http://schemas.microsoft.com/office/drawing/2014/main" val="3701527784"/>
                    </a:ext>
                  </a:extLst>
                </a:gridCol>
              </a:tblGrid>
              <a:tr h="6795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Studierende anderer Fächer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Dolmetsch-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studierende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Levene-Test der Varianz-gleichheit</a:t>
                      </a:r>
                    </a:p>
                  </a:txBody>
                  <a:tcPr marL="68580" marR="68580" marT="0" marB="0"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-Test für die Mittelwertgleichheit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180456"/>
                  </a:ext>
                </a:extLst>
              </a:tr>
              <a:tr h="3589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111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57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734037"/>
                  </a:ext>
                </a:extLst>
              </a:tr>
              <a:tr h="6795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Skala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de-DE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</a:t>
                      </a:r>
                      <a:endParaRPr lang="de-DE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de-DE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</a:t>
                      </a:r>
                      <a:endParaRPr lang="de-DE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Signifikanz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de-DE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i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df</a:t>
                      </a:r>
                      <a:endParaRPr lang="de-DE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Sig. (2-seitig)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930517"/>
                  </a:ext>
                </a:extLst>
              </a:tr>
              <a:tr h="3380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Analytical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.63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.912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7419946"/>
                  </a:ext>
                </a:extLst>
              </a:tr>
              <a:tr h="3380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Critical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.968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8107376"/>
                  </a:ext>
                </a:extLst>
              </a:tr>
              <a:tr h="3380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Task-oriented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.338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-.766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.445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7374605"/>
                  </a:ext>
                </a:extLst>
              </a:tr>
              <a:tr h="3380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Relational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.374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-.138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.890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1593590"/>
                  </a:ext>
                </a:extLst>
              </a:tr>
            </a:tbl>
          </a:graphicData>
        </a:graphic>
      </p:graphicFrame>
      <p:sp>
        <p:nvSpPr>
          <p:cNvPr id="7" name="Rechteck 6">
            <a:extLst>
              <a:ext uri="{FF2B5EF4-FFF2-40B4-BE49-F238E27FC236}">
                <a16:creationId xmlns:a16="http://schemas.microsoft.com/office/drawing/2014/main" id="{E61582C3-6AA7-41C2-8CDA-B624ED6B71A4}"/>
              </a:ext>
            </a:extLst>
          </p:cNvPr>
          <p:cNvSpPr/>
          <p:nvPr/>
        </p:nvSpPr>
        <p:spPr>
          <a:xfrm>
            <a:off x="4617099" y="99659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800"/>
              </a:spcAft>
            </a:pPr>
            <a:r>
              <a:rPr lang="de-DE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Zuhörstile von </a:t>
            </a:r>
            <a:r>
              <a:rPr lang="de-DE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Konferenzdolmetschstudierenden</a:t>
            </a:r>
            <a:r>
              <a:rPr lang="de-DE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im Vergleich zu Studierenden anderer Fächer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CA6AAC13-0786-4F15-AD9A-EB5BBA831B22}"/>
              </a:ext>
            </a:extLst>
          </p:cNvPr>
          <p:cNvSpPr txBox="1"/>
          <p:nvPr/>
        </p:nvSpPr>
        <p:spPr>
          <a:xfrm>
            <a:off x="3778897" y="4798428"/>
            <a:ext cx="7062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*. Die Korrelation ist auf dem Niveau von .05 (2-seitig) signifikant.</a:t>
            </a:r>
          </a:p>
          <a:p>
            <a:r>
              <a:rPr lang="de-DE" sz="1100" dirty="0"/>
              <a:t>**. Die Korrelation ist auf dem Niveau von .01 (2-seitig) signifikant.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1084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88BE4B-74D9-49DF-8B12-DD22A9E2D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 anchor="b"/>
          <a:lstStyle/>
          <a:p>
            <a:pPr algn="r"/>
            <a:r>
              <a:rPr lang="de-DE" dirty="0"/>
              <a:t>Die Studie </a:t>
            </a:r>
            <a:r>
              <a:rPr lang="de-DE" sz="2400" dirty="0"/>
              <a:t>Schlussfolgerungen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2F922A-0D6E-45EE-BDEF-1A3C1CC9C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de-DE" dirty="0"/>
              <a:t>Persönlichkeitsunterschiede</a:t>
            </a:r>
          </a:p>
          <a:p>
            <a:pPr lvl="1" algn="just"/>
            <a:r>
              <a:rPr lang="de-DE" sz="2000" dirty="0"/>
              <a:t>zwischen den Studierenden der unterschiedlichen Fächer </a:t>
            </a:r>
            <a:r>
              <a:rPr lang="de-DE" sz="2000" dirty="0">
                <a:solidFill>
                  <a:schemeClr val="accent1"/>
                </a:solidFill>
              </a:rPr>
              <a:t>nur vereinzelt</a:t>
            </a:r>
          </a:p>
          <a:p>
            <a:pPr lvl="1" algn="just"/>
            <a:r>
              <a:rPr lang="de-DE" sz="2000" dirty="0"/>
              <a:t> zwischen den Vertreter*innen der unterschiedlichen Berufsgruppen </a:t>
            </a:r>
            <a:r>
              <a:rPr lang="de-DE" sz="2000" dirty="0">
                <a:solidFill>
                  <a:schemeClr val="accent1"/>
                </a:solidFill>
              </a:rPr>
              <a:t>gar keine</a:t>
            </a:r>
          </a:p>
          <a:p>
            <a:pPr lvl="1" algn="just"/>
            <a:r>
              <a:rPr lang="de-DE" sz="2000" dirty="0">
                <a:solidFill>
                  <a:schemeClr val="accent1"/>
                </a:solidFill>
              </a:rPr>
              <a:t>Neurotizismus</a:t>
            </a:r>
            <a:r>
              <a:rPr lang="de-DE" sz="2000" dirty="0"/>
              <a:t> bei </a:t>
            </a:r>
            <a:r>
              <a:rPr lang="de-DE" sz="2000" dirty="0" err="1">
                <a:solidFill>
                  <a:schemeClr val="accent1"/>
                </a:solidFill>
              </a:rPr>
              <a:t>Dolmetschstudierenden</a:t>
            </a:r>
            <a:r>
              <a:rPr lang="de-DE" sz="2000" dirty="0">
                <a:solidFill>
                  <a:schemeClr val="accent1"/>
                </a:solidFill>
              </a:rPr>
              <a:t> </a:t>
            </a:r>
            <a:r>
              <a:rPr lang="de-DE" sz="2000" dirty="0">
                <a:solidFill>
                  <a:schemeClr val="tx2"/>
                </a:solidFill>
              </a:rPr>
              <a:t>wesentlich</a:t>
            </a:r>
            <a:r>
              <a:rPr lang="de-DE" sz="2000" dirty="0">
                <a:solidFill>
                  <a:schemeClr val="accent1"/>
                </a:solidFill>
              </a:rPr>
              <a:t> stärker </a:t>
            </a:r>
            <a:r>
              <a:rPr lang="de-DE" sz="2000" dirty="0">
                <a:solidFill>
                  <a:schemeClr val="tx2"/>
                </a:solidFill>
              </a:rPr>
              <a:t>ausgeprägt</a:t>
            </a:r>
            <a:r>
              <a:rPr lang="de-DE" sz="2000" dirty="0"/>
              <a:t> als bei berufstätigen </a:t>
            </a:r>
            <a:r>
              <a:rPr lang="de-DE" sz="2000" dirty="0">
                <a:solidFill>
                  <a:schemeClr val="accent1"/>
                </a:solidFill>
              </a:rPr>
              <a:t>Dolmetscher*innen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63EC57-4090-4EC1-A91B-B364C3B199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/>
          <a:lstStyle/>
          <a:p>
            <a:fld id="{A7BE85E0-060B-4FEF-A1BC-ADE9CF5E177F}" type="datetime1">
              <a:rPr lang="de-DE" smtClean="0"/>
              <a:t>22.05.2019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9E50AD-4BF7-4BC5-9F05-40B961D47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</p:spPr>
        <p:txBody>
          <a:bodyPr/>
          <a:lstStyle/>
          <a:p>
            <a:r>
              <a:rPr lang="en-US"/>
              <a:t>Lisa Woytowicz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2C2E3B-E600-4913-A9E8-0F9823ECA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3175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88BE4B-74D9-49DF-8B12-DD22A9E2D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 anchor="b"/>
          <a:lstStyle/>
          <a:p>
            <a:pPr algn="r"/>
            <a:r>
              <a:rPr lang="de-DE" dirty="0"/>
              <a:t>Die Studie </a:t>
            </a:r>
            <a:r>
              <a:rPr lang="de-DE" sz="2400" dirty="0"/>
              <a:t>Schlussfolgerungen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2F922A-0D6E-45EE-BDEF-1A3C1CC9C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de-DE" dirty="0"/>
          </a:p>
          <a:p>
            <a:pPr algn="just"/>
            <a:r>
              <a:rPr lang="de-DE" dirty="0"/>
              <a:t>zu F1: </a:t>
            </a:r>
            <a:r>
              <a:rPr lang="de-DE" dirty="0">
                <a:solidFill>
                  <a:schemeClr val="accent1"/>
                </a:solidFill>
              </a:rPr>
              <a:t>Dolmetscher*innen haben wahrscheinlich kein besonderes Persönlichkeitsprofil. </a:t>
            </a:r>
            <a:r>
              <a:rPr lang="de-DE" dirty="0"/>
              <a:t>Aus der Ausprägung bestimmter Persönlichkeitseigenschaften eine </a:t>
            </a:r>
            <a:r>
              <a:rPr lang="de-DE" dirty="0">
                <a:solidFill>
                  <a:schemeClr val="accent1"/>
                </a:solidFill>
              </a:rPr>
              <a:t>Eignung</a:t>
            </a:r>
            <a:r>
              <a:rPr lang="de-DE" dirty="0"/>
              <a:t> abzuleiten ist daher weder logisch zu begründen noch gewinnbringend.</a:t>
            </a:r>
          </a:p>
          <a:p>
            <a:pPr algn="just">
              <a:spcAft>
                <a:spcPts val="1200"/>
              </a:spcAft>
            </a:pPr>
            <a:r>
              <a:rPr lang="de-DE" dirty="0"/>
              <a:t>unterschiedliche Ausprägung des Merkmals </a:t>
            </a:r>
            <a:r>
              <a:rPr lang="de-DE" dirty="0">
                <a:solidFill>
                  <a:schemeClr val="accent1"/>
                </a:solidFill>
              </a:rPr>
              <a:t>Neurotizismus</a:t>
            </a:r>
            <a:r>
              <a:rPr lang="de-DE" dirty="0"/>
              <a:t> aufgrund </a:t>
            </a:r>
            <a:r>
              <a:rPr lang="de-DE" dirty="0">
                <a:solidFill>
                  <a:schemeClr val="accent1"/>
                </a:solidFill>
              </a:rPr>
              <a:t>anderer Faktoren</a:t>
            </a:r>
            <a:endParaRPr lang="de-DE" dirty="0"/>
          </a:p>
          <a:p>
            <a:pPr lvl="1" algn="just"/>
            <a:r>
              <a:rPr lang="de-DE" dirty="0"/>
              <a:t>Selbstständigkeit</a:t>
            </a:r>
          </a:p>
          <a:p>
            <a:pPr lvl="1" algn="just"/>
            <a:r>
              <a:rPr lang="de-DE" dirty="0"/>
              <a:t>allgemeine Lebenssituation</a:t>
            </a:r>
          </a:p>
          <a:p>
            <a:pPr lvl="1" algn="just"/>
            <a:r>
              <a:rPr lang="de-DE" dirty="0"/>
              <a:t>sozioökonomischer Hintergrund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63EC57-4090-4EC1-A91B-B364C3B199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/>
          <a:lstStyle/>
          <a:p>
            <a:fld id="{A7BE85E0-060B-4FEF-A1BC-ADE9CF5E177F}" type="datetime1">
              <a:rPr lang="de-DE" smtClean="0"/>
              <a:t>22.05.2019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9E50AD-4BF7-4BC5-9F05-40B961D47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</p:spPr>
        <p:txBody>
          <a:bodyPr/>
          <a:lstStyle/>
          <a:p>
            <a:r>
              <a:rPr lang="en-US"/>
              <a:t>Lisa Woytowicz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2C2E3B-E600-4913-A9E8-0F9823ECA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67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88BE4B-74D9-49DF-8B12-DD22A9E2D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 anchor="b"/>
          <a:lstStyle/>
          <a:p>
            <a:pPr algn="r"/>
            <a:r>
              <a:rPr lang="de-DE" dirty="0"/>
              <a:t>Die Studie </a:t>
            </a:r>
            <a:r>
              <a:rPr lang="de-DE" sz="2400" dirty="0"/>
              <a:t>Schlussfolgerungen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2F922A-0D6E-45EE-BDEF-1A3C1CC9C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chemeClr val="tx2"/>
                </a:solidFill>
              </a:rPr>
              <a:t>Persönlichkeit und Zuhörverhalten</a:t>
            </a:r>
          </a:p>
          <a:p>
            <a:r>
              <a:rPr lang="de-DE" dirty="0">
                <a:solidFill>
                  <a:schemeClr val="accent1"/>
                </a:solidFill>
              </a:rPr>
              <a:t>Offenheit</a:t>
            </a:r>
            <a:r>
              <a:rPr lang="de-DE" dirty="0"/>
              <a:t> korreliert positiv mit </a:t>
            </a:r>
            <a:r>
              <a:rPr lang="de-DE" i="1" dirty="0">
                <a:solidFill>
                  <a:schemeClr val="accent1"/>
                </a:solidFill>
              </a:rPr>
              <a:t>Analytical </a:t>
            </a:r>
            <a:r>
              <a:rPr lang="de-DE" i="1" dirty="0" err="1">
                <a:solidFill>
                  <a:schemeClr val="accent1"/>
                </a:solidFill>
              </a:rPr>
              <a:t>listening</a:t>
            </a:r>
            <a:r>
              <a:rPr lang="de-DE" i="1" dirty="0">
                <a:solidFill>
                  <a:schemeClr val="accent1"/>
                </a:solidFill>
              </a:rPr>
              <a:t> </a:t>
            </a:r>
            <a:r>
              <a:rPr lang="de-DE" dirty="0"/>
              <a:t>und </a:t>
            </a:r>
            <a:r>
              <a:rPr lang="de-DE" i="1" dirty="0">
                <a:solidFill>
                  <a:schemeClr val="accent1"/>
                </a:solidFill>
              </a:rPr>
              <a:t>Relational </a:t>
            </a:r>
            <a:r>
              <a:rPr lang="de-DE" i="1" dirty="0" err="1">
                <a:solidFill>
                  <a:schemeClr val="accent1"/>
                </a:solidFill>
              </a:rPr>
              <a:t>listening</a:t>
            </a:r>
            <a:endParaRPr lang="de-DE" i="1" dirty="0">
              <a:solidFill>
                <a:schemeClr val="accent1"/>
              </a:solidFill>
            </a:endParaRPr>
          </a:p>
          <a:p>
            <a:r>
              <a:rPr lang="de-DE" dirty="0">
                <a:solidFill>
                  <a:schemeClr val="accent1"/>
                </a:solidFill>
              </a:rPr>
              <a:t>Neurotizismus</a:t>
            </a:r>
            <a:r>
              <a:rPr lang="de-DE" dirty="0"/>
              <a:t> korreliert negativ mit </a:t>
            </a:r>
            <a:r>
              <a:rPr lang="de-DE" i="1" dirty="0">
                <a:solidFill>
                  <a:schemeClr val="accent1"/>
                </a:solidFill>
              </a:rPr>
              <a:t>Analytical </a:t>
            </a:r>
            <a:r>
              <a:rPr lang="de-DE" i="1" dirty="0" err="1">
                <a:solidFill>
                  <a:schemeClr val="accent1"/>
                </a:solidFill>
              </a:rPr>
              <a:t>listening</a:t>
            </a:r>
            <a:endParaRPr lang="de-DE" dirty="0">
              <a:solidFill>
                <a:schemeClr val="accent1"/>
              </a:solidFill>
            </a:endParaRPr>
          </a:p>
          <a:p>
            <a:r>
              <a:rPr lang="de-DE" dirty="0"/>
              <a:t>Kausalität statistisch nicht nachgewiesen, aber theoretisch begründet</a:t>
            </a:r>
          </a:p>
          <a:p>
            <a:r>
              <a:rPr lang="de-DE" dirty="0">
                <a:solidFill>
                  <a:schemeClr val="accent1"/>
                </a:solidFill>
              </a:rPr>
              <a:t>Konferenzdolmetscher*innen </a:t>
            </a:r>
            <a:r>
              <a:rPr lang="de-DE" dirty="0"/>
              <a:t>tendieren viel </a:t>
            </a:r>
            <a:r>
              <a:rPr lang="de-DE" dirty="0">
                <a:solidFill>
                  <a:schemeClr val="accent1"/>
                </a:solidFill>
              </a:rPr>
              <a:t>stärker zum </a:t>
            </a:r>
            <a:r>
              <a:rPr lang="de-DE" i="1" dirty="0">
                <a:solidFill>
                  <a:schemeClr val="accent1"/>
                </a:solidFill>
              </a:rPr>
              <a:t>Critical </a:t>
            </a:r>
            <a:r>
              <a:rPr lang="de-DE" i="1" dirty="0" err="1">
                <a:solidFill>
                  <a:schemeClr val="accent1"/>
                </a:solidFill>
              </a:rPr>
              <a:t>listening</a:t>
            </a:r>
            <a:r>
              <a:rPr lang="de-DE" i="1" dirty="0"/>
              <a:t> </a:t>
            </a:r>
            <a:r>
              <a:rPr lang="de-DE" dirty="0"/>
              <a:t>und viel </a:t>
            </a:r>
            <a:r>
              <a:rPr lang="de-DE" dirty="0">
                <a:solidFill>
                  <a:schemeClr val="accent1"/>
                </a:solidFill>
              </a:rPr>
              <a:t>weniger zum </a:t>
            </a:r>
            <a:r>
              <a:rPr lang="de-DE" i="1" dirty="0">
                <a:solidFill>
                  <a:schemeClr val="accent1"/>
                </a:solidFill>
              </a:rPr>
              <a:t>Relational </a:t>
            </a:r>
            <a:r>
              <a:rPr lang="de-DE" i="1" dirty="0" err="1">
                <a:solidFill>
                  <a:schemeClr val="accent1"/>
                </a:solidFill>
              </a:rPr>
              <a:t>listening</a:t>
            </a:r>
            <a:r>
              <a:rPr lang="de-DE" i="1" dirty="0">
                <a:solidFill>
                  <a:schemeClr val="accent1"/>
                </a:solidFill>
              </a:rPr>
              <a:t> </a:t>
            </a:r>
            <a:r>
              <a:rPr lang="de-DE" dirty="0"/>
              <a:t>als die anderen Berufstätigen.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63EC57-4090-4EC1-A91B-B364C3B199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/>
          <a:lstStyle/>
          <a:p>
            <a:fld id="{A7BE85E0-060B-4FEF-A1BC-ADE9CF5E177F}" type="datetime1">
              <a:rPr lang="de-DE" smtClean="0"/>
              <a:t>22.05.2019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9E50AD-4BF7-4BC5-9F05-40B961D47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</p:spPr>
        <p:txBody>
          <a:bodyPr/>
          <a:lstStyle/>
          <a:p>
            <a:r>
              <a:rPr lang="en-US"/>
              <a:t>Lisa Woytowicz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2C2E3B-E600-4913-A9E8-0F9823ECA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545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88BE4B-74D9-49DF-8B12-DD22A9E2D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 anchor="b"/>
          <a:lstStyle/>
          <a:p>
            <a:pPr algn="r"/>
            <a:r>
              <a:rPr lang="de-DE" dirty="0"/>
              <a:t>Die Studie </a:t>
            </a:r>
            <a:r>
              <a:rPr lang="de-DE" sz="2400" dirty="0"/>
              <a:t>Schlussfolgerungen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2F922A-0D6E-45EE-BDEF-1A3C1CC9C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Persönlichkeit beeinflusst, welche </a:t>
            </a:r>
            <a:r>
              <a:rPr lang="de-DE" i="1" dirty="0"/>
              <a:t>Listening Styles </a:t>
            </a:r>
            <a:r>
              <a:rPr lang="de-DE" dirty="0"/>
              <a:t>wir leichter erlernen &gt; situationsunabhängige Tendenz</a:t>
            </a:r>
          </a:p>
          <a:p>
            <a:r>
              <a:rPr lang="de-DE" dirty="0"/>
              <a:t>Was man besser beherrscht, macht man häufiger.</a:t>
            </a:r>
          </a:p>
          <a:p>
            <a:r>
              <a:rPr lang="de-DE" dirty="0"/>
              <a:t>Was man häufiger macht, das beherrscht man besser.</a:t>
            </a:r>
          </a:p>
          <a:p>
            <a:r>
              <a:rPr lang="de-DE" dirty="0"/>
              <a:t>häufige</a:t>
            </a:r>
            <a:r>
              <a:rPr lang="de-DE" dirty="0">
                <a:solidFill>
                  <a:schemeClr val="accent1"/>
                </a:solidFill>
              </a:rPr>
              <a:t> Anwendung im Beruf </a:t>
            </a:r>
            <a:r>
              <a:rPr lang="de-DE" dirty="0"/>
              <a:t>führt möglicherweise zu situationsunabhängiger </a:t>
            </a:r>
            <a:r>
              <a:rPr lang="de-DE" dirty="0">
                <a:solidFill>
                  <a:schemeClr val="accent1"/>
                </a:solidFill>
              </a:rPr>
              <a:t>Tendenz </a:t>
            </a:r>
            <a:r>
              <a:rPr lang="de-DE" dirty="0"/>
              <a:t>(Automatisierung)</a:t>
            </a:r>
          </a:p>
          <a:p>
            <a:r>
              <a:rPr lang="de-DE" dirty="0"/>
              <a:t>zu F2: </a:t>
            </a:r>
            <a:r>
              <a:rPr lang="de-DE" dirty="0">
                <a:solidFill>
                  <a:schemeClr val="accent1"/>
                </a:solidFill>
              </a:rPr>
              <a:t>Persönlichkeitseigenschaften beeinflussen das Zuhörverhalten </a:t>
            </a:r>
            <a:r>
              <a:rPr lang="de-DE" dirty="0"/>
              <a:t>eines jeden Menschen. Sie sind jedoch nur </a:t>
            </a:r>
            <a:r>
              <a:rPr lang="de-DE" dirty="0">
                <a:solidFill>
                  <a:schemeClr val="accent1"/>
                </a:solidFill>
              </a:rPr>
              <a:t>ein Aspekt von vielen. </a:t>
            </a:r>
            <a:r>
              <a:rPr lang="de-DE" dirty="0"/>
              <a:t>Relevant für menschliches Zuhörverhalten ist auch dessen </a:t>
            </a:r>
            <a:r>
              <a:rPr lang="de-DE" dirty="0">
                <a:solidFill>
                  <a:schemeClr val="accent1"/>
                </a:solidFill>
              </a:rPr>
              <a:t>regelmäßige Anwendung</a:t>
            </a:r>
            <a:r>
              <a:rPr lang="de-DE" dirty="0"/>
              <a:t>, die berufsbedingt variieren kann.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63EC57-4090-4EC1-A91B-B364C3B199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/>
          <a:lstStyle/>
          <a:p>
            <a:fld id="{A7BE85E0-060B-4FEF-A1BC-ADE9CF5E177F}" type="datetime1">
              <a:rPr lang="de-DE" smtClean="0"/>
              <a:t>22.05.2019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9E50AD-4BF7-4BC5-9F05-40B961D47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</p:spPr>
        <p:txBody>
          <a:bodyPr/>
          <a:lstStyle/>
          <a:p>
            <a:r>
              <a:rPr lang="en-US"/>
              <a:t>Lisa Woytowicz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2C2E3B-E600-4913-A9E8-0F9823ECA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00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8011C0-439E-4207-A914-5C0006475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8E7B9F-48DF-41B2-B9F1-907986FEB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de-DE" sz="4000" dirty="0"/>
              <a:t>Vielen Dank fürs Zuhören </a:t>
            </a:r>
            <a:r>
              <a:rPr lang="de-DE" sz="4000" dirty="0">
                <a:sym typeface="Wingdings" panose="05000000000000000000" pitchFamily="2" charset="2"/>
              </a:rPr>
              <a:t></a:t>
            </a:r>
            <a:endParaRPr lang="de-DE" sz="40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30168E-6FC4-4E49-A7BB-93187B575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2008-556C-402A-AA95-0F6D368CBF45}" type="datetime1">
              <a:rPr lang="de-DE" smtClean="0"/>
              <a:t>22.05.2019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150DA9-DE56-42F4-A9F9-490BDF5EE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Lisa Woytowicz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F9F2DD0-AC63-4808-B1F8-55D5127E4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0700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29DA0F-71FD-4E46-B426-2026FD5D1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Quellen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ABEC55-35E1-40E7-88C4-F160374E5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de-DE" dirty="0"/>
              <a:t>Asendorpf, Jens B. (2018): „Persönlichkeit“. In: Wirtz, Markus A. (</a:t>
            </a:r>
            <a:r>
              <a:rPr lang="de-DE" dirty="0" err="1"/>
              <a:t>Hg</a:t>
            </a:r>
            <a:r>
              <a:rPr lang="de-DE" dirty="0"/>
              <a:t>.): </a:t>
            </a:r>
            <a:r>
              <a:rPr lang="de-DE" i="1" dirty="0"/>
              <a:t>Dorsch – Lexikon der Psychologie. </a:t>
            </a:r>
            <a:r>
              <a:rPr lang="de-DE" dirty="0"/>
              <a:t>Göttingen: Hogrefe. (https://portal.hogrefe.com/dorsch/persoenlichkeit/. Stand 23.11.2018). </a:t>
            </a:r>
          </a:p>
          <a:p>
            <a:pPr algn="just"/>
            <a:r>
              <a:rPr lang="de-DE" dirty="0" err="1"/>
              <a:t>Chabasse</a:t>
            </a:r>
            <a:r>
              <a:rPr lang="de-DE" dirty="0"/>
              <a:t>, Catherine (2009): </a:t>
            </a:r>
            <a:r>
              <a:rPr lang="de-DE" i="1" dirty="0"/>
              <a:t>Gibt es eine Begabung für das Simultandolmetschen? Erstellung eines </a:t>
            </a:r>
            <a:r>
              <a:rPr lang="de-DE" i="1" dirty="0" err="1"/>
              <a:t>Dolmetscheignungstests</a:t>
            </a:r>
            <a:r>
              <a:rPr lang="de-DE" i="1" dirty="0"/>
              <a:t>. </a:t>
            </a:r>
            <a:r>
              <a:rPr lang="de-DE" dirty="0"/>
              <a:t>Berlin: SAXA.</a:t>
            </a:r>
          </a:p>
          <a:p>
            <a:pPr algn="just"/>
            <a:r>
              <a:rPr lang="en-US" dirty="0"/>
              <a:t>Costa, Paul T. &amp; McCrae, Robert R. (2012): „The Five-Factor Model and the NEO Inventories”. In: Butcher, James N. (Hg.): </a:t>
            </a:r>
            <a:r>
              <a:rPr lang="en-US" i="1" dirty="0"/>
              <a:t>The Oxford Handbook of Personality Assessment. </a:t>
            </a:r>
            <a:r>
              <a:rPr lang="en-US" dirty="0"/>
              <a:t>New York: Oxford University Press, 299-322. </a:t>
            </a:r>
          </a:p>
          <a:p>
            <a:pPr algn="just"/>
            <a:r>
              <a:rPr lang="en-US" dirty="0" err="1"/>
              <a:t>Gile</a:t>
            </a:r>
            <a:r>
              <a:rPr lang="en-US" cap="small" dirty="0"/>
              <a:t>, </a:t>
            </a:r>
            <a:r>
              <a:rPr lang="en-US" dirty="0"/>
              <a:t>Daniel (2015): „The Contributions of Cognitive Psychology and Psycholinguistics to Conference Interpreting: A Critical Analysis”. In: Ferreira, A.&amp; </a:t>
            </a:r>
            <a:r>
              <a:rPr lang="en-US" dirty="0" err="1"/>
              <a:t>Schwieter</a:t>
            </a:r>
            <a:r>
              <a:rPr lang="en-US" cap="small" dirty="0"/>
              <a:t>, J.W. </a:t>
            </a:r>
            <a:r>
              <a:rPr lang="en-US" dirty="0"/>
              <a:t>(Hg.):</a:t>
            </a:r>
            <a:r>
              <a:rPr lang="en-US" cap="small" dirty="0"/>
              <a:t> </a:t>
            </a:r>
            <a:r>
              <a:rPr lang="en-US" i="1" dirty="0"/>
              <a:t>Psycholinguistic and Cognitive Inquiries into Translation and Interpreting. </a:t>
            </a:r>
            <a:r>
              <a:rPr lang="en-US" dirty="0"/>
              <a:t>Amsterdam/Philadelphia: John Benjamins, 41-64. </a:t>
            </a:r>
          </a:p>
          <a:p>
            <a:pPr algn="just"/>
            <a:r>
              <a:rPr lang="en-US" dirty="0"/>
              <a:t>Henderson, John A. (1980): „Siblings observed”. In: </a:t>
            </a:r>
            <a:r>
              <a:rPr lang="en-US" i="1" dirty="0"/>
              <a:t>Babel, </a:t>
            </a:r>
            <a:r>
              <a:rPr lang="en-US" dirty="0"/>
              <a:t>26 (4), 217-225. </a:t>
            </a:r>
          </a:p>
          <a:p>
            <a:pPr algn="just"/>
            <a:r>
              <a:rPr lang="en-US" dirty="0" err="1"/>
              <a:t>Imhof</a:t>
            </a:r>
            <a:r>
              <a:rPr lang="de-DE" dirty="0"/>
              <a:t>, Margarete (2010): „Zuhören lernen und lehren. Psychologische Grundlagen zur Beschreibung und Förderung von Zuhörkompetenzen in Schule und Unterricht“. In: Imhof, Margarete &amp; </a:t>
            </a:r>
            <a:r>
              <a:rPr lang="de-DE" dirty="0" err="1"/>
              <a:t>Bernius</a:t>
            </a:r>
            <a:r>
              <a:rPr lang="de-DE" dirty="0"/>
              <a:t>, Volker (</a:t>
            </a:r>
            <a:r>
              <a:rPr lang="de-DE" dirty="0" err="1"/>
              <a:t>Hg</a:t>
            </a:r>
            <a:r>
              <a:rPr lang="de-DE" dirty="0"/>
              <a:t>.): </a:t>
            </a:r>
            <a:r>
              <a:rPr lang="de-DE" i="1" dirty="0"/>
              <a:t>Zuhörkompetenz in Unterricht und Schule. Beiträge aus Wissenschaft und Praxis</a:t>
            </a:r>
            <a:r>
              <a:rPr lang="de-DE" dirty="0"/>
              <a:t>. Göttingen: Vandenhoeck &amp; Ruprecht, 15-30.</a:t>
            </a:r>
          </a:p>
          <a:p>
            <a:pPr algn="just"/>
            <a:r>
              <a:rPr lang="en-US" dirty="0"/>
              <a:t>Keiser, Walter (1978): „Selection and Training of Conference Interpreters”. In: </a:t>
            </a:r>
            <a:r>
              <a:rPr lang="en-US" dirty="0" err="1"/>
              <a:t>Gerver</a:t>
            </a:r>
            <a:r>
              <a:rPr lang="en-US" dirty="0"/>
              <a:t>, D. &amp; </a:t>
            </a:r>
            <a:r>
              <a:rPr lang="en-US" dirty="0" err="1"/>
              <a:t>Sinaiko</a:t>
            </a:r>
            <a:r>
              <a:rPr lang="en-US" dirty="0"/>
              <a:t>, H.W. (Hg.): </a:t>
            </a:r>
            <a:r>
              <a:rPr lang="en-US" i="1" dirty="0"/>
              <a:t>Language Interpretation and Communication. </a:t>
            </a:r>
            <a:r>
              <a:rPr lang="en-US" dirty="0"/>
              <a:t>New York: Plenum Press, 11-24.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52E34D-6A05-4CD3-9878-5EAA6ED24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788A-9453-47BC-97BA-61865ABBCBFB}" type="datetime1">
              <a:rPr lang="de-DE" smtClean="0"/>
              <a:t>22.05.2019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15E797-47E2-415D-A936-F137F1D09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Lisa Woytowicz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A5C88E7-D4A2-4903-999C-0EEB86C31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6314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29DA0F-71FD-4E46-B426-2026FD5D1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Quellen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ABEC55-35E1-40E7-88C4-F160374E5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de-DE" dirty="0"/>
              <a:t>Moser-Mercer, Barbara (1994): „</a:t>
            </a:r>
            <a:r>
              <a:rPr lang="de-DE" dirty="0" err="1"/>
              <a:t>Aptitude</a:t>
            </a:r>
            <a:r>
              <a:rPr lang="de-DE" dirty="0"/>
              <a:t> </a:t>
            </a:r>
            <a:r>
              <a:rPr lang="de-DE" dirty="0" err="1"/>
              <a:t>Testing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Conference </a:t>
            </a:r>
            <a:r>
              <a:rPr lang="de-DE" dirty="0" err="1"/>
              <a:t>Interpreting</a:t>
            </a:r>
            <a:r>
              <a:rPr lang="de-DE" dirty="0"/>
              <a:t>: </a:t>
            </a:r>
            <a:r>
              <a:rPr lang="de-DE" dirty="0" err="1"/>
              <a:t>Why</a:t>
            </a:r>
            <a:r>
              <a:rPr lang="de-DE" dirty="0"/>
              <a:t>, </a:t>
            </a:r>
            <a:r>
              <a:rPr lang="de-DE" dirty="0" err="1"/>
              <a:t>When</a:t>
            </a:r>
            <a:r>
              <a:rPr lang="de-DE" dirty="0"/>
              <a:t> and </a:t>
            </a:r>
            <a:r>
              <a:rPr lang="de-DE" dirty="0" err="1"/>
              <a:t>How</a:t>
            </a:r>
            <a:r>
              <a:rPr lang="de-DE" dirty="0"/>
              <a:t>”. In: Lambert, S. &amp; Moser-Mercer, B. (</a:t>
            </a:r>
            <a:r>
              <a:rPr lang="de-DE" dirty="0" err="1"/>
              <a:t>Hg</a:t>
            </a:r>
            <a:r>
              <a:rPr lang="de-DE" dirty="0"/>
              <a:t>.) (1994): </a:t>
            </a:r>
            <a:r>
              <a:rPr lang="de-DE" i="1" dirty="0"/>
              <a:t>Bridging </a:t>
            </a:r>
            <a:r>
              <a:rPr lang="de-DE" i="1" dirty="0" err="1"/>
              <a:t>the</a:t>
            </a:r>
            <a:r>
              <a:rPr lang="de-DE" i="1" dirty="0"/>
              <a:t> Gap. </a:t>
            </a:r>
            <a:r>
              <a:rPr lang="de-DE" i="1" dirty="0" err="1"/>
              <a:t>Empirical</a:t>
            </a:r>
            <a:r>
              <a:rPr lang="de-DE" i="1" dirty="0"/>
              <a:t> Research in </a:t>
            </a:r>
            <a:r>
              <a:rPr lang="de-DE" i="1" dirty="0" err="1"/>
              <a:t>Simultaneous</a:t>
            </a:r>
            <a:r>
              <a:rPr lang="de-DE" i="1" dirty="0"/>
              <a:t> Interpretation. </a:t>
            </a:r>
            <a:r>
              <a:rPr lang="de-DE" dirty="0"/>
              <a:t>Amsterdam/Philadelphia: John Benjamins, 57-68.</a:t>
            </a:r>
          </a:p>
          <a:p>
            <a:pPr algn="just"/>
            <a:r>
              <a:rPr lang="en-US" dirty="0" err="1"/>
              <a:t>Neyer</a:t>
            </a:r>
            <a:r>
              <a:rPr lang="en-US" dirty="0"/>
              <a:t>, </a:t>
            </a:r>
            <a:r>
              <a:rPr lang="de-DE" dirty="0"/>
              <a:t>Franz J. </a:t>
            </a:r>
            <a:r>
              <a:rPr lang="de-DE" cap="small" dirty="0"/>
              <a:t>&amp; </a:t>
            </a:r>
            <a:r>
              <a:rPr lang="de-DE" dirty="0"/>
              <a:t>Asendorpf </a:t>
            </a:r>
            <a:r>
              <a:rPr lang="de-DE" cap="small" dirty="0"/>
              <a:t>, </a:t>
            </a:r>
            <a:r>
              <a:rPr lang="de-DE" dirty="0"/>
              <a:t>Jens B. (2018</a:t>
            </a:r>
            <a:r>
              <a:rPr lang="de-DE" baseline="30000" dirty="0"/>
              <a:t>6</a:t>
            </a:r>
            <a:r>
              <a:rPr lang="de-DE" dirty="0"/>
              <a:t>): </a:t>
            </a:r>
            <a:r>
              <a:rPr lang="de-DE" i="1" dirty="0"/>
              <a:t>Psychologie der Persönlichkeit. </a:t>
            </a:r>
            <a:r>
              <a:rPr lang="de-DE" dirty="0"/>
              <a:t>Berlin/Heidelberg: Springer.</a:t>
            </a:r>
          </a:p>
          <a:p>
            <a:pPr algn="just"/>
            <a:r>
              <a:rPr lang="de-DE" dirty="0" err="1"/>
              <a:t>Rammstedt</a:t>
            </a:r>
            <a:r>
              <a:rPr lang="de-DE" dirty="0"/>
              <a:t>, Beatrice &amp; Kemper, Christoph J. &amp; Klein, Mira Céline &amp; </a:t>
            </a:r>
            <a:r>
              <a:rPr lang="de-DE" dirty="0" err="1"/>
              <a:t>Beierlein</a:t>
            </a:r>
            <a:r>
              <a:rPr lang="de-DE" dirty="0"/>
              <a:t>, Constanze &amp; </a:t>
            </a:r>
            <a:r>
              <a:rPr lang="de-DE" dirty="0" err="1"/>
              <a:t>Kovaleva</a:t>
            </a:r>
            <a:r>
              <a:rPr lang="de-DE" dirty="0"/>
              <a:t>, </a:t>
            </a:r>
            <a:r>
              <a:rPr lang="de-DE" dirty="0" err="1"/>
              <a:t>Anastassiya</a:t>
            </a:r>
            <a:r>
              <a:rPr lang="de-DE" dirty="0"/>
              <a:t> (2013): „Eine kurze Skala zur Messung der fünf Dimensionen der Persönlichkeit. 10 Item Big Five </a:t>
            </a:r>
            <a:r>
              <a:rPr lang="de-DE" dirty="0" err="1"/>
              <a:t>Inventory</a:t>
            </a:r>
            <a:r>
              <a:rPr lang="de-DE" dirty="0"/>
              <a:t> (BFI-10)“. In: </a:t>
            </a:r>
            <a:r>
              <a:rPr lang="de-DE" i="1" dirty="0"/>
              <a:t>Methoden, Daten, Analysen</a:t>
            </a:r>
            <a:r>
              <a:rPr lang="de-DE" dirty="0"/>
              <a:t>, 7(2), 233-249. </a:t>
            </a:r>
          </a:p>
          <a:p>
            <a:pPr algn="just"/>
            <a:r>
              <a:rPr lang="de-DE" dirty="0"/>
              <a:t>Rinke</a:t>
            </a:r>
            <a:r>
              <a:rPr lang="en-US" dirty="0"/>
              <a:t>, Eike M. (2016): „A general survey measure of individual listening styles: Short form of the Listening Styles Profile-Revised (LSP-R8)“. In: </a:t>
            </a:r>
            <a:r>
              <a:rPr lang="en-US" i="1" dirty="0"/>
              <a:t>Annual Conference of the American Association for Public Opinion Research</a:t>
            </a:r>
            <a:r>
              <a:rPr lang="en-US" dirty="0"/>
              <a:t>, Austin, TX.</a:t>
            </a:r>
          </a:p>
          <a:p>
            <a:pPr algn="just"/>
            <a:r>
              <a:rPr lang="de-DE" dirty="0"/>
              <a:t>Satow, Lars (2012): </a:t>
            </a:r>
            <a:r>
              <a:rPr lang="de-DE" i="1" dirty="0"/>
              <a:t>Big-Five-Persönlichkeitstest (B5T): Test- und Skalendokumentation. </a:t>
            </a:r>
            <a:r>
              <a:rPr lang="de-DE" dirty="0"/>
              <a:t>http://www.drsatow.de. (Stand: 30.07.2018).</a:t>
            </a:r>
          </a:p>
          <a:p>
            <a:pPr algn="just"/>
            <a:r>
              <a:rPr lang="en-US" dirty="0" err="1"/>
              <a:t>Schweda</a:t>
            </a:r>
            <a:r>
              <a:rPr lang="en-US" dirty="0"/>
              <a:t> Nicholson, Nancy (2005): „Personality Characteristics of Interpreter Trainees: The Myers-Briggs Type Indicator (MBTI)”. In: </a:t>
            </a:r>
            <a:r>
              <a:rPr lang="en-US" i="1" dirty="0"/>
              <a:t>The Interpreters’ Newsletter, </a:t>
            </a:r>
            <a:r>
              <a:rPr lang="en-US" dirty="0"/>
              <a:t>2012│13, 109-142.</a:t>
            </a:r>
          </a:p>
          <a:p>
            <a:pPr algn="just"/>
            <a:r>
              <a:rPr lang="en-US" dirty="0"/>
              <a:t>Worthington</a:t>
            </a:r>
            <a:r>
              <a:rPr lang="en-US" cap="small" dirty="0"/>
              <a:t>, </a:t>
            </a:r>
            <a:r>
              <a:rPr lang="en-US" dirty="0"/>
              <a:t>Debra &amp; Bodie</a:t>
            </a:r>
            <a:r>
              <a:rPr lang="en-US" cap="small" dirty="0"/>
              <a:t>, </a:t>
            </a:r>
            <a:r>
              <a:rPr lang="en-US" dirty="0"/>
              <a:t>Graham D.</a:t>
            </a:r>
            <a:r>
              <a:rPr lang="en-US" cap="small" dirty="0"/>
              <a:t> (2018): „</a:t>
            </a:r>
            <a:r>
              <a:rPr lang="en-US" dirty="0"/>
              <a:t>Defining Listening”. In: Worthington,</a:t>
            </a:r>
            <a:r>
              <a:rPr lang="en-US" cap="small" dirty="0"/>
              <a:t> </a:t>
            </a:r>
            <a:r>
              <a:rPr lang="en-US" dirty="0"/>
              <a:t>Debra L. &amp; Bodie</a:t>
            </a:r>
            <a:r>
              <a:rPr lang="en-US" cap="small" dirty="0"/>
              <a:t>, </a:t>
            </a:r>
            <a:r>
              <a:rPr lang="en-US" dirty="0"/>
              <a:t>Graham D. (Hg.): </a:t>
            </a:r>
            <a:r>
              <a:rPr lang="en-US" i="1" dirty="0"/>
              <a:t>The Sourcebook of Listening Research: Methodology and Measures.</a:t>
            </a:r>
            <a:r>
              <a:rPr lang="en-US" dirty="0"/>
              <a:t> </a:t>
            </a:r>
            <a:r>
              <a:rPr lang="de-DE" dirty="0"/>
              <a:t>Hoboken: John Wiley &amp; </a:t>
            </a:r>
            <a:r>
              <a:rPr lang="de-DE" dirty="0" err="1"/>
              <a:t>Sons</a:t>
            </a:r>
            <a:r>
              <a:rPr lang="de-DE" dirty="0"/>
              <a:t>, </a:t>
            </a:r>
            <a:r>
              <a:rPr lang="de-DE" dirty="0" err="1"/>
              <a:t>Inc</a:t>
            </a:r>
            <a:r>
              <a:rPr lang="de-DE" dirty="0"/>
              <a:t>, 3-17.</a:t>
            </a: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52E34D-6A05-4CD3-9878-5EAA6ED24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788A-9453-47BC-97BA-61865ABBCBFB}" type="datetime1">
              <a:rPr lang="de-DE" smtClean="0"/>
              <a:t>22.05.2019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15E797-47E2-415D-A936-F137F1D09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Lisa Woytowicz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A5C88E7-D4A2-4903-999C-0EEB86C31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316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7AD4738-6130-415F-BA58-176DA30005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7643AF-5083-45CE-BA04-BFB1A37D1D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464638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CEFBCA2-2E7B-404C-9ABF-799B44BA1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465" y="1123837"/>
            <a:ext cx="4204606" cy="4805200"/>
          </a:xfrm>
        </p:spPr>
        <p:txBody>
          <a:bodyPr anchor="b">
            <a:normAutofit/>
          </a:bodyPr>
          <a:lstStyle/>
          <a:p>
            <a:pPr algn="r"/>
            <a:r>
              <a:rPr lang="de-DE" sz="4000" dirty="0"/>
              <a:t>Normative Anforderungen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D2EF14-E4FC-4829-9D12-104F89AC5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800" y="1123836"/>
            <a:ext cx="6194685" cy="480520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de-DE" sz="1700" dirty="0"/>
              <a:t>„The </a:t>
            </a:r>
            <a:r>
              <a:rPr lang="de-DE" sz="1700" dirty="0" err="1"/>
              <a:t>qualities</a:t>
            </a:r>
            <a:r>
              <a:rPr lang="de-DE" sz="1700" dirty="0"/>
              <a:t> and </a:t>
            </a:r>
            <a:r>
              <a:rPr lang="de-DE" sz="1700" dirty="0" err="1"/>
              <a:t>knowledge</a:t>
            </a:r>
            <a:r>
              <a:rPr lang="de-DE" sz="1700" dirty="0"/>
              <a:t> </a:t>
            </a:r>
            <a:r>
              <a:rPr lang="de-DE" sz="1700" dirty="0" err="1"/>
              <a:t>which</a:t>
            </a:r>
            <a:r>
              <a:rPr lang="de-DE" sz="1700" dirty="0"/>
              <a:t> </a:t>
            </a:r>
            <a:r>
              <a:rPr lang="de-DE" sz="1700" dirty="0" err="1"/>
              <a:t>make</a:t>
            </a:r>
            <a:r>
              <a:rPr lang="de-DE" sz="1700" dirty="0"/>
              <a:t> a </a:t>
            </a:r>
            <a:r>
              <a:rPr lang="de-DE" sz="1700" dirty="0" err="1"/>
              <a:t>conference</a:t>
            </a:r>
            <a:r>
              <a:rPr lang="de-DE" sz="1700" dirty="0"/>
              <a:t> </a:t>
            </a:r>
            <a:r>
              <a:rPr lang="de-DE" sz="1700" dirty="0" err="1"/>
              <a:t>interpreter</a:t>
            </a:r>
            <a:r>
              <a:rPr lang="de-DE" sz="1700" dirty="0"/>
              <a:t> </a:t>
            </a:r>
            <a:r>
              <a:rPr lang="de-DE" sz="1700" dirty="0" err="1"/>
              <a:t>are</a:t>
            </a:r>
            <a:r>
              <a:rPr lang="de-DE" sz="1700" dirty="0"/>
              <a:t> not rare </a:t>
            </a:r>
            <a:r>
              <a:rPr lang="de-DE" sz="1700" dirty="0" err="1"/>
              <a:t>themselves</a:t>
            </a:r>
            <a:r>
              <a:rPr lang="de-DE" sz="1700" dirty="0"/>
              <a:t>, but </a:t>
            </a:r>
            <a:r>
              <a:rPr lang="de-DE" sz="1700" dirty="0" err="1"/>
              <a:t>relatively</a:t>
            </a:r>
            <a:r>
              <a:rPr lang="de-DE" sz="1700" dirty="0"/>
              <a:t> </a:t>
            </a:r>
            <a:r>
              <a:rPr lang="de-DE" sz="1700" dirty="0" err="1"/>
              <a:t>rarely</a:t>
            </a:r>
            <a:r>
              <a:rPr lang="de-DE" sz="1700" dirty="0"/>
              <a:t> </a:t>
            </a:r>
            <a:r>
              <a:rPr lang="de-DE" sz="1700" dirty="0" err="1"/>
              <a:t>encountered</a:t>
            </a:r>
            <a:r>
              <a:rPr lang="de-DE" sz="1700" dirty="0"/>
              <a:t> </a:t>
            </a:r>
            <a:r>
              <a:rPr lang="de-DE" sz="1700" dirty="0">
                <a:solidFill>
                  <a:schemeClr val="accent1"/>
                </a:solidFill>
              </a:rPr>
              <a:t>in </a:t>
            </a:r>
            <a:r>
              <a:rPr lang="de-DE" sz="1700" dirty="0" err="1">
                <a:solidFill>
                  <a:schemeClr val="accent1"/>
                </a:solidFill>
              </a:rPr>
              <a:t>one</a:t>
            </a:r>
            <a:r>
              <a:rPr lang="de-DE" sz="1700" dirty="0">
                <a:solidFill>
                  <a:schemeClr val="accent1"/>
                </a:solidFill>
              </a:rPr>
              <a:t> and </a:t>
            </a:r>
            <a:r>
              <a:rPr lang="de-DE" sz="1700" dirty="0" err="1">
                <a:solidFill>
                  <a:schemeClr val="accent1"/>
                </a:solidFill>
              </a:rPr>
              <a:t>the</a:t>
            </a:r>
            <a:r>
              <a:rPr lang="de-DE" sz="1700" dirty="0">
                <a:solidFill>
                  <a:schemeClr val="accent1"/>
                </a:solidFill>
              </a:rPr>
              <a:t> same </a:t>
            </a:r>
            <a:r>
              <a:rPr lang="de-DE" sz="1700" dirty="0" err="1">
                <a:solidFill>
                  <a:schemeClr val="accent1"/>
                </a:solidFill>
              </a:rPr>
              <a:t>person</a:t>
            </a:r>
            <a:r>
              <a:rPr lang="de-DE" sz="1700" dirty="0"/>
              <a:t>.“ (</a:t>
            </a:r>
            <a:r>
              <a:rPr lang="de-DE" sz="1700" dirty="0" err="1"/>
              <a:t>Keiser</a:t>
            </a:r>
            <a:r>
              <a:rPr lang="de-DE" sz="1700" dirty="0"/>
              <a:t> 1978: 17) </a:t>
            </a:r>
          </a:p>
          <a:p>
            <a:pPr marL="0" indent="0">
              <a:buNone/>
            </a:pPr>
            <a:endParaRPr lang="de-DE" sz="1700" dirty="0"/>
          </a:p>
          <a:p>
            <a:r>
              <a:rPr lang="de-DE" sz="1700" dirty="0"/>
              <a:t>mutter- und fremdsprachliche Kompetenz</a:t>
            </a:r>
          </a:p>
          <a:p>
            <a:r>
              <a:rPr lang="de-DE" sz="1700" dirty="0"/>
              <a:t>interkulturelle Kompetenz </a:t>
            </a:r>
          </a:p>
          <a:p>
            <a:r>
              <a:rPr lang="de-DE" sz="1700" dirty="0"/>
              <a:t>Konzentrationsfähigkeit </a:t>
            </a:r>
          </a:p>
          <a:p>
            <a:r>
              <a:rPr lang="de-DE" sz="1700" dirty="0"/>
              <a:t>Stresstoleranz/-resistenz </a:t>
            </a:r>
          </a:p>
          <a:p>
            <a:r>
              <a:rPr lang="de-DE" sz="1700" dirty="0"/>
              <a:t>Allgemein- und Fachwissen </a:t>
            </a:r>
          </a:p>
          <a:p>
            <a:r>
              <a:rPr lang="de-DE" sz="1700" dirty="0"/>
              <a:t>angenehme Stimme </a:t>
            </a:r>
          </a:p>
          <a:p>
            <a:r>
              <a:rPr lang="de-DE" sz="1700" dirty="0"/>
              <a:t>gutes Gedächtnis </a:t>
            </a:r>
          </a:p>
          <a:p>
            <a:r>
              <a:rPr lang="de-DE" sz="1700" dirty="0"/>
              <a:t>entsprechende (universitäre) Ausbildung</a:t>
            </a:r>
          </a:p>
          <a:p>
            <a:r>
              <a:rPr lang="de-DE" sz="1700" dirty="0"/>
              <a:t>…</a:t>
            </a:r>
          </a:p>
          <a:p>
            <a:endParaRPr lang="de-DE" sz="17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C7E0005-C596-4A5C-BAFA-6C5CFA03A0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3A4474-CBAE-424E-9325-E44F4D1B0D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051FA15-5EBB-4C4E-BA34-50CD6879A7EA}" type="datetime1">
              <a:rPr lang="de-DE" smtClean="0"/>
              <a:t>22.05.2019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AE9FEF-439A-43E4-956C-2D3FF25C1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Lisa Woytowicz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8C79969-465F-4E6B-8374-AB880B504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4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21D2F9-12F2-4E95-A783-5D30FCFEC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r"/>
            <a:r>
              <a:rPr lang="de-DE" dirty="0"/>
              <a:t>Die Persönlichkeit eines Menschen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614064-3D98-4B67-A025-D3CBEBF2F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de-DE" sz="1800" dirty="0"/>
              <a:t>In der </a:t>
            </a:r>
            <a:r>
              <a:rPr lang="de-DE" sz="1800" dirty="0" err="1">
                <a:solidFill>
                  <a:schemeClr val="tx2"/>
                </a:solidFill>
              </a:rPr>
              <a:t>Dolmetschwissenschaft</a:t>
            </a:r>
            <a:r>
              <a:rPr lang="de-DE" sz="1800" dirty="0">
                <a:solidFill>
                  <a:schemeClr val="tx2"/>
                </a:solidFill>
              </a:rPr>
              <a:t> wurde </a:t>
            </a:r>
            <a:r>
              <a:rPr lang="de-DE" sz="1800" dirty="0"/>
              <a:t>bzw. wird nicht selten versucht, </a:t>
            </a:r>
            <a:r>
              <a:rPr lang="de-DE" sz="1800" dirty="0">
                <a:solidFill>
                  <a:schemeClr val="accent1"/>
                </a:solidFill>
              </a:rPr>
              <a:t>typische Übersetzer*innen </a:t>
            </a:r>
            <a:r>
              <a:rPr lang="de-DE" sz="1800" dirty="0">
                <a:solidFill>
                  <a:schemeClr val="tx2"/>
                </a:solidFill>
              </a:rPr>
              <a:t>von</a:t>
            </a:r>
            <a:r>
              <a:rPr lang="de-DE" sz="1800" dirty="0">
                <a:solidFill>
                  <a:schemeClr val="accent1"/>
                </a:solidFill>
              </a:rPr>
              <a:t> typischen Dolmetscher*innen </a:t>
            </a:r>
            <a:r>
              <a:rPr lang="de-DE" sz="1800" dirty="0"/>
              <a:t>abzugrenzen. Außerdem werden </a:t>
            </a:r>
            <a:r>
              <a:rPr lang="de-DE" sz="1800" dirty="0">
                <a:solidFill>
                  <a:schemeClr val="accent1"/>
                </a:solidFill>
              </a:rPr>
              <a:t>Persönlichkeitsmerkmale</a:t>
            </a:r>
            <a:r>
              <a:rPr lang="de-DE" sz="1800" dirty="0"/>
              <a:t> mehrfach als ausschlaggebend für die </a:t>
            </a:r>
            <a:r>
              <a:rPr lang="de-DE" sz="1800" dirty="0">
                <a:solidFill>
                  <a:schemeClr val="accent1"/>
                </a:solidFill>
              </a:rPr>
              <a:t>Eignung</a:t>
            </a:r>
            <a:r>
              <a:rPr lang="de-DE" sz="1800" dirty="0"/>
              <a:t> eines Menschen für den Beruf aufgeführt.</a:t>
            </a:r>
          </a:p>
          <a:p>
            <a:pPr marL="0" indent="0" algn="just">
              <a:buNone/>
            </a:pPr>
            <a:endParaRPr lang="de-DE" sz="1800" dirty="0"/>
          </a:p>
          <a:p>
            <a:pPr marL="0" indent="0" algn="just">
              <a:buNone/>
            </a:pPr>
            <a:r>
              <a:rPr lang="de-DE" sz="1800" dirty="0"/>
              <a:t>Beispiele:</a:t>
            </a:r>
          </a:p>
          <a:p>
            <a:pPr algn="just"/>
            <a:r>
              <a:rPr lang="de-DE" sz="1800" dirty="0" err="1"/>
              <a:t>Keiser</a:t>
            </a:r>
            <a:r>
              <a:rPr lang="de-DE" sz="1800" dirty="0"/>
              <a:t> (1978)</a:t>
            </a:r>
          </a:p>
          <a:p>
            <a:pPr algn="just"/>
            <a:r>
              <a:rPr lang="de-DE" sz="1800" dirty="0"/>
              <a:t>Henderson (1980)</a:t>
            </a:r>
          </a:p>
          <a:p>
            <a:pPr algn="just"/>
            <a:r>
              <a:rPr lang="de-DE" sz="1800" dirty="0"/>
              <a:t>Moser-Mercer (1994)</a:t>
            </a:r>
          </a:p>
          <a:p>
            <a:pPr algn="just"/>
            <a:r>
              <a:rPr lang="de-DE" sz="1800" dirty="0"/>
              <a:t>Schweda Nicholson (2005)</a:t>
            </a:r>
          </a:p>
          <a:p>
            <a:pPr algn="just"/>
            <a:r>
              <a:rPr lang="de-DE" sz="1800" dirty="0" err="1"/>
              <a:t>Chabasse</a:t>
            </a:r>
            <a:r>
              <a:rPr lang="de-DE" sz="1800" dirty="0"/>
              <a:t> (2009)</a:t>
            </a:r>
          </a:p>
          <a:p>
            <a:pPr marL="0" indent="0" algn="just">
              <a:buNone/>
            </a:pPr>
            <a:endParaRPr lang="de-DE" sz="1800" dirty="0"/>
          </a:p>
          <a:p>
            <a:pPr marL="0" indent="0" algn="just">
              <a:buNone/>
            </a:pPr>
            <a:r>
              <a:rPr lang="de-DE" sz="1800" dirty="0"/>
              <a:t>          unzureichende Differenzierung des Persönlichkeitsbegriffs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AF1C05-0C9A-4C7E-98A9-F4C17F8FB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0070-8948-489F-8CDD-F921A9D1A020}" type="datetime1">
              <a:rPr lang="de-DE" smtClean="0"/>
              <a:t>22.05.2019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5C4746-0BF1-41AA-9F2B-EBB548D87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Lisa Woytowicz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09A31B-7483-4439-BAE4-B43D78DB3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D69489C3-CDCB-4840-941A-AF3AF102D70B}"/>
              </a:ext>
            </a:extLst>
          </p:cNvPr>
          <p:cNvSpPr/>
          <p:nvPr/>
        </p:nvSpPr>
        <p:spPr>
          <a:xfrm>
            <a:off x="3991708" y="5460023"/>
            <a:ext cx="386861" cy="2649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57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7AD4738-6130-415F-BA58-176DA30005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7643AF-5083-45CE-BA04-BFB1A37D1D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464638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21D2F9-12F2-4E95-A783-5D30FCFEC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465" y="1123837"/>
            <a:ext cx="4204606" cy="4805200"/>
          </a:xfrm>
        </p:spPr>
        <p:txBody>
          <a:bodyPr anchor="b">
            <a:normAutofit/>
          </a:bodyPr>
          <a:lstStyle/>
          <a:p>
            <a:pPr algn="r"/>
            <a:r>
              <a:rPr lang="de-DE" sz="4000" dirty="0"/>
              <a:t>Die Persönlichkeit eines Menschen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614064-3D98-4B67-A025-D3CBEBF2F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800" y="1123836"/>
            <a:ext cx="6194685" cy="4805201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de-DE" sz="1900" dirty="0"/>
              <a:t>[Persönlichkeit] ist die Gesamtheit aller </a:t>
            </a:r>
            <a:r>
              <a:rPr lang="de-DE" sz="1900" dirty="0">
                <a:solidFill>
                  <a:schemeClr val="accent1"/>
                </a:solidFill>
              </a:rPr>
              <a:t>überdauernden </a:t>
            </a:r>
            <a:r>
              <a:rPr lang="de-DE" sz="1900" dirty="0" err="1">
                <a:solidFill>
                  <a:schemeClr val="accent1"/>
                </a:solidFill>
              </a:rPr>
              <a:t>indiv</a:t>
            </a:r>
            <a:r>
              <a:rPr lang="de-DE" sz="1900" dirty="0">
                <a:solidFill>
                  <a:schemeClr val="accent1"/>
                </a:solidFill>
              </a:rPr>
              <a:t>. Besonderheiten</a:t>
            </a:r>
            <a:r>
              <a:rPr lang="de-DE" sz="1900" dirty="0"/>
              <a:t> im Erleben und Verhalten eines Menschen (der </a:t>
            </a:r>
            <a:r>
              <a:rPr lang="de-DE" sz="1900" dirty="0" err="1"/>
              <a:t>P.eigenschaften</a:t>
            </a:r>
            <a:r>
              <a:rPr lang="de-DE" sz="1900" dirty="0"/>
              <a:t>, […] [engl. </a:t>
            </a:r>
            <a:r>
              <a:rPr lang="de-DE" sz="1900" i="1" dirty="0" err="1"/>
              <a:t>traits</a:t>
            </a:r>
            <a:r>
              <a:rPr lang="de-DE" sz="1900" dirty="0"/>
              <a:t>]) […]. (Asendorpf 2018)</a:t>
            </a:r>
          </a:p>
          <a:p>
            <a:pPr marL="0" indent="0">
              <a:buNone/>
            </a:pPr>
            <a:endParaRPr lang="de-DE" sz="1900" dirty="0"/>
          </a:p>
          <a:p>
            <a:r>
              <a:rPr lang="de-DE" sz="1900" dirty="0"/>
              <a:t>kurzfristige Stabilität vs. langfristige Veränderung (</a:t>
            </a:r>
            <a:r>
              <a:rPr lang="de-DE" sz="1900" dirty="0">
                <a:solidFill>
                  <a:schemeClr val="accent1"/>
                </a:solidFill>
              </a:rPr>
              <a:t>Persönlichkeitsentwicklung</a:t>
            </a:r>
            <a:r>
              <a:rPr lang="de-DE" sz="1900" dirty="0"/>
              <a:t>)</a:t>
            </a:r>
          </a:p>
          <a:p>
            <a:r>
              <a:rPr lang="de-DE" sz="1900" dirty="0"/>
              <a:t>Persönlichkeitseigenschaften als </a:t>
            </a:r>
            <a:r>
              <a:rPr lang="de-DE" sz="1900" dirty="0">
                <a:solidFill>
                  <a:schemeClr val="accent1"/>
                </a:solidFill>
              </a:rPr>
              <a:t>Dispositionen</a:t>
            </a:r>
            <a:r>
              <a:rPr lang="de-DE" sz="1900" dirty="0"/>
              <a:t> = Tendenzen, bestimmte Situationen in bestimmter Weise zu erleben und sich dort in bestimmter Weise zu verhalten </a:t>
            </a:r>
          </a:p>
          <a:p>
            <a:r>
              <a:rPr lang="de-DE" sz="1900" dirty="0"/>
              <a:t>Persönlichkeitsmerkmale variieren zwischen den Mitgliedern einer </a:t>
            </a:r>
            <a:r>
              <a:rPr lang="de-DE" sz="1900" dirty="0">
                <a:solidFill>
                  <a:schemeClr val="accent1"/>
                </a:solidFill>
              </a:rPr>
              <a:t>Bezugsgruppe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C7E0005-C596-4A5C-BAFA-6C5CFA03A0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AF1C05-0C9A-4C7E-98A9-F4C17F8FB9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83AE70D-2285-4761-8C35-75A62E783011}" type="datetime1">
              <a:rPr lang="de-DE" smtClean="0"/>
              <a:t>22.05.2019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5C4746-0BF1-41AA-9F2B-EBB548D87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Lisa Woytowicz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09A31B-7483-4439-BAE4-B43D78DB3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0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5DC95B7-2A72-483B-BA19-2BE7512055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822AFE-7E96-4A51-9E55-FCAEACD21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0120" y="757325"/>
            <a:ext cx="4341880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21D2F9-12F2-4E95-A783-5D30FCFEC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1390" y="1079770"/>
            <a:ext cx="3654857" cy="1527244"/>
          </a:xfrm>
        </p:spPr>
        <p:txBody>
          <a:bodyPr>
            <a:normAutofit/>
          </a:bodyPr>
          <a:lstStyle/>
          <a:p>
            <a:r>
              <a:rPr lang="de-DE" dirty="0"/>
              <a:t>Die Persönlichkeit eines Menschen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69EA61-C175-4B7E-807B-58199DEA7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9140661-F7F3-4232-9F7A-61E436D89AD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681" y="829716"/>
            <a:ext cx="7251956" cy="4414199"/>
          </a:xfrm>
          <a:prstGeom prst="rect">
            <a:avLst/>
          </a:prstGeom>
          <a:noFill/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614064-3D98-4B67-A025-D3CBEBF2F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1390" y="2607014"/>
            <a:ext cx="3654857" cy="315790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de-DE" sz="1800" dirty="0">
                <a:solidFill>
                  <a:srgbClr val="FFFFFF"/>
                </a:solidFill>
              </a:rPr>
              <a:t>Neurotizismus</a:t>
            </a:r>
          </a:p>
          <a:p>
            <a:pPr marL="0" indent="0">
              <a:buNone/>
            </a:pPr>
            <a:r>
              <a:rPr lang="de-DE" sz="1800" dirty="0">
                <a:solidFill>
                  <a:srgbClr val="FFFFFF"/>
                </a:solidFill>
              </a:rPr>
              <a:t>Extraversion</a:t>
            </a:r>
          </a:p>
          <a:p>
            <a:pPr marL="0" indent="0">
              <a:buNone/>
            </a:pPr>
            <a:r>
              <a:rPr lang="de-DE" sz="1800" dirty="0">
                <a:solidFill>
                  <a:srgbClr val="FFFFFF"/>
                </a:solidFill>
              </a:rPr>
              <a:t>Offenheit (für Neues)</a:t>
            </a:r>
          </a:p>
          <a:p>
            <a:pPr marL="0" indent="0">
              <a:buNone/>
            </a:pPr>
            <a:r>
              <a:rPr lang="de-DE" sz="1800" dirty="0">
                <a:solidFill>
                  <a:srgbClr val="FFFFFF"/>
                </a:solidFill>
              </a:rPr>
              <a:t>Verträglichkeit</a:t>
            </a:r>
          </a:p>
          <a:p>
            <a:pPr marL="0" indent="0">
              <a:buNone/>
            </a:pPr>
            <a:r>
              <a:rPr lang="de-DE" sz="1800" dirty="0">
                <a:solidFill>
                  <a:srgbClr val="FFFFFF"/>
                </a:solidFill>
              </a:rPr>
              <a:t>Gewissenhaftigkeit</a:t>
            </a:r>
          </a:p>
          <a:p>
            <a:pPr marL="0" indent="0">
              <a:buNone/>
            </a:pPr>
            <a:endParaRPr lang="de-DE" sz="1600" dirty="0">
              <a:solidFill>
                <a:srgbClr val="FFFFFF"/>
              </a:solidFill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5C4746-0BF1-41AA-9F2B-EBB548D87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64515" y="6356350"/>
            <a:ext cx="591151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Lisa Woytowicz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AF1C05-0C9A-4C7E-98A9-F4C17F8FB9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0120" y="6356350"/>
            <a:ext cx="194957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3A4E673-E601-4F68-A050-17C59FD4C1BE}" type="datetime1">
              <a:rPr lang="de-DE" smtClean="0"/>
              <a:t>22.05.2019</a:t>
            </a:fld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09A31B-7483-4439-BAE4-B43D78DB3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919915A-843D-4234-BE07-4AB268633BA3}"/>
              </a:ext>
            </a:extLst>
          </p:cNvPr>
          <p:cNvSpPr txBox="1"/>
          <p:nvPr/>
        </p:nvSpPr>
        <p:spPr>
          <a:xfrm>
            <a:off x="802727" y="5184542"/>
            <a:ext cx="4809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solidFill>
                  <a:schemeClr val="tx2"/>
                </a:solidFill>
              </a:rPr>
              <a:t>Abb. 1: </a:t>
            </a:r>
            <a:r>
              <a:rPr lang="de-DE" sz="1100" i="1" dirty="0">
                <a:solidFill>
                  <a:schemeClr val="tx2"/>
                </a:solidFill>
              </a:rPr>
              <a:t>Five </a:t>
            </a:r>
            <a:r>
              <a:rPr lang="de-DE" sz="1100" i="1" dirty="0" err="1">
                <a:solidFill>
                  <a:schemeClr val="tx2"/>
                </a:solidFill>
              </a:rPr>
              <a:t>Factor</a:t>
            </a:r>
            <a:r>
              <a:rPr lang="de-DE" sz="1100" i="1" dirty="0">
                <a:solidFill>
                  <a:schemeClr val="tx2"/>
                </a:solidFill>
              </a:rPr>
              <a:t>-Theory</a:t>
            </a:r>
            <a:r>
              <a:rPr lang="de-DE" sz="1100" dirty="0">
                <a:solidFill>
                  <a:schemeClr val="tx2"/>
                </a:solidFill>
              </a:rPr>
              <a:t> nach Costa und McCrae (Costa &amp; McCrae</a:t>
            </a:r>
            <a:r>
              <a:rPr lang="de-DE" sz="1100" cap="small" dirty="0">
                <a:solidFill>
                  <a:schemeClr val="tx2"/>
                </a:solidFill>
              </a:rPr>
              <a:t> 2012: 303).</a:t>
            </a:r>
            <a:endParaRPr lang="de-DE" sz="1100" dirty="0">
              <a:solidFill>
                <a:schemeClr val="tx2"/>
              </a:solidFill>
            </a:endParaRPr>
          </a:p>
        </p:txBody>
      </p:sp>
      <p:sp>
        <p:nvSpPr>
          <p:cNvPr id="12" name="Kreis: nicht ausgefüllt 11">
            <a:extLst>
              <a:ext uri="{FF2B5EF4-FFF2-40B4-BE49-F238E27FC236}">
                <a16:creationId xmlns:a16="http://schemas.microsoft.com/office/drawing/2014/main" id="{2AB97104-8CCD-4F47-A30B-63783604BDE5}"/>
              </a:ext>
            </a:extLst>
          </p:cNvPr>
          <p:cNvSpPr/>
          <p:nvPr/>
        </p:nvSpPr>
        <p:spPr>
          <a:xfrm>
            <a:off x="738244" y="2607014"/>
            <a:ext cx="1388459" cy="2441003"/>
          </a:xfrm>
          <a:prstGeom prst="donut">
            <a:avLst>
              <a:gd name="adj" fmla="val 60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53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5DC95B7-2A72-483B-BA19-2BE7512055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C822AFE-7E96-4A51-9E55-FCAEACD21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0120" y="757325"/>
            <a:ext cx="4341880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21D2F9-12F2-4E95-A783-5D30FCFEC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1390" y="1079770"/>
            <a:ext cx="3654857" cy="1527244"/>
          </a:xfrm>
        </p:spPr>
        <p:txBody>
          <a:bodyPr>
            <a:normAutofit/>
          </a:bodyPr>
          <a:lstStyle/>
          <a:p>
            <a:r>
              <a:rPr lang="de-DE" dirty="0"/>
              <a:t>Die Persönlichkeit eines Menschen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169EA61-C175-4B7E-807B-58199DEA7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614064-3D98-4B67-A025-D3CBEBF2F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1391" y="2607014"/>
            <a:ext cx="3760978" cy="315790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de-DE" sz="1700" dirty="0">
                <a:solidFill>
                  <a:srgbClr val="FFFFFF"/>
                </a:solidFill>
              </a:rPr>
              <a:t>Die einzelnen Dimensionen / Faktoren sind </a:t>
            </a:r>
            <a:r>
              <a:rPr lang="de-DE" sz="1700" b="1" dirty="0">
                <a:solidFill>
                  <a:schemeClr val="accent6"/>
                </a:solidFill>
              </a:rPr>
              <a:t>voneinander unabhängig</a:t>
            </a:r>
            <a:r>
              <a:rPr lang="de-DE" sz="1700" dirty="0">
                <a:solidFill>
                  <a:srgbClr val="FFFFFF"/>
                </a:solidFill>
              </a:rPr>
              <a:t>. Ihre jeweilige Ausprägung wird mithilfe von </a:t>
            </a:r>
            <a:r>
              <a:rPr lang="de-DE" sz="1700" b="1" dirty="0">
                <a:solidFill>
                  <a:schemeClr val="accent6"/>
                </a:solidFill>
              </a:rPr>
              <a:t>Fragebögen</a:t>
            </a:r>
            <a:r>
              <a:rPr lang="de-DE" sz="1700" dirty="0">
                <a:solidFill>
                  <a:srgbClr val="FFFFFF"/>
                </a:solidFill>
              </a:rPr>
              <a:t> erfasst.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5C4746-0BF1-41AA-9F2B-EBB548D87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64515" y="6356350"/>
            <a:ext cx="591151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Lisa Woytowicz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AF1C05-0C9A-4C7E-98A9-F4C17F8FB9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0120" y="6356350"/>
            <a:ext cx="194957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E353022-7905-4AA6-B17F-A9F957AE5B8C}" type="datetime1">
              <a:rPr lang="de-DE" smtClean="0"/>
              <a:t>22.05.2019</a:t>
            </a:fld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09A31B-7483-4439-BAE4-B43D78DB3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3F494F73-D598-4EC6-A464-C51DEB1B9D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814296"/>
              </p:ext>
            </p:extLst>
          </p:nvPr>
        </p:nvGraphicFramePr>
        <p:xfrm>
          <a:off x="934913" y="983001"/>
          <a:ext cx="6645576" cy="44723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055669">
                  <a:extLst>
                    <a:ext uri="{9D8B030D-6E8A-4147-A177-3AD203B41FA5}">
                      <a16:colId xmlns:a16="http://schemas.microsoft.com/office/drawing/2014/main" val="1707975027"/>
                    </a:ext>
                  </a:extLst>
                </a:gridCol>
                <a:gridCol w="4589907">
                  <a:extLst>
                    <a:ext uri="{9D8B030D-6E8A-4147-A177-3AD203B41FA5}">
                      <a16:colId xmlns:a16="http://schemas.microsoft.com/office/drawing/2014/main" val="4241679294"/>
                    </a:ext>
                  </a:extLst>
                </a:gridCol>
              </a:tblGrid>
              <a:tr h="27151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effectLst/>
                        </a:rPr>
                        <a:t>Dimension</a:t>
                      </a:r>
                      <a:endParaRPr lang="de-DE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372" marR="8837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effectLst/>
                        </a:rPr>
                        <a:t>Facetten</a:t>
                      </a:r>
                      <a:endParaRPr lang="de-DE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372" marR="88372" marT="0" marB="0"/>
                </a:tc>
                <a:extLst>
                  <a:ext uri="{0D108BD9-81ED-4DB2-BD59-A6C34878D82A}">
                    <a16:rowId xmlns:a16="http://schemas.microsoft.com/office/drawing/2014/main" val="2816114157"/>
                  </a:ext>
                </a:extLst>
              </a:tr>
              <a:tr h="118352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effectLst/>
                        </a:rPr>
                        <a:t>Offenheit (O)</a:t>
                      </a:r>
                      <a:endParaRPr lang="de-DE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372" marR="8837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Offenheit für Phantasie, Offenheit für Ästhetik, Offenheit für Gefühle, Offenheit für Handlungen, Offenheit für Ideen, Offenheit des Normen- und Wertesysteme</a:t>
                      </a:r>
                      <a:endParaRPr lang="de-DE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372" marR="88372" marT="0" marB="0"/>
                </a:tc>
                <a:extLst>
                  <a:ext uri="{0D108BD9-81ED-4DB2-BD59-A6C34878D82A}">
                    <a16:rowId xmlns:a16="http://schemas.microsoft.com/office/drawing/2014/main" val="582949501"/>
                  </a:ext>
                </a:extLst>
              </a:tr>
              <a:tr h="57551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effectLst/>
                        </a:rPr>
                        <a:t>Gewissenhaftigkeit (C)</a:t>
                      </a:r>
                      <a:endParaRPr lang="de-DE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372" marR="8837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Kompetenz, Ordnungsliebe, Pflichtbewusstsein, Leistungsstreben, Selbstdisziplin, Besonnenheit</a:t>
                      </a:r>
                      <a:endParaRPr lang="de-DE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372" marR="88372" marT="0" marB="0"/>
                </a:tc>
                <a:extLst>
                  <a:ext uri="{0D108BD9-81ED-4DB2-BD59-A6C34878D82A}">
                    <a16:rowId xmlns:a16="http://schemas.microsoft.com/office/drawing/2014/main" val="3192955308"/>
                  </a:ext>
                </a:extLst>
              </a:tr>
              <a:tr h="76638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effectLst/>
                        </a:rPr>
                        <a:t>Extraversion (E)</a:t>
                      </a:r>
                      <a:endParaRPr lang="de-DE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372" marR="8837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Herzlichkeit, Geselligkeit, Durchsetzungsfähigkeit, Aktivität, Erlebnishunger, Frohsinn</a:t>
                      </a:r>
                      <a:endParaRPr lang="de-DE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372" marR="88372" marT="0" marB="0"/>
                </a:tc>
                <a:extLst>
                  <a:ext uri="{0D108BD9-81ED-4DB2-BD59-A6C34878D82A}">
                    <a16:rowId xmlns:a16="http://schemas.microsoft.com/office/drawing/2014/main" val="1541241750"/>
                  </a:ext>
                </a:extLst>
              </a:tr>
              <a:tr h="76638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effectLst/>
                        </a:rPr>
                        <a:t>Verträglichkeit (A)</a:t>
                      </a:r>
                      <a:endParaRPr lang="de-DE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372" marR="8837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effectLst/>
                        </a:rPr>
                        <a:t>Vertrauen, Freimütigkeit, Altruismus, Entgegenkommen, Bescheidenheit, Gutherzigkeit</a:t>
                      </a:r>
                      <a:endParaRPr lang="de-DE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372" marR="88372" marT="0" marB="0"/>
                </a:tc>
                <a:extLst>
                  <a:ext uri="{0D108BD9-81ED-4DB2-BD59-A6C34878D82A}">
                    <a16:rowId xmlns:a16="http://schemas.microsoft.com/office/drawing/2014/main" val="2783112696"/>
                  </a:ext>
                </a:extLst>
              </a:tr>
              <a:tr h="57551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effectLst/>
                        </a:rPr>
                        <a:t>Neurotizismus (N)</a:t>
                      </a:r>
                      <a:endParaRPr lang="de-DE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372" marR="8837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Ängstlichkeit, Reizbarkeit, Depression, Soziale Befangenheit, Impulsivität, Verletzlichkeit</a:t>
                      </a:r>
                      <a:endParaRPr lang="de-DE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372" marR="88372" marT="0" marB="0"/>
                </a:tc>
                <a:extLst>
                  <a:ext uri="{0D108BD9-81ED-4DB2-BD59-A6C34878D82A}">
                    <a16:rowId xmlns:a16="http://schemas.microsoft.com/office/drawing/2014/main" val="4038387481"/>
                  </a:ext>
                </a:extLst>
              </a:tr>
            </a:tbl>
          </a:graphicData>
        </a:graphic>
      </p:graphicFrame>
      <p:sp>
        <p:nvSpPr>
          <p:cNvPr id="10" name="Rechteck 9">
            <a:extLst>
              <a:ext uri="{FF2B5EF4-FFF2-40B4-BE49-F238E27FC236}">
                <a16:creationId xmlns:a16="http://schemas.microsoft.com/office/drawing/2014/main" id="{C1E093C1-29F3-494C-9E0C-070FFCD1C261}"/>
              </a:ext>
            </a:extLst>
          </p:cNvPr>
          <p:cNvSpPr/>
          <p:nvPr/>
        </p:nvSpPr>
        <p:spPr>
          <a:xfrm>
            <a:off x="843574" y="5624985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100" dirty="0">
                <a:solidFill>
                  <a:schemeClr val="tx2"/>
                </a:solidFill>
              </a:rPr>
              <a:t>Abb. 2: Big Five-Persönlichkeitsdimension und ihre jeweiligen Facetten (vgl. Neyer &amp; Asendorpf 2018</a:t>
            </a:r>
            <a:r>
              <a:rPr lang="de-DE" sz="1100" baseline="30000" dirty="0">
                <a:solidFill>
                  <a:schemeClr val="tx2"/>
                </a:solidFill>
              </a:rPr>
              <a:t>6</a:t>
            </a:r>
            <a:r>
              <a:rPr lang="de-DE" sz="1100" dirty="0">
                <a:solidFill>
                  <a:schemeClr val="tx2"/>
                </a:solidFill>
              </a:rPr>
              <a:t>: 121 und 142ff., eigene Darstellung).</a:t>
            </a:r>
          </a:p>
        </p:txBody>
      </p:sp>
    </p:spTree>
    <p:extLst>
      <p:ext uri="{BB962C8B-B14F-4D97-AF65-F5344CB8AC3E}">
        <p14:creationId xmlns:p14="http://schemas.microsoft.com/office/powerpoint/2010/main" val="404535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7AD4738-6130-415F-BA58-176DA30005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7643AF-5083-45CE-BA04-BFB1A37D1D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464638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21D2F9-12F2-4E95-A783-5D30FCFEC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465" y="1123837"/>
            <a:ext cx="4204606" cy="4805200"/>
          </a:xfrm>
        </p:spPr>
        <p:txBody>
          <a:bodyPr anchor="b">
            <a:normAutofit/>
          </a:bodyPr>
          <a:lstStyle/>
          <a:p>
            <a:pPr algn="r"/>
            <a:r>
              <a:rPr lang="de-DE" sz="4000" dirty="0"/>
              <a:t>Die Persönlichkeit eines Menschen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614064-3D98-4B67-A025-D3CBEBF2F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800" y="1123836"/>
            <a:ext cx="6194685" cy="480520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dirty="0"/>
              <a:t>Interdisziplinäre Forschung hat sich auf diesem Gebiet als schwierig erwiesen.</a:t>
            </a:r>
          </a:p>
          <a:p>
            <a:r>
              <a:rPr lang="de-DE" dirty="0"/>
              <a:t>Methodologische Differenzen</a:t>
            </a:r>
          </a:p>
          <a:p>
            <a:r>
              <a:rPr lang="de-DE" dirty="0"/>
              <a:t>Verständnis vom </a:t>
            </a:r>
            <a:r>
              <a:rPr lang="de-DE" dirty="0" err="1"/>
              <a:t>Dolmetschprozess</a:t>
            </a:r>
            <a:endParaRPr lang="de-DE" dirty="0"/>
          </a:p>
          <a:p>
            <a:r>
              <a:rPr lang="de-DE" dirty="0"/>
              <a:t>Anpassung an neue Standards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C7E0005-C596-4A5C-BAFA-6C5CFA03A0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AF1C05-0C9A-4C7E-98A9-F4C17F8FB9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F50D514-38F9-4297-B0E1-1407916838A6}" type="datetime1">
              <a:rPr lang="de-DE" smtClean="0"/>
              <a:t>22.05.2019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5C4746-0BF1-41AA-9F2B-EBB548D87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Lisa Woytowicz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09A31B-7483-4439-BAE4-B43D78DB3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15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3E0845-CDB0-4D1F-8D0C-4198DCEAB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r"/>
            <a:r>
              <a:rPr lang="de-DE" sz="4000" dirty="0"/>
              <a:t>Zuhören als erlernbare Fertigkeit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771E3A-2EC3-4199-9D03-163BCF8A4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/>
          <a:lstStyle/>
          <a:p>
            <a:pPr marL="0" indent="0" algn="just">
              <a:buNone/>
            </a:pPr>
            <a:r>
              <a:rPr lang="de-DE" dirty="0"/>
              <a:t>Zuhören ist ein multidimensionales Konstrukt, das sich aus</a:t>
            </a:r>
          </a:p>
          <a:p>
            <a:pPr algn="just"/>
            <a:r>
              <a:rPr lang="de-DE" dirty="0"/>
              <a:t>verhaltensbezogenen, </a:t>
            </a:r>
          </a:p>
          <a:p>
            <a:pPr algn="just"/>
            <a:r>
              <a:rPr lang="de-DE" dirty="0"/>
              <a:t>kognitiven </a:t>
            </a:r>
          </a:p>
          <a:p>
            <a:pPr algn="just"/>
            <a:r>
              <a:rPr lang="de-DE" dirty="0"/>
              <a:t>und affektiven (gefühlsbetonten) Prozessen zusammensetzt</a:t>
            </a:r>
            <a:r>
              <a:rPr lang="de-DE" cap="small" dirty="0"/>
              <a:t>.</a:t>
            </a:r>
          </a:p>
          <a:p>
            <a:pPr marL="0" indent="0" algn="just">
              <a:buNone/>
            </a:pPr>
            <a:endParaRPr lang="de-DE" cap="small" dirty="0"/>
          </a:p>
          <a:p>
            <a:pPr marL="0" indent="0" algn="just">
              <a:buNone/>
            </a:pPr>
            <a:r>
              <a:rPr lang="de-DE" dirty="0"/>
              <a:t>Imhof (2010) definiert Zuhören als </a:t>
            </a:r>
            <a:r>
              <a:rPr lang="de-DE" dirty="0">
                <a:solidFill>
                  <a:schemeClr val="accent1"/>
                </a:solidFill>
              </a:rPr>
              <a:t>mehrstufigen Prozess der Informationsverarbeitung.</a:t>
            </a:r>
            <a:r>
              <a:rPr lang="de-DE" dirty="0"/>
              <a:t> Der Fokus des Modells liegt auf den kognitiven Prozessen, die beim Zuhören ablaufen. Daraus werden jedoch einzelne </a:t>
            </a:r>
            <a:r>
              <a:rPr lang="de-DE" dirty="0">
                <a:solidFill>
                  <a:schemeClr val="accent1"/>
                </a:solidFill>
              </a:rPr>
              <a:t>Fertigkeiten</a:t>
            </a:r>
            <a:r>
              <a:rPr lang="de-DE" dirty="0"/>
              <a:t> abgeleitet.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B88A8A-DE96-4975-B6E1-81AB2494B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8624-5914-40BB-B528-A43322F00567}" type="datetime1">
              <a:rPr lang="de-DE" smtClean="0"/>
              <a:t>22.05.2019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7EB034-4253-4732-93E8-5788DA470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Lisa Woytowicz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DD4DA6-4F52-4040-8E24-A61E3B101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982743"/>
      </p:ext>
    </p:extLst>
  </p:cSld>
  <p:clrMapOvr>
    <a:masterClrMapping/>
  </p:clrMapOvr>
</p:sld>
</file>

<file path=ppt/theme/theme1.xml><?xml version="1.0" encoding="utf-8"?>
<a:theme xmlns:a="http://schemas.openxmlformats.org/drawingml/2006/main" name="Rahmen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2416</Words>
  <Application>Microsoft Office PowerPoint</Application>
  <PresentationFormat>Breitbild</PresentationFormat>
  <Paragraphs>567</Paragraphs>
  <Slides>28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3" baseType="lpstr">
      <vt:lpstr>Calibri</vt:lpstr>
      <vt:lpstr>Corbel</vt:lpstr>
      <vt:lpstr>Times New Roman</vt:lpstr>
      <vt:lpstr>Wingdings 2</vt:lpstr>
      <vt:lpstr>Rahmen</vt:lpstr>
      <vt:lpstr>Konferenzdolmetscher*innen als seltene Spezies?</vt:lpstr>
      <vt:lpstr>Inhalt</vt:lpstr>
      <vt:lpstr>Normative Anforderungen</vt:lpstr>
      <vt:lpstr>Die Persönlichkeit eines Menschen</vt:lpstr>
      <vt:lpstr>Die Persönlichkeit eines Menschen</vt:lpstr>
      <vt:lpstr>Die Persönlichkeit eines Menschen</vt:lpstr>
      <vt:lpstr>Die Persönlichkeit eines Menschen</vt:lpstr>
      <vt:lpstr>Die Persönlichkeit eines Menschen</vt:lpstr>
      <vt:lpstr>Zuhören als erlernbare Fertigkeit</vt:lpstr>
      <vt:lpstr>Zuhören als erlernbare Fertigkeit</vt:lpstr>
      <vt:lpstr>Zuhören als erlernbare Fertigkeit</vt:lpstr>
      <vt:lpstr>Zuhören als erlernbare Fertigkeit</vt:lpstr>
      <vt:lpstr>Die Studie</vt:lpstr>
      <vt:lpstr>Die Studie</vt:lpstr>
      <vt:lpstr>Die Studie</vt:lpstr>
      <vt:lpstr>Die Studie</vt:lpstr>
      <vt:lpstr>Die Studie</vt:lpstr>
      <vt:lpstr>Die Studie</vt:lpstr>
      <vt:lpstr>Die Studie</vt:lpstr>
      <vt:lpstr>Die Studie</vt:lpstr>
      <vt:lpstr>Die Studie</vt:lpstr>
      <vt:lpstr>Die Studie Schlussfolgerungen</vt:lpstr>
      <vt:lpstr>Die Studie Schlussfolgerungen</vt:lpstr>
      <vt:lpstr>Die Studie Schlussfolgerungen</vt:lpstr>
      <vt:lpstr>Die Studie Schlussfolgerungen</vt:lpstr>
      <vt:lpstr>PowerPoint-Präsentation</vt:lpstr>
      <vt:lpstr>Quellen</vt:lpstr>
      <vt:lpstr>Quellen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Konferenzdolmetscher als seltene Spezies?</dc:title>
  <dc:creator>Lisa Woytowicz</dc:creator>
  <cp:lastModifiedBy>Lisa Woytowicz</cp:lastModifiedBy>
  <cp:revision>40</cp:revision>
  <dcterms:created xsi:type="dcterms:W3CDTF">2019-05-13T13:47:40Z</dcterms:created>
  <dcterms:modified xsi:type="dcterms:W3CDTF">2019-05-22T06:26:51Z</dcterms:modified>
</cp:coreProperties>
</file>