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sldIdLst>
    <p:sldId id="256" r:id="rId2"/>
    <p:sldId id="267" r:id="rId3"/>
    <p:sldId id="318" r:id="rId4"/>
    <p:sldId id="296" r:id="rId5"/>
    <p:sldId id="273" r:id="rId6"/>
    <p:sldId id="274" r:id="rId7"/>
    <p:sldId id="311" r:id="rId8"/>
    <p:sldId id="313" r:id="rId9"/>
    <p:sldId id="292" r:id="rId10"/>
    <p:sldId id="294" r:id="rId11"/>
    <p:sldId id="290" r:id="rId12"/>
    <p:sldId id="291" r:id="rId13"/>
    <p:sldId id="297" r:id="rId14"/>
    <p:sldId id="301" r:id="rId15"/>
    <p:sldId id="289" r:id="rId16"/>
    <p:sldId id="286" r:id="rId17"/>
    <p:sldId id="285" r:id="rId18"/>
    <p:sldId id="298" r:id="rId19"/>
    <p:sldId id="306" r:id="rId20"/>
    <p:sldId id="288" r:id="rId21"/>
    <p:sldId id="276" r:id="rId22"/>
    <p:sldId id="319" r:id="rId23"/>
    <p:sldId id="283" r:id="rId24"/>
    <p:sldId id="309" r:id="rId25"/>
    <p:sldId id="308" r:id="rId26"/>
    <p:sldId id="307" r:id="rId27"/>
    <p:sldId id="277" r:id="rId28"/>
    <p:sldId id="320" r:id="rId29"/>
    <p:sldId id="314" r:id="rId30"/>
    <p:sldId id="315" r:id="rId31"/>
    <p:sldId id="265" r:id="rId32"/>
    <p:sldId id="262" r:id="rId33"/>
    <p:sldId id="260" r:id="rId34"/>
    <p:sldId id="263" r:id="rId35"/>
    <p:sldId id="257" r:id="rId36"/>
    <p:sldId id="266" r:id="rId37"/>
    <p:sldId id="284" r:id="rId38"/>
    <p:sldId id="272" r:id="rId39"/>
    <p:sldId id="269" r:id="rId40"/>
    <p:sldId id="317" r:id="rId41"/>
    <p:sldId id="300" r:id="rId42"/>
    <p:sldId id="295" r:id="rId43"/>
    <p:sldId id="312" r:id="rId44"/>
    <p:sldId id="302" r:id="rId45"/>
    <p:sldId id="303" r:id="rId46"/>
    <p:sldId id="281" r:id="rId47"/>
    <p:sldId id="278" r:id="rId48"/>
    <p:sldId id="275" r:id="rId49"/>
    <p:sldId id="258" r:id="rId50"/>
    <p:sldId id="310" r:id="rId51"/>
    <p:sldId id="282" r:id="rId52"/>
    <p:sldId id="261" r:id="rId53"/>
    <p:sldId id="268" r:id="rId54"/>
    <p:sldId id="259" r:id="rId55"/>
    <p:sldId id="271" r:id="rId56"/>
    <p:sldId id="264" r:id="rId5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9043"/>
    <a:srgbClr val="D51D26"/>
    <a:srgbClr val="2FE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A1E3A1-8FB1-474E-B5D1-F4CE63913657}" v="17" dt="2019-05-14T21:56:15.89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4" autoAdjust="0"/>
    <p:restoredTop sz="79130" autoAdjust="0"/>
  </p:normalViewPr>
  <p:slideViewPr>
    <p:cSldViewPr>
      <p:cViewPr varScale="1">
        <p:scale>
          <a:sx n="75" d="100"/>
          <a:sy n="75" d="100"/>
        </p:scale>
        <p:origin x="336"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Frank" userId="d291e33bddee405e" providerId="LiveId" clId="{BDA1E3A1-8FB1-474E-B5D1-F4CE63913657}"/>
    <pc:docChg chg="custSel addSld modSld sldOrd">
      <pc:chgData name="Marina Frank" userId="d291e33bddee405e" providerId="LiveId" clId="{BDA1E3A1-8FB1-474E-B5D1-F4CE63913657}" dt="2019-05-15T07:02:55.361" v="227" actId="20577"/>
      <pc:docMkLst>
        <pc:docMk/>
      </pc:docMkLst>
      <pc:sldChg chg="addSp delSp modSp">
        <pc:chgData name="Marina Frank" userId="d291e33bddee405e" providerId="LiveId" clId="{BDA1E3A1-8FB1-474E-B5D1-F4CE63913657}" dt="2019-05-15T07:02:55.361" v="227" actId="20577"/>
        <pc:sldMkLst>
          <pc:docMk/>
          <pc:sldMk cId="0" sldId="256"/>
        </pc:sldMkLst>
        <pc:spChg chg="mod">
          <ac:chgData name="Marina Frank" userId="d291e33bddee405e" providerId="LiveId" clId="{BDA1E3A1-8FB1-474E-B5D1-F4CE63913657}" dt="2019-05-15T07:02:55.361" v="227" actId="20577"/>
          <ac:spMkLst>
            <pc:docMk/>
            <pc:sldMk cId="0" sldId="256"/>
            <ac:spMk id="3" creationId="{00000000-0000-0000-0000-000000000000}"/>
          </ac:spMkLst>
        </pc:spChg>
        <pc:spChg chg="add del mod">
          <ac:chgData name="Marina Frank" userId="d291e33bddee405e" providerId="LiveId" clId="{BDA1E3A1-8FB1-474E-B5D1-F4CE63913657}" dt="2019-05-14T06:49:23.664" v="2"/>
          <ac:spMkLst>
            <pc:docMk/>
            <pc:sldMk cId="0" sldId="256"/>
            <ac:spMk id="5" creationId="{4B0C66B4-46EE-BD4B-AFE3-A7CFC389D92A}"/>
          </ac:spMkLst>
        </pc:spChg>
      </pc:sldChg>
      <pc:sldChg chg="ord">
        <pc:chgData name="Marina Frank" userId="d291e33bddee405e" providerId="LiveId" clId="{BDA1E3A1-8FB1-474E-B5D1-F4CE63913657}" dt="2019-05-14T06:54:05.918" v="6"/>
        <pc:sldMkLst>
          <pc:docMk/>
          <pc:sldMk cId="848704482" sldId="264"/>
        </pc:sldMkLst>
      </pc:sldChg>
      <pc:sldChg chg="modSp">
        <pc:chgData name="Marina Frank" userId="d291e33bddee405e" providerId="LiveId" clId="{BDA1E3A1-8FB1-474E-B5D1-F4CE63913657}" dt="2019-05-14T21:21:10.497" v="74" actId="20577"/>
        <pc:sldMkLst>
          <pc:docMk/>
          <pc:sldMk cId="3973528375" sldId="267"/>
        </pc:sldMkLst>
        <pc:spChg chg="mod">
          <ac:chgData name="Marina Frank" userId="d291e33bddee405e" providerId="LiveId" clId="{BDA1E3A1-8FB1-474E-B5D1-F4CE63913657}" dt="2019-05-14T21:21:10.497" v="74" actId="20577"/>
          <ac:spMkLst>
            <pc:docMk/>
            <pc:sldMk cId="3973528375" sldId="267"/>
            <ac:spMk id="3" creationId="{00000000-0000-0000-0000-000000000000}"/>
          </ac:spMkLst>
        </pc:spChg>
      </pc:sldChg>
      <pc:sldChg chg="delSp">
        <pc:chgData name="Marina Frank" userId="d291e33bddee405e" providerId="LiveId" clId="{BDA1E3A1-8FB1-474E-B5D1-F4CE63913657}" dt="2019-05-14T06:53:49.148" v="5" actId="478"/>
        <pc:sldMkLst>
          <pc:docMk/>
          <pc:sldMk cId="4123110832" sldId="274"/>
        </pc:sldMkLst>
        <pc:spChg chg="del">
          <ac:chgData name="Marina Frank" userId="d291e33bddee405e" providerId="LiveId" clId="{BDA1E3A1-8FB1-474E-B5D1-F4CE63913657}" dt="2019-05-14T06:53:43.055" v="4" actId="478"/>
          <ac:spMkLst>
            <pc:docMk/>
            <pc:sldMk cId="4123110832" sldId="274"/>
            <ac:spMk id="13" creationId="{00000000-0000-0000-0000-000000000000}"/>
          </ac:spMkLst>
        </pc:spChg>
        <pc:spChg chg="del">
          <ac:chgData name="Marina Frank" userId="d291e33bddee405e" providerId="LiveId" clId="{BDA1E3A1-8FB1-474E-B5D1-F4CE63913657}" dt="2019-05-14T06:53:49.148" v="5" actId="478"/>
          <ac:spMkLst>
            <pc:docMk/>
            <pc:sldMk cId="4123110832" sldId="274"/>
            <ac:spMk id="14" creationId="{00000000-0000-0000-0000-000000000000}"/>
          </ac:spMkLst>
        </pc:spChg>
      </pc:sldChg>
      <pc:sldChg chg="ord">
        <pc:chgData name="Marina Frank" userId="d291e33bddee405e" providerId="LiveId" clId="{BDA1E3A1-8FB1-474E-B5D1-F4CE63913657}" dt="2019-05-14T21:10:28.827" v="63"/>
        <pc:sldMkLst>
          <pc:docMk/>
          <pc:sldMk cId="251244115" sldId="275"/>
        </pc:sldMkLst>
      </pc:sldChg>
      <pc:sldChg chg="modSp">
        <pc:chgData name="Marina Frank" userId="d291e33bddee405e" providerId="LiveId" clId="{BDA1E3A1-8FB1-474E-B5D1-F4CE63913657}" dt="2019-05-14T21:37:08.303" v="119" actId="20577"/>
        <pc:sldMkLst>
          <pc:docMk/>
          <pc:sldMk cId="3784556649" sldId="277"/>
        </pc:sldMkLst>
        <pc:spChg chg="mod">
          <ac:chgData name="Marina Frank" userId="d291e33bddee405e" providerId="LiveId" clId="{BDA1E3A1-8FB1-474E-B5D1-F4CE63913657}" dt="2019-05-14T21:37:08.303" v="119" actId="20577"/>
          <ac:spMkLst>
            <pc:docMk/>
            <pc:sldMk cId="3784556649" sldId="277"/>
            <ac:spMk id="3" creationId="{00000000-0000-0000-0000-000000000000}"/>
          </ac:spMkLst>
        </pc:spChg>
      </pc:sldChg>
      <pc:sldChg chg="addSp delSp modSp modNotesTx">
        <pc:chgData name="Marina Frank" userId="d291e33bddee405e" providerId="LiveId" clId="{BDA1E3A1-8FB1-474E-B5D1-F4CE63913657}" dt="2019-05-14T21:56:22.093" v="154" actId="20577"/>
        <pc:sldMkLst>
          <pc:docMk/>
          <pc:sldMk cId="975867654" sldId="283"/>
        </pc:sldMkLst>
        <pc:spChg chg="add del mod">
          <ac:chgData name="Marina Frank" userId="d291e33bddee405e" providerId="LiveId" clId="{BDA1E3A1-8FB1-474E-B5D1-F4CE63913657}" dt="2019-05-14T06:55:50.642" v="9" actId="931"/>
          <ac:spMkLst>
            <pc:docMk/>
            <pc:sldMk cId="975867654" sldId="283"/>
            <ac:spMk id="8" creationId="{AC771115-05D4-8B4B-BB80-D84F7EFBC289}"/>
          </ac:spMkLst>
        </pc:spChg>
        <pc:graphicFrameChg chg="mod">
          <ac:chgData name="Marina Frank" userId="d291e33bddee405e" providerId="LiveId" clId="{BDA1E3A1-8FB1-474E-B5D1-F4CE63913657}" dt="2019-05-14T21:56:15.897" v="150" actId="20577"/>
          <ac:graphicFrameMkLst>
            <pc:docMk/>
            <pc:sldMk cId="975867654" sldId="283"/>
            <ac:graphicFrameMk id="7" creationId="{7F36B029-8167-F545-8482-E2227E7F069B}"/>
          </ac:graphicFrameMkLst>
        </pc:graphicFrameChg>
        <pc:picChg chg="del">
          <ac:chgData name="Marina Frank" userId="d291e33bddee405e" providerId="LiveId" clId="{BDA1E3A1-8FB1-474E-B5D1-F4CE63913657}" dt="2019-05-14T06:55:20.013" v="8" actId="478"/>
          <ac:picMkLst>
            <pc:docMk/>
            <pc:sldMk cId="975867654" sldId="283"/>
            <ac:picMk id="9" creationId="{00000000-0000-0000-0000-000000000000}"/>
          </ac:picMkLst>
        </pc:picChg>
        <pc:picChg chg="add mod">
          <ac:chgData name="Marina Frank" userId="d291e33bddee405e" providerId="LiveId" clId="{BDA1E3A1-8FB1-474E-B5D1-F4CE63913657}" dt="2019-05-14T06:56:02.500" v="14" actId="1036"/>
          <ac:picMkLst>
            <pc:docMk/>
            <pc:sldMk cId="975867654" sldId="283"/>
            <ac:picMk id="11" creationId="{101C0649-F865-4447-AA18-AA8F34957CEA}"/>
          </ac:picMkLst>
        </pc:picChg>
      </pc:sldChg>
      <pc:sldChg chg="addSp delSp modSp">
        <pc:chgData name="Marina Frank" userId="d291e33bddee405e" providerId="LiveId" clId="{BDA1E3A1-8FB1-474E-B5D1-F4CE63913657}" dt="2019-05-14T06:58:29.186" v="32" actId="1076"/>
        <pc:sldMkLst>
          <pc:docMk/>
          <pc:sldMk cId="1140112348" sldId="284"/>
        </pc:sldMkLst>
        <pc:spChg chg="add del mod">
          <ac:chgData name="Marina Frank" userId="d291e33bddee405e" providerId="LiveId" clId="{BDA1E3A1-8FB1-474E-B5D1-F4CE63913657}" dt="2019-05-14T06:58:21.382" v="28" actId="931"/>
          <ac:spMkLst>
            <pc:docMk/>
            <pc:sldMk cId="1140112348" sldId="284"/>
            <ac:spMk id="6" creationId="{037899B7-0ED7-2B4C-995E-A0925B4865A3}"/>
          </ac:spMkLst>
        </pc:spChg>
        <pc:picChg chg="del">
          <ac:chgData name="Marina Frank" userId="d291e33bddee405e" providerId="LiveId" clId="{BDA1E3A1-8FB1-474E-B5D1-F4CE63913657}" dt="2019-05-14T06:58:08.446" v="27" actId="478"/>
          <ac:picMkLst>
            <pc:docMk/>
            <pc:sldMk cId="1140112348" sldId="284"/>
            <ac:picMk id="5" creationId="{00000000-0000-0000-0000-000000000000}"/>
          </ac:picMkLst>
        </pc:picChg>
        <pc:picChg chg="add mod">
          <ac:chgData name="Marina Frank" userId="d291e33bddee405e" providerId="LiveId" clId="{BDA1E3A1-8FB1-474E-B5D1-F4CE63913657}" dt="2019-05-14T06:58:29.186" v="32" actId="1076"/>
          <ac:picMkLst>
            <pc:docMk/>
            <pc:sldMk cId="1140112348" sldId="284"/>
            <ac:picMk id="8" creationId="{101FC48C-EEB8-E74A-85C6-1E4D7B76CE07}"/>
          </ac:picMkLst>
        </pc:picChg>
      </pc:sldChg>
      <pc:sldChg chg="modSp">
        <pc:chgData name="Marina Frank" userId="d291e33bddee405e" providerId="LiveId" clId="{BDA1E3A1-8FB1-474E-B5D1-F4CE63913657}" dt="2019-05-14T21:28:34.610" v="109" actId="20577"/>
        <pc:sldMkLst>
          <pc:docMk/>
          <pc:sldMk cId="3327947537" sldId="291"/>
        </pc:sldMkLst>
        <pc:spChg chg="mod">
          <ac:chgData name="Marina Frank" userId="d291e33bddee405e" providerId="LiveId" clId="{BDA1E3A1-8FB1-474E-B5D1-F4CE63913657}" dt="2019-05-14T21:28:34.610" v="109" actId="20577"/>
          <ac:spMkLst>
            <pc:docMk/>
            <pc:sldMk cId="3327947537" sldId="291"/>
            <ac:spMk id="3" creationId="{00000000-0000-0000-0000-000000000000}"/>
          </ac:spMkLst>
        </pc:spChg>
      </pc:sldChg>
      <pc:sldChg chg="delSp">
        <pc:chgData name="Marina Frank" userId="d291e33bddee405e" providerId="LiveId" clId="{BDA1E3A1-8FB1-474E-B5D1-F4CE63913657}" dt="2019-05-14T06:59:07.282" v="35" actId="478"/>
        <pc:sldMkLst>
          <pc:docMk/>
          <pc:sldMk cId="420361889" sldId="295"/>
        </pc:sldMkLst>
        <pc:spChg chg="del">
          <ac:chgData name="Marina Frank" userId="d291e33bddee405e" providerId="LiveId" clId="{BDA1E3A1-8FB1-474E-B5D1-F4CE63913657}" dt="2019-05-14T06:59:07.282" v="35" actId="478"/>
          <ac:spMkLst>
            <pc:docMk/>
            <pc:sldMk cId="420361889" sldId="295"/>
            <ac:spMk id="13" creationId="{00000000-0000-0000-0000-000000000000}"/>
          </ac:spMkLst>
        </pc:spChg>
        <pc:spChg chg="del">
          <ac:chgData name="Marina Frank" userId="d291e33bddee405e" providerId="LiveId" clId="{BDA1E3A1-8FB1-474E-B5D1-F4CE63913657}" dt="2019-05-14T06:58:55.315" v="33" actId="478"/>
          <ac:spMkLst>
            <pc:docMk/>
            <pc:sldMk cId="420361889" sldId="295"/>
            <ac:spMk id="14" creationId="{00000000-0000-0000-0000-000000000000}"/>
          </ac:spMkLst>
        </pc:spChg>
        <pc:spChg chg="del">
          <ac:chgData name="Marina Frank" userId="d291e33bddee405e" providerId="LiveId" clId="{BDA1E3A1-8FB1-474E-B5D1-F4CE63913657}" dt="2019-05-14T06:59:03.241" v="34" actId="478"/>
          <ac:spMkLst>
            <pc:docMk/>
            <pc:sldMk cId="420361889" sldId="295"/>
            <ac:spMk id="18" creationId="{00000000-0000-0000-0000-000000000000}"/>
          </ac:spMkLst>
        </pc:spChg>
      </pc:sldChg>
      <pc:sldChg chg="modSp">
        <pc:chgData name="Marina Frank" userId="d291e33bddee405e" providerId="LiveId" clId="{BDA1E3A1-8FB1-474E-B5D1-F4CE63913657}" dt="2019-05-14T21:46:56.285" v="147" actId="20577"/>
        <pc:sldMkLst>
          <pc:docMk/>
          <pc:sldMk cId="2424217973" sldId="300"/>
        </pc:sldMkLst>
        <pc:spChg chg="mod">
          <ac:chgData name="Marina Frank" userId="d291e33bddee405e" providerId="LiveId" clId="{BDA1E3A1-8FB1-474E-B5D1-F4CE63913657}" dt="2019-05-14T21:46:56.285" v="147" actId="20577"/>
          <ac:spMkLst>
            <pc:docMk/>
            <pc:sldMk cId="2424217973" sldId="300"/>
            <ac:spMk id="2" creationId="{00000000-0000-0000-0000-000000000000}"/>
          </ac:spMkLst>
        </pc:spChg>
      </pc:sldChg>
      <pc:sldChg chg="ord">
        <pc:chgData name="Marina Frank" userId="d291e33bddee405e" providerId="LiveId" clId="{BDA1E3A1-8FB1-474E-B5D1-F4CE63913657}" dt="2019-05-14T06:54:52.714" v="7"/>
        <pc:sldMkLst>
          <pc:docMk/>
          <pc:sldMk cId="1426029695" sldId="301"/>
        </pc:sldMkLst>
      </pc:sldChg>
      <pc:sldChg chg="modSp">
        <pc:chgData name="Marina Frank" userId="d291e33bddee405e" providerId="LiveId" clId="{BDA1E3A1-8FB1-474E-B5D1-F4CE63913657}" dt="2019-05-14T07:00:47.164" v="61" actId="20577"/>
        <pc:sldMkLst>
          <pc:docMk/>
          <pc:sldMk cId="732278002" sldId="312"/>
        </pc:sldMkLst>
        <pc:spChg chg="mod">
          <ac:chgData name="Marina Frank" userId="d291e33bddee405e" providerId="LiveId" clId="{BDA1E3A1-8FB1-474E-B5D1-F4CE63913657}" dt="2019-05-14T07:00:47.164" v="61" actId="20577"/>
          <ac:spMkLst>
            <pc:docMk/>
            <pc:sldMk cId="732278002" sldId="312"/>
            <ac:spMk id="3" creationId="{E98070F7-5432-144B-917B-8421D6EEF9F1}"/>
          </ac:spMkLst>
        </pc:spChg>
      </pc:sldChg>
      <pc:sldChg chg="addSp delSp modSp delAnim modAnim">
        <pc:chgData name="Marina Frank" userId="d291e33bddee405e" providerId="LiveId" clId="{BDA1E3A1-8FB1-474E-B5D1-F4CE63913657}" dt="2019-05-14T21:48:29.269" v="149"/>
        <pc:sldMkLst>
          <pc:docMk/>
          <pc:sldMk cId="3186612521" sldId="315"/>
        </pc:sldMkLst>
        <pc:spChg chg="add mod">
          <ac:chgData name="Marina Frank" userId="d291e33bddee405e" providerId="LiveId" clId="{BDA1E3A1-8FB1-474E-B5D1-F4CE63913657}" dt="2019-05-14T06:57:05.693" v="21" actId="208"/>
          <ac:spMkLst>
            <pc:docMk/>
            <pc:sldMk cId="3186612521" sldId="315"/>
            <ac:spMk id="12" creationId="{0569BC20-CA83-C541-AB33-0D66C0087288}"/>
          </ac:spMkLst>
        </pc:spChg>
        <pc:spChg chg="add mod">
          <ac:chgData name="Marina Frank" userId="d291e33bddee405e" providerId="LiveId" clId="{BDA1E3A1-8FB1-474E-B5D1-F4CE63913657}" dt="2019-05-14T06:57:25.141" v="26" actId="1037"/>
          <ac:spMkLst>
            <pc:docMk/>
            <pc:sldMk cId="3186612521" sldId="315"/>
            <ac:spMk id="13" creationId="{2C95638E-DFC2-F24B-BFD1-03A135F2887D}"/>
          </ac:spMkLst>
        </pc:spChg>
        <pc:picChg chg="del">
          <ac:chgData name="Marina Frank" userId="d291e33bddee405e" providerId="LiveId" clId="{BDA1E3A1-8FB1-474E-B5D1-F4CE63913657}" dt="2019-05-14T06:56:35.287" v="16" actId="478"/>
          <ac:picMkLst>
            <pc:docMk/>
            <pc:sldMk cId="3186612521" sldId="315"/>
            <ac:picMk id="14" creationId="{E25C8B44-1520-AA41-AE8F-AB5E96C3A7BC}"/>
          </ac:picMkLst>
        </pc:picChg>
        <pc:picChg chg="del">
          <ac:chgData name="Marina Frank" userId="d291e33bddee405e" providerId="LiveId" clId="{BDA1E3A1-8FB1-474E-B5D1-F4CE63913657}" dt="2019-05-14T06:56:33.569" v="15" actId="478"/>
          <ac:picMkLst>
            <pc:docMk/>
            <pc:sldMk cId="3186612521" sldId="315"/>
            <ac:picMk id="15" creationId="{DDCCE443-BDE1-F34A-96AF-07699E232B63}"/>
          </ac:picMkLst>
        </pc:picChg>
      </pc:sldChg>
      <pc:sldChg chg="ord">
        <pc:chgData name="Marina Frank" userId="d291e33bddee405e" providerId="LiveId" clId="{BDA1E3A1-8FB1-474E-B5D1-F4CE63913657}" dt="2019-05-14T06:59:37.093" v="36"/>
        <pc:sldMkLst>
          <pc:docMk/>
          <pc:sldMk cId="4002155353" sldId="317"/>
        </pc:sldMkLst>
      </pc:sldChg>
      <pc:sldChg chg="delSp delAnim">
        <pc:chgData name="Marina Frank" userId="d291e33bddee405e" providerId="LiveId" clId="{BDA1E3A1-8FB1-474E-B5D1-F4CE63913657}" dt="2019-05-14T06:52:45.177" v="3" actId="478"/>
        <pc:sldMkLst>
          <pc:docMk/>
          <pc:sldMk cId="1744944488" sldId="318"/>
        </pc:sldMkLst>
        <pc:picChg chg="del">
          <ac:chgData name="Marina Frank" userId="d291e33bddee405e" providerId="LiveId" clId="{BDA1E3A1-8FB1-474E-B5D1-F4CE63913657}" dt="2019-05-14T06:52:45.177" v="3" actId="478"/>
          <ac:picMkLst>
            <pc:docMk/>
            <pc:sldMk cId="1744944488" sldId="318"/>
            <ac:picMk id="8" creationId="{E50BAD80-0031-4A4E-9E49-493ADA113F91}"/>
          </ac:picMkLst>
        </pc:picChg>
      </pc:sldChg>
      <pc:sldChg chg="add">
        <pc:chgData name="Marina Frank" userId="d291e33bddee405e" providerId="LiveId" clId="{BDA1E3A1-8FB1-474E-B5D1-F4CE63913657}" dt="2019-05-14T21:07:14.078" v="62"/>
        <pc:sldMkLst>
          <pc:docMk/>
          <pc:sldMk cId="1305817195" sldId="319"/>
        </pc:sldMkLst>
      </pc:sldChg>
      <pc:sldChg chg="addSp delSp modSp add">
        <pc:chgData name="Marina Frank" userId="d291e33bddee405e" providerId="LiveId" clId="{BDA1E3A1-8FB1-474E-B5D1-F4CE63913657}" dt="2019-05-14T21:38:50.033" v="144" actId="20577"/>
        <pc:sldMkLst>
          <pc:docMk/>
          <pc:sldMk cId="1931946492" sldId="320"/>
        </pc:sldMkLst>
        <pc:spChg chg="mod">
          <ac:chgData name="Marina Frank" userId="d291e33bddee405e" providerId="LiveId" clId="{BDA1E3A1-8FB1-474E-B5D1-F4CE63913657}" dt="2019-05-14T21:38:50.033" v="144" actId="20577"/>
          <ac:spMkLst>
            <pc:docMk/>
            <pc:sldMk cId="1931946492" sldId="320"/>
            <ac:spMk id="2" creationId="{7F6BD697-D24D-CD4A-AEEC-840DA9CB712D}"/>
          </ac:spMkLst>
        </pc:spChg>
        <pc:spChg chg="del">
          <ac:chgData name="Marina Frank" userId="d291e33bddee405e" providerId="LiveId" clId="{BDA1E3A1-8FB1-474E-B5D1-F4CE63913657}" dt="2019-05-14T21:38:38.324" v="121"/>
          <ac:spMkLst>
            <pc:docMk/>
            <pc:sldMk cId="1931946492" sldId="320"/>
            <ac:spMk id="3" creationId="{86C55720-3E12-DB4C-8CEC-DDBB883E187E}"/>
          </ac:spMkLst>
        </pc:spChg>
        <pc:picChg chg="add mod">
          <ac:chgData name="Marina Frank" userId="d291e33bddee405e" providerId="LiveId" clId="{BDA1E3A1-8FB1-474E-B5D1-F4CE63913657}" dt="2019-05-14T21:38:38.324" v="121"/>
          <ac:picMkLst>
            <pc:docMk/>
            <pc:sldMk cId="1931946492" sldId="320"/>
            <ac:picMk id="5" creationId="{05EDF4C5-5FAE-4149-9D59-2D13C934C7A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fs\germanistik\home\pheiff\Desktop\Schne&#776;sse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Arbeitsblat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Arbeitsblat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Arbeitsblat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Arbeitsblat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Arbeitsblatt12.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Arbeitsblat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Arbeitsblat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[Schnëssen.xlsx]Tabelle4!PivotTable3</c:name>
    <c:fmtId val="3"/>
  </c:pivotSource>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dirty="0" err="1"/>
              <a:t>Dialektgebiet</a:t>
            </a:r>
            <a:r>
              <a:rPr lang="en-US" baseline="0" dirty="0"/>
              <a:t> </a:t>
            </a:r>
            <a:r>
              <a:rPr lang="en-US" baseline="0" dirty="0" err="1"/>
              <a:t>nach</a:t>
            </a:r>
            <a:r>
              <a:rPr lang="en-US" baseline="0" dirty="0"/>
              <a:t> Gilles (1998)</a:t>
            </a:r>
            <a:endParaRPr lang="en-US" dirty="0"/>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Tabelle4!$B$3:$B$4</c:f>
              <c:strCache>
                <c:ptCount val="1"/>
                <c:pt idx="0">
                  <c:v>Präteritum</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Tabelle4!$A$5:$A$9</c:f>
              <c:strCache>
                <c:ptCount val="4"/>
                <c:pt idx="0">
                  <c:v>Norden</c:v>
                </c:pt>
                <c:pt idx="1">
                  <c:v>Osten</c:v>
                </c:pt>
                <c:pt idx="2">
                  <c:v>Zentrum</c:v>
                </c:pt>
                <c:pt idx="3">
                  <c:v>Süden</c:v>
                </c:pt>
              </c:strCache>
            </c:strRef>
          </c:cat>
          <c:val>
            <c:numRef>
              <c:f>Tabelle4!$B$5:$B$9</c:f>
              <c:numCache>
                <c:formatCode>General</c:formatCode>
                <c:ptCount val="4"/>
                <c:pt idx="0">
                  <c:v>263</c:v>
                </c:pt>
                <c:pt idx="1">
                  <c:v>283</c:v>
                </c:pt>
                <c:pt idx="2">
                  <c:v>991</c:v>
                </c:pt>
                <c:pt idx="3">
                  <c:v>717</c:v>
                </c:pt>
              </c:numCache>
            </c:numRef>
          </c:val>
          <c:extLst>
            <c:ext xmlns:c16="http://schemas.microsoft.com/office/drawing/2014/chart" uri="{C3380CC4-5D6E-409C-BE32-E72D297353CC}">
              <c16:uniqueId val="{00000000-F4F0-41FF-9823-BAD4C80E31D9}"/>
            </c:ext>
          </c:extLst>
        </c:ser>
        <c:ser>
          <c:idx val="1"/>
          <c:order val="1"/>
          <c:tx>
            <c:strRef>
              <c:f>Tabelle4!$C$3:$C$4</c:f>
              <c:strCache>
                <c:ptCount val="1"/>
                <c:pt idx="0">
                  <c:v>Perfekt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Tabelle4!$A$5:$A$9</c:f>
              <c:strCache>
                <c:ptCount val="4"/>
                <c:pt idx="0">
                  <c:v>Norden</c:v>
                </c:pt>
                <c:pt idx="1">
                  <c:v>Osten</c:v>
                </c:pt>
                <c:pt idx="2">
                  <c:v>Zentrum</c:v>
                </c:pt>
                <c:pt idx="3">
                  <c:v>Süden</c:v>
                </c:pt>
              </c:strCache>
            </c:strRef>
          </c:cat>
          <c:val>
            <c:numRef>
              <c:f>Tabelle4!$C$5:$C$9</c:f>
              <c:numCache>
                <c:formatCode>General</c:formatCode>
                <c:ptCount val="4"/>
                <c:pt idx="0">
                  <c:v>22</c:v>
                </c:pt>
                <c:pt idx="1">
                  <c:v>63</c:v>
                </c:pt>
                <c:pt idx="2">
                  <c:v>142</c:v>
                </c:pt>
                <c:pt idx="3">
                  <c:v>133</c:v>
                </c:pt>
              </c:numCache>
            </c:numRef>
          </c:val>
          <c:extLst>
            <c:ext xmlns:c16="http://schemas.microsoft.com/office/drawing/2014/chart" uri="{C3380CC4-5D6E-409C-BE32-E72D297353CC}">
              <c16:uniqueId val="{00000001-F4F0-41FF-9823-BAD4C80E31D9}"/>
            </c:ext>
          </c:extLst>
        </c:ser>
        <c:dLbls>
          <c:dLblPos val="ctr"/>
          <c:showLegendKey val="0"/>
          <c:showVal val="1"/>
          <c:showCatName val="0"/>
          <c:showSerName val="0"/>
          <c:showPercent val="0"/>
          <c:showBubbleSize val="0"/>
        </c:dLbls>
        <c:gapWidth val="219"/>
        <c:overlap val="100"/>
        <c:axId val="687147039"/>
        <c:axId val="628786431"/>
      </c:barChart>
      <c:catAx>
        <c:axId val="68714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628786431"/>
        <c:crosses val="autoZero"/>
        <c:auto val="1"/>
        <c:lblAlgn val="ctr"/>
        <c:lblOffset val="100"/>
        <c:noMultiLvlLbl val="0"/>
      </c:catAx>
      <c:valAx>
        <c:axId val="6287864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68714703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76"/>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Tabelle2!$A$5:$A$14</c:f>
              <c:strCache>
                <c:ptCount val="9"/>
                <c:pt idx="0">
                  <c:v>Ia</c:v>
                </c:pt>
                <c:pt idx="1">
                  <c:v>IIa</c:v>
                </c:pt>
                <c:pt idx="2">
                  <c:v>IIb</c:v>
                </c:pt>
                <c:pt idx="3">
                  <c:v>IIIa</c:v>
                </c:pt>
                <c:pt idx="4">
                  <c:v>IIIb</c:v>
                </c:pt>
                <c:pt idx="5">
                  <c:v>IV</c:v>
                </c:pt>
                <c:pt idx="6">
                  <c:v>V</c:v>
                </c:pt>
                <c:pt idx="7">
                  <c:v>VI</c:v>
                </c:pt>
                <c:pt idx="8">
                  <c:v>VII</c:v>
                </c:pt>
              </c:strCache>
            </c:strRef>
          </c:cat>
          <c:val>
            <c:numRef>
              <c:f>Tabelle2!$B$5:$B$14</c:f>
              <c:numCache>
                <c:formatCode>General</c:formatCode>
                <c:ptCount val="9"/>
                <c:pt idx="0">
                  <c:v>47</c:v>
                </c:pt>
                <c:pt idx="1">
                  <c:v>51</c:v>
                </c:pt>
                <c:pt idx="2">
                  <c:v>50</c:v>
                </c:pt>
                <c:pt idx="3">
                  <c:v>99</c:v>
                </c:pt>
                <c:pt idx="4">
                  <c:v>36</c:v>
                </c:pt>
                <c:pt idx="5">
                  <c:v>380</c:v>
                </c:pt>
                <c:pt idx="6">
                  <c:v>179</c:v>
                </c:pt>
                <c:pt idx="7">
                  <c:v>31</c:v>
                </c:pt>
                <c:pt idx="8">
                  <c:v>27</c:v>
                </c:pt>
              </c:numCache>
            </c:numRef>
          </c:val>
          <c:extLst>
            <c:ext xmlns:c16="http://schemas.microsoft.com/office/drawing/2014/chart" uri="{C3380CC4-5D6E-409C-BE32-E72D297353CC}">
              <c16:uniqueId val="{00000000-AAC8-4633-BAB2-F016AC89E8C6}"/>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Tabelle2!$A$5:$A$14</c:f>
              <c:strCache>
                <c:ptCount val="9"/>
                <c:pt idx="0">
                  <c:v>Ia</c:v>
                </c:pt>
                <c:pt idx="1">
                  <c:v>IIa</c:v>
                </c:pt>
                <c:pt idx="2">
                  <c:v>IIb</c:v>
                </c:pt>
                <c:pt idx="3">
                  <c:v>IIIa</c:v>
                </c:pt>
                <c:pt idx="4">
                  <c:v>IIIb</c:v>
                </c:pt>
                <c:pt idx="5">
                  <c:v>IV</c:v>
                </c:pt>
                <c:pt idx="6">
                  <c:v>V</c:v>
                </c:pt>
                <c:pt idx="7">
                  <c:v>VI</c:v>
                </c:pt>
                <c:pt idx="8">
                  <c:v>VII</c:v>
                </c:pt>
              </c:strCache>
            </c:strRef>
          </c:cat>
          <c:val>
            <c:numRef>
              <c:f>Tabelle2!$C$5:$C$14</c:f>
              <c:numCache>
                <c:formatCode>General</c:formatCode>
                <c:ptCount val="9"/>
                <c:pt idx="0">
                  <c:v>235</c:v>
                </c:pt>
                <c:pt idx="1">
                  <c:v>231</c:v>
                </c:pt>
                <c:pt idx="2">
                  <c:v>232</c:v>
                </c:pt>
                <c:pt idx="3">
                  <c:v>465</c:v>
                </c:pt>
                <c:pt idx="4">
                  <c:v>246</c:v>
                </c:pt>
                <c:pt idx="5">
                  <c:v>748</c:v>
                </c:pt>
                <c:pt idx="6">
                  <c:v>385</c:v>
                </c:pt>
                <c:pt idx="7">
                  <c:v>251</c:v>
                </c:pt>
                <c:pt idx="8">
                  <c:v>255</c:v>
                </c:pt>
              </c:numCache>
            </c:numRef>
          </c:val>
          <c:extLst>
            <c:ext xmlns:c16="http://schemas.microsoft.com/office/drawing/2014/chart" uri="{C3380CC4-5D6E-409C-BE32-E72D297353CC}">
              <c16:uniqueId val="{00000001-AAC8-4633-BAB2-F016AC89E8C6}"/>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97"/>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Tabelle2!$A$5:$A$7</c:f>
              <c:strCache>
                <c:ptCount val="2"/>
                <c:pt idx="0">
                  <c:v>Männer</c:v>
                </c:pt>
                <c:pt idx="1">
                  <c:v>Frauen</c:v>
                </c:pt>
              </c:strCache>
            </c:strRef>
          </c:cat>
          <c:val>
            <c:numRef>
              <c:f>Tabelle2!$B$5:$B$7</c:f>
              <c:numCache>
                <c:formatCode>General</c:formatCode>
                <c:ptCount val="2"/>
                <c:pt idx="0">
                  <c:v>826</c:v>
                </c:pt>
                <c:pt idx="1">
                  <c:v>1454</c:v>
                </c:pt>
              </c:numCache>
            </c:numRef>
          </c:val>
          <c:extLst>
            <c:ext xmlns:c16="http://schemas.microsoft.com/office/drawing/2014/chart" uri="{C3380CC4-5D6E-409C-BE32-E72D297353CC}">
              <c16:uniqueId val="{00000000-31CB-47B3-A974-7FE91688666A}"/>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Tabelle2!$A$5:$A$7</c:f>
              <c:strCache>
                <c:ptCount val="2"/>
                <c:pt idx="0">
                  <c:v>Männer</c:v>
                </c:pt>
                <c:pt idx="1">
                  <c:v>Frauen</c:v>
                </c:pt>
              </c:strCache>
            </c:strRef>
          </c:cat>
          <c:val>
            <c:numRef>
              <c:f>Tabelle2!$C$5:$C$7</c:f>
              <c:numCache>
                <c:formatCode>General</c:formatCode>
                <c:ptCount val="2"/>
                <c:pt idx="0">
                  <c:v>1046</c:v>
                </c:pt>
                <c:pt idx="1">
                  <c:v>3442</c:v>
                </c:pt>
              </c:numCache>
            </c:numRef>
          </c:val>
          <c:extLst>
            <c:ext xmlns:c16="http://schemas.microsoft.com/office/drawing/2014/chart" uri="{C3380CC4-5D6E-409C-BE32-E72D297353CC}">
              <c16:uniqueId val="{00000001-31CB-47B3-A974-7FE91688666A}"/>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40"/>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Tabelle2!$A$5:$A$14</c:f>
              <c:multiLvlStrCache>
                <c:ptCount val="6"/>
                <c:lvl>
                  <c:pt idx="0">
                    <c:v>Singular</c:v>
                  </c:pt>
                  <c:pt idx="1">
                    <c:v>Plural</c:v>
                  </c:pt>
                  <c:pt idx="2">
                    <c:v>Singular</c:v>
                  </c:pt>
                  <c:pt idx="3">
                    <c:v>Plural</c:v>
                  </c:pt>
                  <c:pt idx="4">
                    <c:v>Singular</c:v>
                  </c:pt>
                  <c:pt idx="5">
                    <c:v>Plural</c:v>
                  </c:pt>
                </c:lvl>
                <c:lvl>
                  <c:pt idx="0">
                    <c:v>1</c:v>
                  </c:pt>
                  <c:pt idx="2">
                    <c:v>2</c:v>
                  </c:pt>
                  <c:pt idx="4">
                    <c:v>3</c:v>
                  </c:pt>
                </c:lvl>
              </c:multiLvlStrCache>
            </c:multiLvlStrRef>
          </c:cat>
          <c:val>
            <c:numRef>
              <c:f>Tabelle2!$B$5:$B$14</c:f>
              <c:numCache>
                <c:formatCode>General</c:formatCode>
                <c:ptCount val="6"/>
                <c:pt idx="0">
                  <c:v>396</c:v>
                </c:pt>
                <c:pt idx="1">
                  <c:v>381</c:v>
                </c:pt>
                <c:pt idx="2">
                  <c:v>377</c:v>
                </c:pt>
                <c:pt idx="3">
                  <c:v>371</c:v>
                </c:pt>
                <c:pt idx="4">
                  <c:v>377</c:v>
                </c:pt>
                <c:pt idx="5">
                  <c:v>378</c:v>
                </c:pt>
              </c:numCache>
            </c:numRef>
          </c:val>
          <c:extLst>
            <c:ext xmlns:c16="http://schemas.microsoft.com/office/drawing/2014/chart" uri="{C3380CC4-5D6E-409C-BE32-E72D297353CC}">
              <c16:uniqueId val="{00000000-18AC-4457-806E-98A15F40C6A0}"/>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Tabelle2!$A$5:$A$14</c:f>
              <c:multiLvlStrCache>
                <c:ptCount val="6"/>
                <c:lvl>
                  <c:pt idx="0">
                    <c:v>Singular</c:v>
                  </c:pt>
                  <c:pt idx="1">
                    <c:v>Plural</c:v>
                  </c:pt>
                  <c:pt idx="2">
                    <c:v>Singular</c:v>
                  </c:pt>
                  <c:pt idx="3">
                    <c:v>Plural</c:v>
                  </c:pt>
                  <c:pt idx="4">
                    <c:v>Singular</c:v>
                  </c:pt>
                  <c:pt idx="5">
                    <c:v>Plural</c:v>
                  </c:pt>
                </c:lvl>
                <c:lvl>
                  <c:pt idx="0">
                    <c:v>1</c:v>
                  </c:pt>
                  <c:pt idx="2">
                    <c:v>2</c:v>
                  </c:pt>
                  <c:pt idx="4">
                    <c:v>3</c:v>
                  </c:pt>
                </c:lvl>
              </c:multiLvlStrCache>
            </c:multiLvlStrRef>
          </c:cat>
          <c:val>
            <c:numRef>
              <c:f>Tabelle2!$C$5:$C$14</c:f>
              <c:numCache>
                <c:formatCode>General</c:formatCode>
                <c:ptCount val="6"/>
                <c:pt idx="0">
                  <c:v>732</c:v>
                </c:pt>
                <c:pt idx="1">
                  <c:v>747</c:v>
                </c:pt>
                <c:pt idx="2">
                  <c:v>751</c:v>
                </c:pt>
                <c:pt idx="3">
                  <c:v>757</c:v>
                </c:pt>
                <c:pt idx="4">
                  <c:v>751</c:v>
                </c:pt>
                <c:pt idx="5">
                  <c:v>750</c:v>
                </c:pt>
              </c:numCache>
            </c:numRef>
          </c:val>
          <c:extLst>
            <c:ext xmlns:c16="http://schemas.microsoft.com/office/drawing/2014/chart" uri="{C3380CC4-5D6E-409C-BE32-E72D297353CC}">
              <c16:uniqueId val="{00000001-18AC-4457-806E-98A15F40C6A0}"/>
            </c:ext>
          </c:extLst>
        </c:ser>
        <c:dLbls>
          <c:dLblPos val="ctr"/>
          <c:showLegendKey val="0"/>
          <c:showVal val="1"/>
          <c:showCatName val="0"/>
          <c:showSerName val="0"/>
          <c:showPercent val="0"/>
          <c:showBubbleSize val="0"/>
        </c:dLbls>
        <c:gapWidth val="150"/>
        <c:overlap val="100"/>
        <c:axId val="395571136"/>
        <c:axId val="395571464"/>
      </c:barChart>
      <c:catAx>
        <c:axId val="3955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464"/>
        <c:crosses val="autoZero"/>
        <c:auto val="1"/>
        <c:lblAlgn val="ctr"/>
        <c:lblOffset val="100"/>
        <c:noMultiLvlLbl val="0"/>
      </c:catAx>
      <c:valAx>
        <c:axId val="395571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11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Tabelle2!$A$5:$A$13</c:f>
              <c:multiLvlStrCache>
                <c:ptCount val="5"/>
                <c:lvl>
                  <c:pt idx="0">
                    <c:v>Männer</c:v>
                  </c:pt>
                  <c:pt idx="1">
                    <c:v>Frauen</c:v>
                  </c:pt>
                  <c:pt idx="2">
                    <c:v>Männer</c:v>
                  </c:pt>
                  <c:pt idx="3">
                    <c:v>Frauen</c:v>
                  </c:pt>
                  <c:pt idx="4">
                    <c:v>Frauen</c:v>
                  </c:pt>
                </c:lvl>
                <c:lvl>
                  <c:pt idx="0">
                    <c:v>alt</c:v>
                  </c:pt>
                  <c:pt idx="2">
                    <c:v>mittel</c:v>
                  </c:pt>
                  <c:pt idx="4">
                    <c:v>jung</c:v>
                  </c:pt>
                </c:lvl>
              </c:multiLvlStrCache>
            </c:multiLvlStrRef>
          </c:cat>
          <c:val>
            <c:numRef>
              <c:f>Tabelle2!$B$5:$B$13</c:f>
              <c:numCache>
                <c:formatCode>General</c:formatCode>
                <c:ptCount val="5"/>
                <c:pt idx="0">
                  <c:v>457</c:v>
                </c:pt>
                <c:pt idx="1">
                  <c:v>496</c:v>
                </c:pt>
                <c:pt idx="2">
                  <c:v>369</c:v>
                </c:pt>
                <c:pt idx="3">
                  <c:v>844</c:v>
                </c:pt>
                <c:pt idx="4">
                  <c:v>114</c:v>
                </c:pt>
              </c:numCache>
            </c:numRef>
          </c:val>
          <c:extLst>
            <c:ext xmlns:c16="http://schemas.microsoft.com/office/drawing/2014/chart" uri="{C3380CC4-5D6E-409C-BE32-E72D297353CC}">
              <c16:uniqueId val="{00000000-DC52-42BD-853B-FD69A6A4EC87}"/>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Tabelle2!$A$5:$A$13</c:f>
              <c:multiLvlStrCache>
                <c:ptCount val="5"/>
                <c:lvl>
                  <c:pt idx="0">
                    <c:v>Männer</c:v>
                  </c:pt>
                  <c:pt idx="1">
                    <c:v>Frauen</c:v>
                  </c:pt>
                  <c:pt idx="2">
                    <c:v>Männer</c:v>
                  </c:pt>
                  <c:pt idx="3">
                    <c:v>Frauen</c:v>
                  </c:pt>
                  <c:pt idx="4">
                    <c:v>Frauen</c:v>
                  </c:pt>
                </c:lvl>
                <c:lvl>
                  <c:pt idx="0">
                    <c:v>alt</c:v>
                  </c:pt>
                  <c:pt idx="2">
                    <c:v>mittel</c:v>
                  </c:pt>
                  <c:pt idx="4">
                    <c:v>jung</c:v>
                  </c:pt>
                </c:lvl>
              </c:multiLvlStrCache>
            </c:multiLvlStrRef>
          </c:cat>
          <c:val>
            <c:numRef>
              <c:f>Tabelle2!$C$5:$C$13</c:f>
              <c:numCache>
                <c:formatCode>General</c:formatCode>
                <c:ptCount val="5"/>
                <c:pt idx="0">
                  <c:v>407</c:v>
                </c:pt>
                <c:pt idx="1">
                  <c:v>1088</c:v>
                </c:pt>
                <c:pt idx="2">
                  <c:v>639</c:v>
                </c:pt>
                <c:pt idx="3">
                  <c:v>2036</c:v>
                </c:pt>
                <c:pt idx="4">
                  <c:v>318</c:v>
                </c:pt>
              </c:numCache>
            </c:numRef>
          </c:val>
          <c:extLst>
            <c:ext xmlns:c16="http://schemas.microsoft.com/office/drawing/2014/chart" uri="{C3380CC4-5D6E-409C-BE32-E72D297353CC}">
              <c16:uniqueId val="{00000001-DC52-42BD-853B-FD69A6A4EC87}"/>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136"/>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Tabelle2!$A$5:$A$9</c:f>
              <c:strCache>
                <c:ptCount val="4"/>
                <c:pt idx="0">
                  <c:v>State</c:v>
                </c:pt>
                <c:pt idx="1">
                  <c:v>Accomplishment</c:v>
                </c:pt>
                <c:pt idx="2">
                  <c:v>Achievement</c:v>
                </c:pt>
                <c:pt idx="3">
                  <c:v>Activity</c:v>
                </c:pt>
              </c:strCache>
            </c:strRef>
          </c:cat>
          <c:val>
            <c:numRef>
              <c:f>Tabelle2!$B$5:$B$9</c:f>
              <c:numCache>
                <c:formatCode>General</c:formatCode>
                <c:ptCount val="4"/>
                <c:pt idx="0">
                  <c:v>1082</c:v>
                </c:pt>
                <c:pt idx="1">
                  <c:v>264</c:v>
                </c:pt>
                <c:pt idx="2">
                  <c:v>580</c:v>
                </c:pt>
                <c:pt idx="3">
                  <c:v>354</c:v>
                </c:pt>
              </c:numCache>
            </c:numRef>
          </c:val>
          <c:extLst>
            <c:ext xmlns:c16="http://schemas.microsoft.com/office/drawing/2014/chart" uri="{C3380CC4-5D6E-409C-BE32-E72D297353CC}">
              <c16:uniqueId val="{00000000-0FAE-44BB-BBBB-0902E64F7973}"/>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Tabelle2!$A$5:$A$9</c:f>
              <c:strCache>
                <c:ptCount val="4"/>
                <c:pt idx="0">
                  <c:v>State</c:v>
                </c:pt>
                <c:pt idx="1">
                  <c:v>Accomplishment</c:v>
                </c:pt>
                <c:pt idx="2">
                  <c:v>Achievement</c:v>
                </c:pt>
                <c:pt idx="3">
                  <c:v>Activity</c:v>
                </c:pt>
              </c:strCache>
            </c:strRef>
          </c:cat>
          <c:val>
            <c:numRef>
              <c:f>Tabelle2!$C$5:$C$9</c:f>
              <c:numCache>
                <c:formatCode>General</c:formatCode>
                <c:ptCount val="4"/>
                <c:pt idx="0">
                  <c:v>610</c:v>
                </c:pt>
                <c:pt idx="1">
                  <c:v>300</c:v>
                </c:pt>
                <c:pt idx="2">
                  <c:v>1394</c:v>
                </c:pt>
                <c:pt idx="3">
                  <c:v>2184</c:v>
                </c:pt>
              </c:numCache>
            </c:numRef>
          </c:val>
          <c:extLst>
            <c:ext xmlns:c16="http://schemas.microsoft.com/office/drawing/2014/chart" uri="{C3380CC4-5D6E-409C-BE32-E72D297353CC}">
              <c16:uniqueId val="{00000001-0FAE-44BB-BBBB-0902E64F7973}"/>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super_pivot!$C$15</c:f>
              <c:strCache>
                <c:ptCount val="1"/>
                <c:pt idx="0">
                  <c:v>Präteritum</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super_pivot!$A$16:$B$24</c:f>
              <c:multiLvlStrCache>
                <c:ptCount val="9"/>
                <c:lvl>
                  <c:pt idx="0">
                    <c:v>Meier (1889)</c:v>
                  </c:pt>
                  <c:pt idx="1">
                    <c:v>Huss (1925–1928)</c:v>
                  </c:pt>
                  <c:pt idx="2">
                    <c:v>Schnëssen (2019)</c:v>
                  </c:pt>
                  <c:pt idx="3">
                    <c:v>Meier (1889)</c:v>
                  </c:pt>
                  <c:pt idx="4">
                    <c:v>Huss (1925–1928)</c:v>
                  </c:pt>
                  <c:pt idx="5">
                    <c:v>Schnëssen (2019)</c:v>
                  </c:pt>
                  <c:pt idx="6">
                    <c:v>Meier (1889)</c:v>
                  </c:pt>
                  <c:pt idx="7">
                    <c:v>Huss (1925–1928)</c:v>
                  </c:pt>
                  <c:pt idx="8">
                    <c:v>Schnëssen (2019)</c:v>
                  </c:pt>
                </c:lvl>
                <c:lvl>
                  <c:pt idx="0">
                    <c:v>war</c:v>
                  </c:pt>
                  <c:pt idx="3">
                    <c:v>lagen</c:v>
                  </c:pt>
                  <c:pt idx="6">
                    <c:v>kam</c:v>
                  </c:pt>
                </c:lvl>
              </c:multiLvlStrCache>
            </c:multiLvlStrRef>
          </c:cat>
          <c:val>
            <c:numRef>
              <c:f>super_pivot!$C$16:$C$24</c:f>
              <c:numCache>
                <c:formatCode>General</c:formatCode>
                <c:ptCount val="9"/>
                <c:pt idx="0">
                  <c:v>639</c:v>
                </c:pt>
                <c:pt idx="1">
                  <c:v>447</c:v>
                </c:pt>
                <c:pt idx="2">
                  <c:v>1054</c:v>
                </c:pt>
                <c:pt idx="3">
                  <c:v>293</c:v>
                </c:pt>
                <c:pt idx="4">
                  <c:v>227</c:v>
                </c:pt>
                <c:pt idx="5">
                  <c:v>773</c:v>
                </c:pt>
                <c:pt idx="6">
                  <c:v>154</c:v>
                </c:pt>
                <c:pt idx="7">
                  <c:v>133</c:v>
                </c:pt>
                <c:pt idx="8">
                  <c:v>307</c:v>
                </c:pt>
              </c:numCache>
            </c:numRef>
          </c:val>
          <c:extLst>
            <c:ext xmlns:c16="http://schemas.microsoft.com/office/drawing/2014/chart" uri="{C3380CC4-5D6E-409C-BE32-E72D297353CC}">
              <c16:uniqueId val="{00000000-F507-4831-B6D8-DEB7603C708E}"/>
            </c:ext>
          </c:extLst>
        </c:ser>
        <c:ser>
          <c:idx val="1"/>
          <c:order val="1"/>
          <c:tx>
            <c:strRef>
              <c:f>super_pivot!$D$15</c:f>
              <c:strCache>
                <c:ptCount val="1"/>
                <c:pt idx="0">
                  <c:v>Perfekt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super_pivot!$A$16:$B$24</c:f>
              <c:multiLvlStrCache>
                <c:ptCount val="9"/>
                <c:lvl>
                  <c:pt idx="0">
                    <c:v>Meier (1889)</c:v>
                  </c:pt>
                  <c:pt idx="1">
                    <c:v>Huss (1925–1928)</c:v>
                  </c:pt>
                  <c:pt idx="2">
                    <c:v>Schnëssen (2019)</c:v>
                  </c:pt>
                  <c:pt idx="3">
                    <c:v>Meier (1889)</c:v>
                  </c:pt>
                  <c:pt idx="4">
                    <c:v>Huss (1925–1928)</c:v>
                  </c:pt>
                  <c:pt idx="5">
                    <c:v>Schnëssen (2019)</c:v>
                  </c:pt>
                  <c:pt idx="6">
                    <c:v>Meier (1889)</c:v>
                  </c:pt>
                  <c:pt idx="7">
                    <c:v>Huss (1925–1928)</c:v>
                  </c:pt>
                  <c:pt idx="8">
                    <c:v>Schnëssen (2019)</c:v>
                  </c:pt>
                </c:lvl>
                <c:lvl>
                  <c:pt idx="0">
                    <c:v>war</c:v>
                  </c:pt>
                  <c:pt idx="3">
                    <c:v>lagen</c:v>
                  </c:pt>
                  <c:pt idx="6">
                    <c:v>kam</c:v>
                  </c:pt>
                </c:lvl>
              </c:multiLvlStrCache>
            </c:multiLvlStrRef>
          </c:cat>
          <c:val>
            <c:numRef>
              <c:f>super_pivot!$D$16:$D$24</c:f>
              <c:numCache>
                <c:formatCode>General</c:formatCode>
                <c:ptCount val="9"/>
                <c:pt idx="0">
                  <c:v>0</c:v>
                </c:pt>
                <c:pt idx="1">
                  <c:v>1</c:v>
                </c:pt>
                <c:pt idx="2">
                  <c:v>0</c:v>
                </c:pt>
                <c:pt idx="3">
                  <c:v>18</c:v>
                </c:pt>
                <c:pt idx="4">
                  <c:v>13</c:v>
                </c:pt>
                <c:pt idx="5">
                  <c:v>48</c:v>
                </c:pt>
                <c:pt idx="6">
                  <c:v>160</c:v>
                </c:pt>
                <c:pt idx="7">
                  <c:v>106</c:v>
                </c:pt>
                <c:pt idx="8">
                  <c:v>312</c:v>
                </c:pt>
              </c:numCache>
            </c:numRef>
          </c:val>
          <c:extLst>
            <c:ext xmlns:c16="http://schemas.microsoft.com/office/drawing/2014/chart" uri="{C3380CC4-5D6E-409C-BE32-E72D297353CC}">
              <c16:uniqueId val="{00000001-F507-4831-B6D8-DEB7603C708E}"/>
            </c:ext>
          </c:extLst>
        </c:ser>
        <c:dLbls>
          <c:dLblPos val="ctr"/>
          <c:showLegendKey val="0"/>
          <c:showVal val="1"/>
          <c:showCatName val="0"/>
          <c:showSerName val="0"/>
          <c:showPercent val="0"/>
          <c:showBubbleSize val="0"/>
        </c:dLbls>
        <c:gapWidth val="150"/>
        <c:overlap val="100"/>
        <c:axId val="445856336"/>
        <c:axId val="445856008"/>
      </c:barChart>
      <c:catAx>
        <c:axId val="44585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45856008"/>
        <c:crosses val="autoZero"/>
        <c:auto val="1"/>
        <c:lblAlgn val="ctr"/>
        <c:lblOffset val="100"/>
        <c:noMultiLvlLbl val="0"/>
      </c:catAx>
      <c:valAx>
        <c:axId val="445856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4585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200"/>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128"/>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häufig</c:v>
                </c:pt>
                <c:pt idx="1">
                  <c:v>mittel</c:v>
                </c:pt>
                <c:pt idx="2">
                  <c:v>selten</c:v>
                </c:pt>
              </c:strCache>
            </c:strRef>
          </c:cat>
          <c:val>
            <c:numRef>
              <c:f>Tabelle2!$B$5:$B$8</c:f>
              <c:numCache>
                <c:formatCode>General</c:formatCode>
                <c:ptCount val="3"/>
                <c:pt idx="0">
                  <c:v>791</c:v>
                </c:pt>
                <c:pt idx="1">
                  <c:v>919</c:v>
                </c:pt>
                <c:pt idx="2">
                  <c:v>570</c:v>
                </c:pt>
              </c:numCache>
            </c:numRef>
          </c:val>
          <c:extLst>
            <c:ext xmlns:c16="http://schemas.microsoft.com/office/drawing/2014/chart" uri="{C3380CC4-5D6E-409C-BE32-E72D297353CC}">
              <c16:uniqueId val="{00000000-AE29-437D-9962-4E030108305D}"/>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häufig</c:v>
                </c:pt>
                <c:pt idx="1">
                  <c:v>mittel</c:v>
                </c:pt>
                <c:pt idx="2">
                  <c:v>selten</c:v>
                </c:pt>
              </c:strCache>
            </c:strRef>
          </c:cat>
          <c:val>
            <c:numRef>
              <c:f>Tabelle2!$C$5:$C$8</c:f>
              <c:numCache>
                <c:formatCode>General</c:formatCode>
                <c:ptCount val="3"/>
                <c:pt idx="0">
                  <c:v>55</c:v>
                </c:pt>
                <c:pt idx="1">
                  <c:v>1055</c:v>
                </c:pt>
                <c:pt idx="2">
                  <c:v>3378</c:v>
                </c:pt>
              </c:numCache>
            </c:numRef>
          </c:val>
          <c:extLst>
            <c:ext xmlns:c16="http://schemas.microsoft.com/office/drawing/2014/chart" uri="{C3380CC4-5D6E-409C-BE32-E72D297353CC}">
              <c16:uniqueId val="{00000001-AE29-437D-9962-4E030108305D}"/>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[Diagramm in Microsoft PowerPoint]Tabelle2!PivotTable1</c:name>
    <c:fmtId val="14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Tabelle2!$A$5:$A$10</c:f>
              <c:strCache>
                <c:ptCount val="5"/>
                <c:pt idx="0">
                  <c:v>suppletives Verb</c:v>
                </c:pt>
                <c:pt idx="1">
                  <c:v>irregulär schwach</c:v>
                </c:pt>
                <c:pt idx="2">
                  <c:v>Präteritopräsentia</c:v>
                </c:pt>
                <c:pt idx="3">
                  <c:v>schwach</c:v>
                </c:pt>
                <c:pt idx="4">
                  <c:v>stark</c:v>
                </c:pt>
              </c:strCache>
            </c:strRef>
          </c:cat>
          <c:val>
            <c:numRef>
              <c:f>Tabelle2!$B$5:$B$10</c:f>
              <c:numCache>
                <c:formatCode>General</c:formatCode>
                <c:ptCount val="5"/>
                <c:pt idx="0">
                  <c:v>282</c:v>
                </c:pt>
                <c:pt idx="1">
                  <c:v>335</c:v>
                </c:pt>
                <c:pt idx="2">
                  <c:v>497</c:v>
                </c:pt>
                <c:pt idx="3">
                  <c:v>266</c:v>
                </c:pt>
                <c:pt idx="4">
                  <c:v>900</c:v>
                </c:pt>
              </c:numCache>
            </c:numRef>
          </c:val>
          <c:extLst>
            <c:ext xmlns:c16="http://schemas.microsoft.com/office/drawing/2014/chart" uri="{C3380CC4-5D6E-409C-BE32-E72D297353CC}">
              <c16:uniqueId val="{00000000-29F3-4DE6-9810-579E2ABF8FC8}"/>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Tabelle2!$A$5:$A$10</c:f>
              <c:strCache>
                <c:ptCount val="5"/>
                <c:pt idx="0">
                  <c:v>suppletives Verb</c:v>
                </c:pt>
                <c:pt idx="1">
                  <c:v>irregulär schwach</c:v>
                </c:pt>
                <c:pt idx="2">
                  <c:v>Präteritopräsentia</c:v>
                </c:pt>
                <c:pt idx="3">
                  <c:v>schwach</c:v>
                </c:pt>
                <c:pt idx="4">
                  <c:v>stark</c:v>
                </c:pt>
              </c:strCache>
            </c:strRef>
          </c:cat>
          <c:val>
            <c:numRef>
              <c:f>Tabelle2!$C$5:$C$10</c:f>
              <c:numCache>
                <c:formatCode>General</c:formatCode>
                <c:ptCount val="5"/>
                <c:pt idx="1">
                  <c:v>229</c:v>
                </c:pt>
                <c:pt idx="2">
                  <c:v>349</c:v>
                </c:pt>
                <c:pt idx="3">
                  <c:v>862</c:v>
                </c:pt>
                <c:pt idx="4">
                  <c:v>3048</c:v>
                </c:pt>
              </c:numCache>
            </c:numRef>
          </c:val>
          <c:extLst>
            <c:ext xmlns:c16="http://schemas.microsoft.com/office/drawing/2014/chart" uri="{C3380CC4-5D6E-409C-BE32-E72D297353CC}">
              <c16:uniqueId val="{00000001-29F3-4DE6-9810-579E2ABF8FC8}"/>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132"/>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Tabelle2!$A$5:$A$9</c:f>
              <c:strCache>
                <c:ptCount val="4"/>
                <c:pt idx="0">
                  <c:v>Kopula/Auxiliar/Vollverb</c:v>
                </c:pt>
                <c:pt idx="1">
                  <c:v>Auxiliar/Vollverb</c:v>
                </c:pt>
                <c:pt idx="2">
                  <c:v>Modalverb</c:v>
                </c:pt>
                <c:pt idx="3">
                  <c:v>Vollverb</c:v>
                </c:pt>
              </c:strCache>
            </c:strRef>
          </c:cat>
          <c:val>
            <c:numRef>
              <c:f>Tabelle2!$B$5:$B$9</c:f>
              <c:numCache>
                <c:formatCode>General</c:formatCode>
                <c:ptCount val="4"/>
                <c:pt idx="0">
                  <c:v>282</c:v>
                </c:pt>
                <c:pt idx="1">
                  <c:v>591</c:v>
                </c:pt>
                <c:pt idx="2">
                  <c:v>497</c:v>
                </c:pt>
                <c:pt idx="3">
                  <c:v>910</c:v>
                </c:pt>
              </c:numCache>
            </c:numRef>
          </c:val>
          <c:extLst>
            <c:ext xmlns:c16="http://schemas.microsoft.com/office/drawing/2014/chart" uri="{C3380CC4-5D6E-409C-BE32-E72D297353CC}">
              <c16:uniqueId val="{00000000-2319-495D-9076-B313E3EE34D6}"/>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Tabelle2!$A$5:$A$9</c:f>
              <c:strCache>
                <c:ptCount val="4"/>
                <c:pt idx="0">
                  <c:v>Kopula/Auxiliar/Vollverb</c:v>
                </c:pt>
                <c:pt idx="1">
                  <c:v>Auxiliar/Vollverb</c:v>
                </c:pt>
                <c:pt idx="2">
                  <c:v>Modalverb</c:v>
                </c:pt>
                <c:pt idx="3">
                  <c:v>Vollverb</c:v>
                </c:pt>
              </c:strCache>
            </c:strRef>
          </c:cat>
          <c:val>
            <c:numRef>
              <c:f>Tabelle2!$C$5:$C$9</c:f>
              <c:numCache>
                <c:formatCode>General</c:formatCode>
                <c:ptCount val="4"/>
                <c:pt idx="1">
                  <c:v>255</c:v>
                </c:pt>
                <c:pt idx="2">
                  <c:v>349</c:v>
                </c:pt>
                <c:pt idx="3">
                  <c:v>3884</c:v>
                </c:pt>
              </c:numCache>
            </c:numRef>
          </c:val>
          <c:extLst>
            <c:ext xmlns:c16="http://schemas.microsoft.com/office/drawing/2014/chart" uri="{C3380CC4-5D6E-409C-BE32-E72D297353CC}">
              <c16:uniqueId val="{00000001-2319-495D-9076-B313E3EE34D6}"/>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26"/>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1</c:v>
                </c:pt>
                <c:pt idx="1">
                  <c:v>2</c:v>
                </c:pt>
                <c:pt idx="2">
                  <c:v>3</c:v>
                </c:pt>
              </c:strCache>
            </c:strRef>
          </c:cat>
          <c:val>
            <c:numRef>
              <c:f>Tabelle2!$B$5:$B$8</c:f>
              <c:numCache>
                <c:formatCode>General</c:formatCode>
                <c:ptCount val="3"/>
                <c:pt idx="0">
                  <c:v>777</c:v>
                </c:pt>
                <c:pt idx="1">
                  <c:v>748</c:v>
                </c:pt>
                <c:pt idx="2">
                  <c:v>755</c:v>
                </c:pt>
              </c:numCache>
            </c:numRef>
          </c:val>
          <c:extLst>
            <c:ext xmlns:c16="http://schemas.microsoft.com/office/drawing/2014/chart" uri="{C3380CC4-5D6E-409C-BE32-E72D297353CC}">
              <c16:uniqueId val="{00000000-D589-45E4-8326-79EBA76A7571}"/>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1</c:v>
                </c:pt>
                <c:pt idx="1">
                  <c:v>2</c:v>
                </c:pt>
                <c:pt idx="2">
                  <c:v>3</c:v>
                </c:pt>
              </c:strCache>
            </c:strRef>
          </c:cat>
          <c:val>
            <c:numRef>
              <c:f>Tabelle2!$C$5:$C$8</c:f>
              <c:numCache>
                <c:formatCode>General</c:formatCode>
                <c:ptCount val="3"/>
                <c:pt idx="0">
                  <c:v>1479</c:v>
                </c:pt>
                <c:pt idx="1">
                  <c:v>1508</c:v>
                </c:pt>
                <c:pt idx="2">
                  <c:v>1501</c:v>
                </c:pt>
              </c:numCache>
            </c:numRef>
          </c:val>
          <c:extLst>
            <c:ext xmlns:c16="http://schemas.microsoft.com/office/drawing/2014/chart" uri="{C3380CC4-5D6E-409C-BE32-E72D297353CC}">
              <c16:uniqueId val="{00000001-D589-45E4-8326-79EBA76A7571}"/>
            </c:ext>
          </c:extLst>
        </c:ser>
        <c:dLbls>
          <c:dLblPos val="ctr"/>
          <c:showLegendKey val="0"/>
          <c:showVal val="1"/>
          <c:showCatName val="0"/>
          <c:showSerName val="0"/>
          <c:showPercent val="0"/>
          <c:showBubbleSize val="0"/>
        </c:dLbls>
        <c:gapWidth val="150"/>
        <c:overlap val="100"/>
        <c:axId val="395571136"/>
        <c:axId val="395571464"/>
      </c:barChart>
      <c:catAx>
        <c:axId val="3955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464"/>
        <c:crosses val="autoZero"/>
        <c:auto val="1"/>
        <c:lblAlgn val="ctr"/>
        <c:lblOffset val="100"/>
        <c:noMultiLvlLbl val="0"/>
      </c:catAx>
      <c:valAx>
        <c:axId val="395571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145"/>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Tabelle2!$A$5:$A$10</c:f>
              <c:strCache>
                <c:ptCount val="5"/>
                <c:pt idx="0">
                  <c:v>Norden</c:v>
                </c:pt>
                <c:pt idx="1">
                  <c:v>Osten</c:v>
                </c:pt>
                <c:pt idx="2">
                  <c:v>Zentrum</c:v>
                </c:pt>
                <c:pt idx="3">
                  <c:v>Süden</c:v>
                </c:pt>
                <c:pt idx="4">
                  <c:v>Übergangsgebiet</c:v>
                </c:pt>
              </c:strCache>
            </c:strRef>
          </c:cat>
          <c:val>
            <c:numRef>
              <c:f>Tabelle2!$B$5:$B$10</c:f>
              <c:numCache>
                <c:formatCode>General</c:formatCode>
                <c:ptCount val="5"/>
                <c:pt idx="0">
                  <c:v>1227</c:v>
                </c:pt>
                <c:pt idx="1">
                  <c:v>109</c:v>
                </c:pt>
                <c:pt idx="2">
                  <c:v>385</c:v>
                </c:pt>
                <c:pt idx="3">
                  <c:v>541</c:v>
                </c:pt>
                <c:pt idx="4">
                  <c:v>18</c:v>
                </c:pt>
              </c:numCache>
            </c:numRef>
          </c:val>
          <c:extLst>
            <c:ext xmlns:c16="http://schemas.microsoft.com/office/drawing/2014/chart" uri="{C3380CC4-5D6E-409C-BE32-E72D297353CC}">
              <c16:uniqueId val="{00000000-CA3D-4B36-B2F4-8F9CE375FCC4}"/>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Tabelle2!$A$5:$A$10</c:f>
              <c:strCache>
                <c:ptCount val="5"/>
                <c:pt idx="0">
                  <c:v>Norden</c:v>
                </c:pt>
                <c:pt idx="1">
                  <c:v>Osten</c:v>
                </c:pt>
                <c:pt idx="2">
                  <c:v>Zentrum</c:v>
                </c:pt>
                <c:pt idx="3">
                  <c:v>Süden</c:v>
                </c:pt>
                <c:pt idx="4">
                  <c:v>Übergangsgebiet</c:v>
                </c:pt>
              </c:strCache>
            </c:strRef>
          </c:cat>
          <c:val>
            <c:numRef>
              <c:f>Tabelle2!$C$5:$C$10</c:f>
              <c:numCache>
                <c:formatCode>General</c:formatCode>
                <c:ptCount val="5"/>
                <c:pt idx="0">
                  <c:v>1221</c:v>
                </c:pt>
                <c:pt idx="1">
                  <c:v>179</c:v>
                </c:pt>
                <c:pt idx="2">
                  <c:v>1199</c:v>
                </c:pt>
                <c:pt idx="3">
                  <c:v>1763</c:v>
                </c:pt>
                <c:pt idx="4">
                  <c:v>126</c:v>
                </c:pt>
              </c:numCache>
            </c:numRef>
          </c:val>
          <c:extLst>
            <c:ext xmlns:c16="http://schemas.microsoft.com/office/drawing/2014/chart" uri="{C3380CC4-5D6E-409C-BE32-E72D297353CC}">
              <c16:uniqueId val="{00000001-CA3D-4B36-B2F4-8F9CE375FCC4}"/>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92"/>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alt</c:v>
                </c:pt>
                <c:pt idx="1">
                  <c:v>mittel</c:v>
                </c:pt>
                <c:pt idx="2">
                  <c:v>jung</c:v>
                </c:pt>
              </c:strCache>
            </c:strRef>
          </c:cat>
          <c:val>
            <c:numRef>
              <c:f>Tabelle2!$B$5:$B$8</c:f>
              <c:numCache>
                <c:formatCode>General</c:formatCode>
                <c:ptCount val="3"/>
                <c:pt idx="0">
                  <c:v>953</c:v>
                </c:pt>
                <c:pt idx="1">
                  <c:v>1213</c:v>
                </c:pt>
                <c:pt idx="2">
                  <c:v>114</c:v>
                </c:pt>
              </c:numCache>
            </c:numRef>
          </c:val>
          <c:extLst>
            <c:ext xmlns:c16="http://schemas.microsoft.com/office/drawing/2014/chart" uri="{C3380CC4-5D6E-409C-BE32-E72D297353CC}">
              <c16:uniqueId val="{00000000-32CB-4A08-906C-54F2E92048FB}"/>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Tabelle2!$A$5:$A$8</c:f>
              <c:strCache>
                <c:ptCount val="3"/>
                <c:pt idx="0">
                  <c:v>alt</c:v>
                </c:pt>
                <c:pt idx="1">
                  <c:v>mittel</c:v>
                </c:pt>
                <c:pt idx="2">
                  <c:v>jung</c:v>
                </c:pt>
              </c:strCache>
            </c:strRef>
          </c:cat>
          <c:val>
            <c:numRef>
              <c:f>Tabelle2!$C$5:$C$8</c:f>
              <c:numCache>
                <c:formatCode>General</c:formatCode>
                <c:ptCount val="3"/>
                <c:pt idx="0">
                  <c:v>1495</c:v>
                </c:pt>
                <c:pt idx="1">
                  <c:v>2675</c:v>
                </c:pt>
                <c:pt idx="2">
                  <c:v>318</c:v>
                </c:pt>
              </c:numCache>
            </c:numRef>
          </c:val>
          <c:extLst>
            <c:ext xmlns:c16="http://schemas.microsoft.com/office/drawing/2014/chart" uri="{C3380CC4-5D6E-409C-BE32-E72D297353CC}">
              <c16:uniqueId val="{00000001-32CB-4A08-906C-54F2E92048FB}"/>
            </c:ext>
          </c:extLst>
        </c:ser>
        <c:dLbls>
          <c:dLblPos val="ctr"/>
          <c:showLegendKey val="0"/>
          <c:showVal val="1"/>
          <c:showCatName val="0"/>
          <c:showSerName val="0"/>
          <c:showPercent val="0"/>
          <c:showBubbleSize val="0"/>
        </c:dLbls>
        <c:gapWidth val="150"/>
        <c:overlap val="100"/>
        <c:axId val="393618400"/>
        <c:axId val="393618728"/>
      </c:barChart>
      <c:catAx>
        <c:axId val="3936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728"/>
        <c:crosses val="autoZero"/>
        <c:auto val="1"/>
        <c:lblAlgn val="ctr"/>
        <c:lblOffset val="100"/>
        <c:noMultiLvlLbl val="0"/>
      </c:catAx>
      <c:valAx>
        <c:axId val="393618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36184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[Daten_14.04.xlsx]Tabelle2!PivotTable1</c:name>
    <c:fmtId val="35"/>
  </c:pivotSource>
  <c:chart>
    <c:autoTitleDeleted val="1"/>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percentStacked"/>
        <c:varyColors val="0"/>
        <c:ser>
          <c:idx val="0"/>
          <c:order val="0"/>
          <c:tx>
            <c:strRef>
              <c:f>Tabelle2!$B$3:$B$4</c:f>
              <c:strCache>
                <c:ptCount val="1"/>
                <c:pt idx="0">
                  <c:v>Präteritum belegt</c:v>
                </c:pt>
              </c:strCache>
            </c:strRef>
          </c:tx>
          <c:spPr>
            <a:solidFill>
              <a:srgbClr val="D51D26"/>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Tabelle2!$A$5:$A$7</c:f>
              <c:strCache>
                <c:ptCount val="2"/>
                <c:pt idx="0">
                  <c:v>Singular</c:v>
                </c:pt>
                <c:pt idx="1">
                  <c:v>Plural</c:v>
                </c:pt>
              </c:strCache>
            </c:strRef>
          </c:cat>
          <c:val>
            <c:numRef>
              <c:f>Tabelle2!$B$5:$B$7</c:f>
              <c:numCache>
                <c:formatCode>General</c:formatCode>
                <c:ptCount val="2"/>
                <c:pt idx="0">
                  <c:v>1150</c:v>
                </c:pt>
                <c:pt idx="1">
                  <c:v>1130</c:v>
                </c:pt>
              </c:numCache>
            </c:numRef>
          </c:val>
          <c:extLst>
            <c:ext xmlns:c16="http://schemas.microsoft.com/office/drawing/2014/chart" uri="{C3380CC4-5D6E-409C-BE32-E72D297353CC}">
              <c16:uniqueId val="{00000000-16E6-4D46-9BD6-932903050B88}"/>
            </c:ext>
          </c:extLst>
        </c:ser>
        <c:ser>
          <c:idx val="1"/>
          <c:order val="1"/>
          <c:tx>
            <c:strRef>
              <c:f>Tabelle2!$C$3:$C$4</c:f>
              <c:strCache>
                <c:ptCount val="1"/>
                <c:pt idx="0">
                  <c:v>Präteritum nicht belegt</c:v>
                </c:pt>
              </c:strCache>
            </c:strRef>
          </c:tx>
          <c:spPr>
            <a:solidFill>
              <a:srgbClr val="229043"/>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Tabelle2!$A$5:$A$7</c:f>
              <c:strCache>
                <c:ptCount val="2"/>
                <c:pt idx="0">
                  <c:v>Singular</c:v>
                </c:pt>
                <c:pt idx="1">
                  <c:v>Plural</c:v>
                </c:pt>
              </c:strCache>
            </c:strRef>
          </c:cat>
          <c:val>
            <c:numRef>
              <c:f>Tabelle2!$C$5:$C$7</c:f>
              <c:numCache>
                <c:formatCode>General</c:formatCode>
                <c:ptCount val="2"/>
                <c:pt idx="0">
                  <c:v>2234</c:v>
                </c:pt>
                <c:pt idx="1">
                  <c:v>2254</c:v>
                </c:pt>
              </c:numCache>
            </c:numRef>
          </c:val>
          <c:extLst>
            <c:ext xmlns:c16="http://schemas.microsoft.com/office/drawing/2014/chart" uri="{C3380CC4-5D6E-409C-BE32-E72D297353CC}">
              <c16:uniqueId val="{00000001-16E6-4D46-9BD6-932903050B88}"/>
            </c:ext>
          </c:extLst>
        </c:ser>
        <c:dLbls>
          <c:dLblPos val="ctr"/>
          <c:showLegendKey val="0"/>
          <c:showVal val="1"/>
          <c:showCatName val="0"/>
          <c:showSerName val="0"/>
          <c:showPercent val="0"/>
          <c:showBubbleSize val="0"/>
        </c:dLbls>
        <c:gapWidth val="150"/>
        <c:overlap val="100"/>
        <c:axId val="395571136"/>
        <c:axId val="395571464"/>
      </c:barChart>
      <c:catAx>
        <c:axId val="39557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464"/>
        <c:crosses val="autoZero"/>
        <c:auto val="1"/>
        <c:lblAlgn val="ctr"/>
        <c:lblOffset val="100"/>
        <c:noMultiLvlLbl val="0"/>
      </c:catAx>
      <c:valAx>
        <c:axId val="395571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95571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C9572-8D4F-452E-A238-6FD9BA5B2882}" type="datetimeFigureOut">
              <a:rPr lang="de-DE" smtClean="0"/>
              <a:t>22.05.19</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93446-72E5-456F-8CF6-AD1C2A83DEEC}" type="slidenum">
              <a:rPr lang="de-DE" smtClean="0"/>
              <a:t>‹Nr.›</a:t>
            </a:fld>
            <a:endParaRPr lang="de-DE"/>
          </a:p>
        </p:txBody>
      </p:sp>
    </p:spTree>
    <p:extLst>
      <p:ext uri="{BB962C8B-B14F-4D97-AF65-F5344CB8AC3E}">
        <p14:creationId xmlns:p14="http://schemas.microsoft.com/office/powerpoint/2010/main" val="2325512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Faktoren des Abbaus und Erhalts der </a:t>
            </a:r>
            <a:r>
              <a:rPr lang="de-DE" dirty="0" err="1"/>
              <a:t>Präteritumformen</a:t>
            </a:r>
            <a:r>
              <a:rPr lang="de-DE" dirty="0"/>
              <a:t> (nach Fischer 2018: 381)</a:t>
            </a:r>
          </a:p>
          <a:p>
            <a:r>
              <a:rPr lang="de-DE" dirty="0"/>
              <a:t>+ Numerus</a:t>
            </a:r>
          </a:p>
          <a:p>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6</a:t>
            </a:fld>
            <a:endParaRPr lang="de-DE"/>
          </a:p>
        </p:txBody>
      </p:sp>
    </p:spTree>
    <p:extLst>
      <p:ext uri="{BB962C8B-B14F-4D97-AF65-F5344CB8AC3E}">
        <p14:creationId xmlns:p14="http://schemas.microsoft.com/office/powerpoint/2010/main" val="58679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Faktoren des Abbaus und Erhalts der </a:t>
            </a:r>
            <a:r>
              <a:rPr lang="de-DE" dirty="0" err="1"/>
              <a:t>Präteritumformen</a:t>
            </a:r>
            <a:r>
              <a:rPr lang="de-DE" dirty="0"/>
              <a:t> (nach Fischer 2018: 381)</a:t>
            </a:r>
          </a:p>
          <a:p>
            <a:r>
              <a:rPr lang="de-DE" dirty="0"/>
              <a:t>+ Numerus</a:t>
            </a:r>
          </a:p>
          <a:p>
            <a:r>
              <a:rPr lang="de-DE" dirty="0"/>
              <a:t>Zusätzlich externe Faktoren</a:t>
            </a:r>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42</a:t>
            </a:fld>
            <a:endParaRPr lang="de-DE"/>
          </a:p>
        </p:txBody>
      </p:sp>
    </p:spTree>
    <p:extLst>
      <p:ext uri="{BB962C8B-B14F-4D97-AF65-F5344CB8AC3E}">
        <p14:creationId xmlns:p14="http://schemas.microsoft.com/office/powerpoint/2010/main" val="2817854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44</a:t>
            </a:fld>
            <a:endParaRPr lang="de-DE"/>
          </a:p>
        </p:txBody>
      </p:sp>
    </p:spTree>
    <p:extLst>
      <p:ext uri="{BB962C8B-B14F-4D97-AF65-F5344CB8AC3E}">
        <p14:creationId xmlns:p14="http://schemas.microsoft.com/office/powerpoint/2010/main" val="180064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45</a:t>
            </a:fld>
            <a:endParaRPr lang="de-DE"/>
          </a:p>
        </p:txBody>
      </p:sp>
    </p:spTree>
    <p:extLst>
      <p:ext uri="{BB962C8B-B14F-4D97-AF65-F5344CB8AC3E}">
        <p14:creationId xmlns:p14="http://schemas.microsoft.com/office/powerpoint/2010/main" val="813588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Analyse der historischen Daten in Hinblick auf sprachinterne Faktoren</a:t>
            </a:r>
          </a:p>
          <a:p>
            <a:endParaRPr lang="de-DE" dirty="0"/>
          </a:p>
        </p:txBody>
      </p:sp>
      <p:sp>
        <p:nvSpPr>
          <p:cNvPr id="4" name="Foliennummernplatzhalter 3"/>
          <p:cNvSpPr>
            <a:spLocks noGrp="1"/>
          </p:cNvSpPr>
          <p:nvPr>
            <p:ph type="sldNum" sz="quarter" idx="5"/>
          </p:nvPr>
        </p:nvSpPr>
        <p:spPr/>
        <p:txBody>
          <a:bodyPr/>
          <a:lstStyle/>
          <a:p>
            <a:fld id="{6ED93446-72E5-456F-8CF6-AD1C2A83DEEC}" type="slidenum">
              <a:rPr lang="de-DE" smtClean="0"/>
              <a:t>48</a:t>
            </a:fld>
            <a:endParaRPr lang="de-DE"/>
          </a:p>
        </p:txBody>
      </p:sp>
    </p:spTree>
    <p:extLst>
      <p:ext uri="{BB962C8B-B14F-4D97-AF65-F5344CB8AC3E}">
        <p14:creationId xmlns:p14="http://schemas.microsoft.com/office/powerpoint/2010/main" val="332281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9</a:t>
            </a:fld>
            <a:endParaRPr lang="de-DE"/>
          </a:p>
        </p:txBody>
      </p:sp>
    </p:spTree>
    <p:extLst>
      <p:ext uri="{BB962C8B-B14F-4D97-AF65-F5344CB8AC3E}">
        <p14:creationId xmlns:p14="http://schemas.microsoft.com/office/powerpoint/2010/main" val="125187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Anmerkungen:</a:t>
            </a:r>
          </a:p>
          <a:p>
            <a:r>
              <a:rPr lang="de-DE" dirty="0"/>
              <a:t>Differenzbelege: Abweichende Belege sind besonders interessant (Fleischer/Schallert 2011)</a:t>
            </a:r>
          </a:p>
          <a:p>
            <a:endParaRPr lang="de-DE" dirty="0"/>
          </a:p>
          <a:p>
            <a:pPr marL="171450" indent="-171450">
              <a:buFontTx/>
              <a:buChar char="-"/>
            </a:pPr>
            <a:r>
              <a:rPr lang="de-DE" dirty="0"/>
              <a:t>bei</a:t>
            </a:r>
            <a:r>
              <a:rPr lang="de-DE" baseline="0" dirty="0"/>
              <a:t> WS 20 tat/machte</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normalerweise weggelassen,</a:t>
            </a:r>
            <a:r>
              <a:rPr lang="de-DE" baseline="0" dirty="0"/>
              <a:t> wenn mit einem anderen Verb übersetzt</a:t>
            </a:r>
            <a:endParaRPr lang="de-DE" dirty="0"/>
          </a:p>
          <a:p>
            <a:pPr marL="171450" indent="-171450">
              <a:buFontTx/>
              <a:buChar char="-"/>
            </a:pPr>
            <a:r>
              <a:rPr lang="de-DE" baseline="0" dirty="0"/>
              <a:t>bei WS 24 „waren“ nicht mit einbezogen, da zu viele irrelevante Varianten</a:t>
            </a:r>
          </a:p>
        </p:txBody>
      </p:sp>
      <p:sp>
        <p:nvSpPr>
          <p:cNvPr id="4" name="Foliennummernplatzhalter 3"/>
          <p:cNvSpPr>
            <a:spLocks noGrp="1"/>
          </p:cNvSpPr>
          <p:nvPr>
            <p:ph type="sldNum" sz="quarter" idx="10"/>
          </p:nvPr>
        </p:nvSpPr>
        <p:spPr/>
        <p:txBody>
          <a:bodyPr/>
          <a:lstStyle/>
          <a:p>
            <a:fld id="{6ED93446-72E5-456F-8CF6-AD1C2A83DEEC}" type="slidenum">
              <a:rPr lang="de-DE" smtClean="0"/>
              <a:t>16</a:t>
            </a:fld>
            <a:endParaRPr lang="de-DE"/>
          </a:p>
        </p:txBody>
      </p:sp>
    </p:spTree>
    <p:extLst>
      <p:ext uri="{BB962C8B-B14F-4D97-AF65-F5344CB8AC3E}">
        <p14:creationId xmlns:p14="http://schemas.microsoft.com/office/powerpoint/2010/main" val="10857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Meier: 325 Bogen,</a:t>
            </a:r>
            <a:r>
              <a:rPr lang="de-DE" baseline="0" dirty="0"/>
              <a:t> </a:t>
            </a:r>
            <a:r>
              <a:rPr lang="de-DE" dirty="0"/>
              <a:t>Huss: 245 Bogen</a:t>
            </a:r>
          </a:p>
          <a:p>
            <a:r>
              <a:rPr lang="de-DE" dirty="0"/>
              <a:t>gemeinsame Orte: 228</a:t>
            </a:r>
          </a:p>
          <a:p>
            <a:endParaRPr lang="de-DE" dirty="0"/>
          </a:p>
          <a:p>
            <a:r>
              <a:rPr lang="de-DE" dirty="0"/>
              <a:t>WS</a:t>
            </a:r>
            <a:r>
              <a:rPr lang="de-DE" baseline="0" dirty="0"/>
              <a:t> 6: war</a:t>
            </a:r>
            <a:endParaRPr lang="en-US" baseline="0" dirty="0"/>
          </a:p>
          <a:p>
            <a:r>
              <a:rPr lang="de-DE" baseline="0" dirty="0"/>
              <a:t>WS 9: sagte</a:t>
            </a:r>
          </a:p>
          <a:p>
            <a:r>
              <a:rPr lang="de-DE" baseline="0" dirty="0"/>
              <a:t>WS 20: tat</a:t>
            </a:r>
          </a:p>
          <a:p>
            <a:r>
              <a:rPr lang="de-DE" baseline="0" dirty="0"/>
              <a:t>WS 24: kamen, lagen</a:t>
            </a:r>
          </a:p>
          <a:p>
            <a:r>
              <a:rPr lang="de-DE" baseline="0" dirty="0"/>
              <a:t>WS 34: kam</a:t>
            </a:r>
          </a:p>
          <a:p>
            <a:r>
              <a:rPr lang="de-DE" baseline="0" dirty="0"/>
              <a:t>WS 35: war</a:t>
            </a:r>
          </a:p>
          <a:p>
            <a:r>
              <a:rPr lang="de-DE" baseline="0" dirty="0"/>
              <a:t>WS 37: wollten</a:t>
            </a:r>
          </a:p>
        </p:txBody>
      </p:sp>
      <p:sp>
        <p:nvSpPr>
          <p:cNvPr id="4" name="Foliennummernplatzhalter 3"/>
          <p:cNvSpPr>
            <a:spLocks noGrp="1"/>
          </p:cNvSpPr>
          <p:nvPr>
            <p:ph type="sldNum" sz="quarter" idx="10"/>
          </p:nvPr>
        </p:nvSpPr>
        <p:spPr/>
        <p:txBody>
          <a:bodyPr/>
          <a:lstStyle/>
          <a:p>
            <a:fld id="{6ED93446-72E5-456F-8CF6-AD1C2A83DEEC}" type="slidenum">
              <a:rPr lang="de-DE" smtClean="0"/>
              <a:t>17</a:t>
            </a:fld>
            <a:endParaRPr lang="de-DE"/>
          </a:p>
        </p:txBody>
      </p:sp>
    </p:spTree>
    <p:extLst>
      <p:ext uri="{BB962C8B-B14F-4D97-AF65-F5344CB8AC3E}">
        <p14:creationId xmlns:p14="http://schemas.microsoft.com/office/powerpoint/2010/main" val="399936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21</a:t>
            </a:fld>
            <a:endParaRPr lang="de-DE"/>
          </a:p>
        </p:txBody>
      </p:sp>
    </p:spTree>
    <p:extLst>
      <p:ext uri="{BB962C8B-B14F-4D97-AF65-F5344CB8AC3E}">
        <p14:creationId xmlns:p14="http://schemas.microsoft.com/office/powerpoint/2010/main" val="7789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Chi-Quadrat: 18.51, </a:t>
            </a:r>
            <a:r>
              <a:rPr lang="de-DE" dirty="0" err="1"/>
              <a:t>df</a:t>
            </a:r>
            <a:r>
              <a:rPr lang="de-DE" dirty="0"/>
              <a:t>=3, p=0.0003, **</a:t>
            </a:r>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23</a:t>
            </a:fld>
            <a:endParaRPr lang="de-DE"/>
          </a:p>
        </p:txBody>
      </p:sp>
    </p:spTree>
    <p:extLst>
      <p:ext uri="{BB962C8B-B14F-4D97-AF65-F5344CB8AC3E}">
        <p14:creationId xmlns:p14="http://schemas.microsoft.com/office/powerpoint/2010/main" val="247756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daher in meiner Studie: Viele Verben, um Faktoren bestimmen zu können</a:t>
            </a:r>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25</a:t>
            </a:fld>
            <a:endParaRPr lang="de-DE"/>
          </a:p>
        </p:txBody>
      </p:sp>
    </p:spTree>
    <p:extLst>
      <p:ext uri="{BB962C8B-B14F-4D97-AF65-F5344CB8AC3E}">
        <p14:creationId xmlns:p14="http://schemas.microsoft.com/office/powerpoint/2010/main" val="329239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a:t>
            </a:r>
            <a:r>
              <a:rPr lang="de-DE" baseline="0" dirty="0"/>
              <a:t> 10 Korpora (Mundart) der DGD</a:t>
            </a:r>
            <a:endParaRPr lang="en-US" dirty="0"/>
          </a:p>
        </p:txBody>
      </p:sp>
      <p:sp>
        <p:nvSpPr>
          <p:cNvPr id="4" name="Foliennummernplatzhalter 3"/>
          <p:cNvSpPr>
            <a:spLocks noGrp="1"/>
          </p:cNvSpPr>
          <p:nvPr>
            <p:ph type="sldNum" sz="quarter" idx="10"/>
          </p:nvPr>
        </p:nvSpPr>
        <p:spPr/>
        <p:txBody>
          <a:bodyPr/>
          <a:lstStyle/>
          <a:p>
            <a:fld id="{6ED93446-72E5-456F-8CF6-AD1C2A83DEEC}" type="slidenum">
              <a:rPr lang="de-DE" smtClean="0"/>
              <a:t>32</a:t>
            </a:fld>
            <a:endParaRPr lang="de-DE"/>
          </a:p>
        </p:txBody>
      </p:sp>
    </p:spTree>
    <p:extLst>
      <p:ext uri="{BB962C8B-B14F-4D97-AF65-F5344CB8AC3E}">
        <p14:creationId xmlns:p14="http://schemas.microsoft.com/office/powerpoint/2010/main" val="385477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Irregularität - Regularität</a:t>
            </a:r>
          </a:p>
        </p:txBody>
      </p:sp>
      <p:sp>
        <p:nvSpPr>
          <p:cNvPr id="4" name="Foliennummernplatzhalter 3"/>
          <p:cNvSpPr>
            <a:spLocks noGrp="1"/>
          </p:cNvSpPr>
          <p:nvPr>
            <p:ph type="sldNum" sz="quarter" idx="5"/>
          </p:nvPr>
        </p:nvSpPr>
        <p:spPr/>
        <p:txBody>
          <a:bodyPr/>
          <a:lstStyle/>
          <a:p>
            <a:fld id="{6ED93446-72E5-456F-8CF6-AD1C2A83DEEC}" type="slidenum">
              <a:rPr lang="de-DE" smtClean="0"/>
              <a:t>33</a:t>
            </a:fld>
            <a:endParaRPr lang="de-DE"/>
          </a:p>
        </p:txBody>
      </p:sp>
    </p:spTree>
    <p:extLst>
      <p:ext uri="{BB962C8B-B14F-4D97-AF65-F5344CB8AC3E}">
        <p14:creationId xmlns:p14="http://schemas.microsoft.com/office/powerpoint/2010/main" val="3532859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050" name="Picture 2" descr="Logo_Titelfolie"/>
          <p:cNvPicPr>
            <a:picLocks noChangeAspect="1" noChangeArrowheads="1"/>
          </p:cNvPicPr>
          <p:nvPr/>
        </p:nvPicPr>
        <p:blipFill>
          <a:blip r:embed="rId2" cstate="print"/>
          <a:srcRect/>
          <a:stretch>
            <a:fillRect/>
          </a:stretch>
        </p:blipFill>
        <p:spPr bwMode="auto">
          <a:xfrm>
            <a:off x="5422900" y="3757613"/>
            <a:ext cx="3724275" cy="1295400"/>
          </a:xfrm>
          <a:prstGeom prst="rect">
            <a:avLst/>
          </a:prstGeom>
          <a:noFill/>
        </p:spPr>
      </p:pic>
      <p:sp>
        <p:nvSpPr>
          <p:cNvPr id="2051" name="Rectangle 3"/>
          <p:cNvSpPr>
            <a:spLocks noChangeArrowheads="1"/>
          </p:cNvSpPr>
          <p:nvPr/>
        </p:nvSpPr>
        <p:spPr bwMode="auto">
          <a:xfrm>
            <a:off x="6227763" y="5045075"/>
            <a:ext cx="2916237" cy="1244600"/>
          </a:xfrm>
          <a:prstGeom prst="rect">
            <a:avLst/>
          </a:prstGeom>
          <a:solidFill>
            <a:srgbClr val="214C8A"/>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2" name="Rectangle 4"/>
          <p:cNvSpPr>
            <a:spLocks noChangeArrowheads="1"/>
          </p:cNvSpPr>
          <p:nvPr/>
        </p:nvSpPr>
        <p:spPr bwMode="auto">
          <a:xfrm>
            <a:off x="0" y="6284913"/>
            <a:ext cx="9144000" cy="600075"/>
          </a:xfrm>
          <a:prstGeom prst="rect">
            <a:avLst/>
          </a:prstGeom>
          <a:solidFill>
            <a:srgbClr val="E4E5EA"/>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3" name="Rectangle 5"/>
          <p:cNvSpPr>
            <a:spLocks noChangeArrowheads="1"/>
          </p:cNvSpPr>
          <p:nvPr/>
        </p:nvSpPr>
        <p:spPr bwMode="auto">
          <a:xfrm>
            <a:off x="0" y="5045075"/>
            <a:ext cx="6230938" cy="1244600"/>
          </a:xfrm>
          <a:prstGeom prst="rect">
            <a:avLst/>
          </a:prstGeom>
          <a:solidFill>
            <a:srgbClr val="F3F5F6"/>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4" name="Rectangle 6"/>
          <p:cNvSpPr>
            <a:spLocks noChangeArrowheads="1"/>
          </p:cNvSpPr>
          <p:nvPr/>
        </p:nvSpPr>
        <p:spPr bwMode="auto">
          <a:xfrm>
            <a:off x="7839075" y="2449513"/>
            <a:ext cx="1304925" cy="1331912"/>
          </a:xfrm>
          <a:prstGeom prst="rect">
            <a:avLst/>
          </a:prstGeom>
          <a:solidFill>
            <a:srgbClr val="214C8A"/>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5" name="Rectangle 7"/>
          <p:cNvSpPr>
            <a:spLocks noChangeArrowheads="1"/>
          </p:cNvSpPr>
          <p:nvPr/>
        </p:nvSpPr>
        <p:spPr bwMode="auto">
          <a:xfrm>
            <a:off x="0" y="2449513"/>
            <a:ext cx="7832725" cy="1331912"/>
          </a:xfrm>
          <a:prstGeom prst="rect">
            <a:avLst/>
          </a:prstGeom>
          <a:solidFill>
            <a:srgbClr val="F3F5F6"/>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6" name="Rectangle 8"/>
          <p:cNvSpPr>
            <a:spLocks noChangeArrowheads="1"/>
          </p:cNvSpPr>
          <p:nvPr/>
        </p:nvSpPr>
        <p:spPr bwMode="auto">
          <a:xfrm>
            <a:off x="0" y="3783013"/>
            <a:ext cx="5346700" cy="1262062"/>
          </a:xfrm>
          <a:prstGeom prst="rect">
            <a:avLst/>
          </a:prstGeom>
          <a:solidFill>
            <a:schemeClr val="bg1"/>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2057" name="Rectangle 9"/>
          <p:cNvSpPr>
            <a:spLocks noGrp="1" noChangeArrowheads="1"/>
          </p:cNvSpPr>
          <p:nvPr>
            <p:ph type="ctrTitle"/>
          </p:nvPr>
        </p:nvSpPr>
        <p:spPr>
          <a:xfrm>
            <a:off x="468313" y="2419350"/>
            <a:ext cx="7199312" cy="1514475"/>
          </a:xfrm>
        </p:spPr>
        <p:txBody>
          <a:bodyPr/>
          <a:lstStyle>
            <a:lvl1pPr>
              <a:defRPr sz="2000">
                <a:solidFill>
                  <a:schemeClr val="tx1">
                    <a:lumMod val="75000"/>
                    <a:lumOff val="25000"/>
                  </a:schemeClr>
                </a:solidFill>
                <a:latin typeface="Arial" pitchFamily="34" charset="0"/>
                <a:cs typeface="Arial" pitchFamily="34" charset="0"/>
              </a:defRPr>
            </a:lvl1pPr>
          </a:lstStyle>
          <a:p>
            <a:r>
              <a:rPr lang="de-DE"/>
              <a:t>Titelmasterformat durch Klicken bearbeiten</a:t>
            </a:r>
          </a:p>
        </p:txBody>
      </p:sp>
      <p:sp>
        <p:nvSpPr>
          <p:cNvPr id="2058" name="Rectangle 10"/>
          <p:cNvSpPr>
            <a:spLocks noGrp="1" noChangeArrowheads="1"/>
          </p:cNvSpPr>
          <p:nvPr>
            <p:ph type="subTitle" idx="1"/>
          </p:nvPr>
        </p:nvSpPr>
        <p:spPr>
          <a:xfrm>
            <a:off x="468313" y="4003675"/>
            <a:ext cx="4679950" cy="1512888"/>
          </a:xfrm>
        </p:spPr>
        <p:txBody>
          <a:bodyPr/>
          <a:lstStyle>
            <a:lvl1pPr marL="180975" indent="1588">
              <a:buFontTx/>
              <a:buNone/>
              <a:defRPr sz="1800">
                <a:solidFill>
                  <a:schemeClr val="tx1">
                    <a:lumMod val="75000"/>
                    <a:lumOff val="25000"/>
                  </a:schemeClr>
                </a:solidFill>
                <a:latin typeface="Arial" pitchFamily="34" charset="0"/>
                <a:cs typeface="Arial" pitchFamily="34" charset="0"/>
              </a:defRPr>
            </a:lvl1pPr>
          </a:lstStyle>
          <a:p>
            <a:r>
              <a:rPr lang="de-DE"/>
              <a:t>Formatvorlage des Untertitelmasters durch Klicken bearbeiten</a:t>
            </a:r>
            <a:endParaRPr lang="de-DE" dirty="0"/>
          </a:p>
        </p:txBody>
      </p:sp>
      <p:sp>
        <p:nvSpPr>
          <p:cNvPr id="2059" name="Rectangle 11"/>
          <p:cNvSpPr>
            <a:spLocks noGrp="1" noChangeArrowheads="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000">
                <a:solidFill>
                  <a:srgbClr val="003366"/>
                </a:solidFill>
                <a:latin typeface="Arial" pitchFamily="34" charset="0"/>
                <a:cs typeface="Arial" pitchFamily="34" charset="0"/>
              </a:defRPr>
            </a:lvl1pPr>
          </a:lstStyle>
          <a:p>
            <a:endParaRPr lang="de-DE"/>
          </a:p>
        </p:txBody>
      </p:sp>
      <p:pic>
        <p:nvPicPr>
          <p:cNvPr id="2060" name="Picture 12" descr="logo_gr_pseps"/>
          <p:cNvPicPr>
            <a:picLocks noChangeAspect="1" noChangeArrowheads="1"/>
          </p:cNvPicPr>
          <p:nvPr/>
        </p:nvPicPr>
        <p:blipFill>
          <a:blip r:embed="rId3" cstate="print"/>
          <a:srcRect/>
          <a:stretch>
            <a:fillRect/>
          </a:stretch>
        </p:blipFill>
        <p:spPr bwMode="auto">
          <a:xfrm>
            <a:off x="6143636" y="188640"/>
            <a:ext cx="2667000" cy="914400"/>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395536" y="188640"/>
            <a:ext cx="2771800" cy="95602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a:xfrm>
            <a:off x="5940425" y="6235700"/>
            <a:ext cx="2895600" cy="476250"/>
          </a:xfrm>
          <a:prstGeom prst="rect">
            <a:avLst/>
          </a:prstGeom>
        </p:spPr>
        <p:txBody>
          <a:bodyPr/>
          <a:lstStyle>
            <a:lvl1pPr>
              <a:defRPr/>
            </a:lvl1pPr>
          </a:lstStyle>
          <a:p>
            <a:endParaRPr lang="de-DE"/>
          </a:p>
        </p:txBody>
      </p:sp>
      <p:sp>
        <p:nvSpPr>
          <p:cNvPr id="5" name="Foliennummernplatzhalter 4"/>
          <p:cNvSpPr>
            <a:spLocks noGrp="1"/>
          </p:cNvSpPr>
          <p:nvPr>
            <p:ph type="sldNum" sz="quarter" idx="11"/>
          </p:nvPr>
        </p:nvSpPr>
        <p:spPr>
          <a:xfrm>
            <a:off x="323850" y="6232525"/>
            <a:ext cx="2133600" cy="476250"/>
          </a:xfrm>
          <a:prstGeom prst="rect">
            <a:avLst/>
          </a:prstGeom>
        </p:spPr>
        <p:txBody>
          <a:bodyPr/>
          <a:lstStyle>
            <a:lvl1pPr>
              <a:defRPr/>
            </a:lvl1pPr>
          </a:lstStyle>
          <a:p>
            <a:fld id="{DC44BC6B-51E9-4B1E-9DA5-0F31A124137A}"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574675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95288" y="274638"/>
            <a:ext cx="6067425" cy="57467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p:cNvSpPr>
            <a:spLocks noGrp="1"/>
          </p:cNvSpPr>
          <p:nvPr>
            <p:ph type="ftr" sz="quarter" idx="10"/>
          </p:nvPr>
        </p:nvSpPr>
        <p:spPr>
          <a:xfrm>
            <a:off x="5940425" y="6235700"/>
            <a:ext cx="2895600" cy="476250"/>
          </a:xfrm>
          <a:prstGeom prst="rect">
            <a:avLst/>
          </a:prstGeom>
        </p:spPr>
        <p:txBody>
          <a:bodyPr/>
          <a:lstStyle>
            <a:lvl1pPr>
              <a:defRPr/>
            </a:lvl1pPr>
          </a:lstStyle>
          <a:p>
            <a:endParaRPr lang="de-DE"/>
          </a:p>
        </p:txBody>
      </p:sp>
      <p:sp>
        <p:nvSpPr>
          <p:cNvPr id="5" name="Foliennummernplatzhalter 4"/>
          <p:cNvSpPr>
            <a:spLocks noGrp="1"/>
          </p:cNvSpPr>
          <p:nvPr>
            <p:ph type="sldNum" sz="quarter" idx="11"/>
          </p:nvPr>
        </p:nvSpPr>
        <p:spPr>
          <a:xfrm>
            <a:off x="323850" y="6232525"/>
            <a:ext cx="2133600" cy="476250"/>
          </a:xfrm>
          <a:prstGeom prst="rect">
            <a:avLst/>
          </a:prstGeom>
        </p:spPr>
        <p:txBody>
          <a:bodyPr/>
          <a:lstStyle>
            <a:lvl1pPr>
              <a:defRPr/>
            </a:lvl1pPr>
          </a:lstStyle>
          <a:p>
            <a:fld id="{DC44BC6B-51E9-4B1E-9DA5-0F31A124137A}"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052736"/>
          </a:xfrm>
        </p:spPr>
        <p:txBody>
          <a:bodyPr/>
          <a:lstStyle>
            <a:lvl1pPr>
              <a:defRPr sz="2200" b="1">
                <a:solidFill>
                  <a:schemeClr val="tx1">
                    <a:lumMod val="75000"/>
                    <a:lumOff val="25000"/>
                  </a:schemeClr>
                </a:solidFill>
                <a:latin typeface="Arial" pitchFamily="34" charset="0"/>
                <a:cs typeface="Arial" pitchFamily="34" charset="0"/>
              </a:defRPr>
            </a:lvl1pPr>
          </a:lstStyle>
          <a:p>
            <a:r>
              <a:rPr lang="de-DE"/>
              <a:t>Titelmasterformat durch Klicken bearbeiten</a:t>
            </a:r>
            <a:endParaRPr lang="de-DE" dirty="0"/>
          </a:p>
        </p:txBody>
      </p:sp>
      <p:sp>
        <p:nvSpPr>
          <p:cNvPr id="3" name="Inhaltsplatzhalter 2"/>
          <p:cNvSpPr>
            <a:spLocks noGrp="1"/>
          </p:cNvSpPr>
          <p:nvPr>
            <p:ph idx="1"/>
          </p:nvPr>
        </p:nvSpPr>
        <p:spPr>
          <a:xfrm>
            <a:off x="395288" y="1556793"/>
            <a:ext cx="8229600" cy="4464596"/>
          </a:xfrm>
        </p:spPr>
        <p:txBody>
          <a:bodyPr/>
          <a:lstStyle>
            <a:lvl1pPr>
              <a:defRPr>
                <a:solidFill>
                  <a:schemeClr val="tx1">
                    <a:lumMod val="75000"/>
                    <a:lumOff val="25000"/>
                  </a:schemeClr>
                </a:solidFill>
                <a:latin typeface="Arial" pitchFamily="34" charset="0"/>
                <a:cs typeface="Arial" pitchFamily="34" charset="0"/>
              </a:defRPr>
            </a:lvl1pPr>
            <a:lvl2pPr>
              <a:defRPr>
                <a:solidFill>
                  <a:schemeClr val="tx1">
                    <a:lumMod val="75000"/>
                    <a:lumOff val="25000"/>
                  </a:schemeClr>
                </a:solidFill>
                <a:latin typeface="Arial" pitchFamily="34" charset="0"/>
                <a:cs typeface="Arial" pitchFamily="34" charset="0"/>
              </a:defRPr>
            </a:lvl2pPr>
            <a:lvl3pPr>
              <a:defRPr>
                <a:solidFill>
                  <a:schemeClr val="tx1">
                    <a:lumMod val="75000"/>
                    <a:lumOff val="25000"/>
                  </a:schemeClr>
                </a:solidFill>
                <a:latin typeface="Arial" pitchFamily="34" charset="0"/>
                <a:cs typeface="Arial" pitchFamily="34" charset="0"/>
              </a:defRPr>
            </a:lvl3pPr>
            <a:lvl4pPr>
              <a:defRPr>
                <a:solidFill>
                  <a:schemeClr val="tx1">
                    <a:lumMod val="75000"/>
                    <a:lumOff val="25000"/>
                  </a:schemeClr>
                </a:solidFill>
                <a:latin typeface="Arial" pitchFamily="34" charset="0"/>
                <a:cs typeface="Arial" pitchFamily="34" charset="0"/>
              </a:defRPr>
            </a:lvl4pPr>
            <a:lvl5pPr>
              <a:defRPr>
                <a:solidFill>
                  <a:schemeClr val="tx1">
                    <a:lumMod val="75000"/>
                    <a:lumOff val="25000"/>
                  </a:schemeClr>
                </a:solidFill>
                <a:latin typeface="Arial" pitchFamily="34" charset="0"/>
                <a:cs typeface="Arial"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3"/>
          <p:cNvSpPr>
            <a:spLocks noGrp="1"/>
          </p:cNvSpPr>
          <p:nvPr>
            <p:ph type="ftr" sz="quarter" idx="10"/>
          </p:nvPr>
        </p:nvSpPr>
        <p:spPr>
          <a:xfrm>
            <a:off x="5940425" y="6235700"/>
            <a:ext cx="2895600" cy="476250"/>
          </a:xfrm>
          <a:prstGeom prst="rect">
            <a:avLst/>
          </a:prstGeom>
        </p:spPr>
        <p:txBody>
          <a:bodyPr/>
          <a:lstStyle>
            <a:lvl1pPr>
              <a:defRPr>
                <a:latin typeface="Arial" pitchFamily="34" charset="0"/>
                <a:cs typeface="Arial" pitchFamily="34" charset="0"/>
              </a:defRPr>
            </a:lvl1pPr>
          </a:lstStyle>
          <a:p>
            <a:endParaRPr lang="de-DE"/>
          </a:p>
        </p:txBody>
      </p:sp>
      <p:sp>
        <p:nvSpPr>
          <p:cNvPr id="5" name="Foliennummernplatzhalter 4"/>
          <p:cNvSpPr>
            <a:spLocks noGrp="1"/>
          </p:cNvSpPr>
          <p:nvPr>
            <p:ph type="sldNum" sz="quarter" idx="11"/>
          </p:nvPr>
        </p:nvSpPr>
        <p:spPr>
          <a:xfrm>
            <a:off x="323850" y="6232525"/>
            <a:ext cx="2133600" cy="476250"/>
          </a:xfrm>
          <a:prstGeom prst="rect">
            <a:avLst/>
          </a:prstGeom>
        </p:spPr>
        <p:txBody>
          <a:bodyPr/>
          <a:lstStyle>
            <a:lvl1pPr>
              <a:defRPr>
                <a:latin typeface="Arial" pitchFamily="34" charset="0"/>
                <a:cs typeface="Arial" pitchFamily="34" charset="0"/>
              </a:defRPr>
            </a:lvl1pPr>
          </a:lstStyle>
          <a:p>
            <a:fld id="{DC44BC6B-51E9-4B1E-9DA5-0F31A124137A}"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Formatvorlagen des Textmasters bearbeiten</a:t>
            </a:r>
          </a:p>
        </p:txBody>
      </p:sp>
      <p:sp>
        <p:nvSpPr>
          <p:cNvPr id="4" name="Fußzeilenplatzhalter 3"/>
          <p:cNvSpPr>
            <a:spLocks noGrp="1"/>
          </p:cNvSpPr>
          <p:nvPr>
            <p:ph type="ftr" sz="quarter" idx="10"/>
          </p:nvPr>
        </p:nvSpPr>
        <p:spPr>
          <a:xfrm>
            <a:off x="5940425" y="6235700"/>
            <a:ext cx="2895600" cy="476250"/>
          </a:xfrm>
          <a:prstGeom prst="rect">
            <a:avLst/>
          </a:prstGeom>
        </p:spPr>
        <p:txBody>
          <a:bodyPr/>
          <a:lstStyle>
            <a:lvl1pPr>
              <a:defRPr>
                <a:latin typeface="Arial" pitchFamily="34" charset="0"/>
                <a:cs typeface="Arial" pitchFamily="34" charset="0"/>
              </a:defRPr>
            </a:lvl1pPr>
          </a:lstStyle>
          <a:p>
            <a:endParaRPr lang="de-DE"/>
          </a:p>
        </p:txBody>
      </p:sp>
      <p:sp>
        <p:nvSpPr>
          <p:cNvPr id="5" name="Foliennummernplatzhalter 4"/>
          <p:cNvSpPr>
            <a:spLocks noGrp="1"/>
          </p:cNvSpPr>
          <p:nvPr>
            <p:ph type="sldNum" sz="quarter" idx="11"/>
          </p:nvPr>
        </p:nvSpPr>
        <p:spPr>
          <a:xfrm>
            <a:off x="323850" y="6232525"/>
            <a:ext cx="2133600" cy="476250"/>
          </a:xfrm>
          <a:prstGeom prst="rect">
            <a:avLst/>
          </a:prstGeom>
        </p:spPr>
        <p:txBody>
          <a:bodyPr/>
          <a:lstStyle>
            <a:lvl1pPr>
              <a:defRPr>
                <a:latin typeface="Arial" pitchFamily="34" charset="0"/>
                <a:cs typeface="Arial" pitchFamily="34" charset="0"/>
              </a:defRPr>
            </a:lvl1pPr>
          </a:lstStyle>
          <a:p>
            <a:fld id="{DC44BC6B-51E9-4B1E-9DA5-0F31A124137A}"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de-DE"/>
              <a:t>Titelmasterformat durch Klicken bearbeiten</a:t>
            </a:r>
          </a:p>
        </p:txBody>
      </p:sp>
      <p:sp>
        <p:nvSpPr>
          <p:cNvPr id="3" name="Inhaltsplatzhalter 2"/>
          <p:cNvSpPr>
            <a:spLocks noGrp="1"/>
          </p:cNvSpPr>
          <p:nvPr>
            <p:ph sz="half" idx="1"/>
          </p:nvPr>
        </p:nvSpPr>
        <p:spPr>
          <a:xfrm>
            <a:off x="395288" y="1971675"/>
            <a:ext cx="4038600" cy="40497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586288" y="1971675"/>
            <a:ext cx="4038600" cy="404971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10"/>
          </p:nvPr>
        </p:nvSpPr>
        <p:spPr>
          <a:xfrm>
            <a:off x="5940425" y="6235700"/>
            <a:ext cx="2895600" cy="476250"/>
          </a:xfrm>
          <a:prstGeom prst="rect">
            <a:avLst/>
          </a:prstGeom>
        </p:spPr>
        <p:txBody>
          <a:bodyPr/>
          <a:lstStyle>
            <a:lvl1pPr>
              <a:defRPr>
                <a:latin typeface="Arial" pitchFamily="34" charset="0"/>
                <a:cs typeface="Arial" pitchFamily="34" charset="0"/>
              </a:defRPr>
            </a:lvl1pPr>
          </a:lstStyle>
          <a:p>
            <a:endParaRPr lang="de-DE"/>
          </a:p>
        </p:txBody>
      </p:sp>
      <p:sp>
        <p:nvSpPr>
          <p:cNvPr id="6" name="Foliennummernplatzhalter 5"/>
          <p:cNvSpPr>
            <a:spLocks noGrp="1"/>
          </p:cNvSpPr>
          <p:nvPr>
            <p:ph type="sldNum" sz="quarter" idx="11"/>
          </p:nvPr>
        </p:nvSpPr>
        <p:spPr>
          <a:xfrm>
            <a:off x="323850" y="6232525"/>
            <a:ext cx="2133600" cy="476250"/>
          </a:xfrm>
          <a:prstGeom prst="rect">
            <a:avLst/>
          </a:prstGeom>
        </p:spPr>
        <p:txBody>
          <a:bodyPr/>
          <a:lstStyle>
            <a:lvl1pPr>
              <a:defRPr>
                <a:latin typeface="Arial" pitchFamily="34" charset="0"/>
                <a:cs typeface="Arial" pitchFamily="34" charset="0"/>
              </a:defRPr>
            </a:lvl1pPr>
          </a:lstStyle>
          <a:p>
            <a:fld id="{DC44BC6B-51E9-4B1E-9DA5-0F31A124137A}"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45025"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p:cNvSpPr>
            <a:spLocks noGrp="1"/>
          </p:cNvSpPr>
          <p:nvPr>
            <p:ph type="ftr" sz="quarter" idx="10"/>
          </p:nvPr>
        </p:nvSpPr>
        <p:spPr>
          <a:xfrm>
            <a:off x="5940425" y="6235700"/>
            <a:ext cx="2895600" cy="476250"/>
          </a:xfrm>
          <a:prstGeom prst="rect">
            <a:avLst/>
          </a:prstGeom>
        </p:spPr>
        <p:txBody>
          <a:bodyPr/>
          <a:lstStyle>
            <a:lvl1pPr>
              <a:defRPr>
                <a:latin typeface="Arial" pitchFamily="34" charset="0"/>
                <a:cs typeface="Arial" pitchFamily="34" charset="0"/>
              </a:defRPr>
            </a:lvl1pPr>
          </a:lstStyle>
          <a:p>
            <a:endParaRPr lang="de-DE"/>
          </a:p>
        </p:txBody>
      </p:sp>
      <p:sp>
        <p:nvSpPr>
          <p:cNvPr id="8" name="Foliennummernplatzhalter 7"/>
          <p:cNvSpPr>
            <a:spLocks noGrp="1"/>
          </p:cNvSpPr>
          <p:nvPr>
            <p:ph type="sldNum" sz="quarter" idx="11"/>
          </p:nvPr>
        </p:nvSpPr>
        <p:spPr>
          <a:xfrm>
            <a:off x="323850" y="6232525"/>
            <a:ext cx="2133600" cy="476250"/>
          </a:xfrm>
          <a:prstGeom prst="rect">
            <a:avLst/>
          </a:prstGeom>
        </p:spPr>
        <p:txBody>
          <a:bodyPr/>
          <a:lstStyle>
            <a:lvl1pPr>
              <a:defRPr>
                <a:latin typeface="Arial" pitchFamily="34" charset="0"/>
                <a:cs typeface="Arial" pitchFamily="34" charset="0"/>
              </a:defRPr>
            </a:lvl1pPr>
          </a:lstStyle>
          <a:p>
            <a:fld id="{DC44BC6B-51E9-4B1E-9DA5-0F31A124137A}"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de-DE"/>
              <a:t>Titelmasterformat durch Klicken bearbeiten</a:t>
            </a:r>
          </a:p>
        </p:txBody>
      </p:sp>
      <p:sp>
        <p:nvSpPr>
          <p:cNvPr id="3" name="Fußzeilenplatzhalter 2"/>
          <p:cNvSpPr>
            <a:spLocks noGrp="1"/>
          </p:cNvSpPr>
          <p:nvPr>
            <p:ph type="ftr" sz="quarter" idx="10"/>
          </p:nvPr>
        </p:nvSpPr>
        <p:spPr>
          <a:xfrm>
            <a:off x="5940425" y="6235700"/>
            <a:ext cx="2895600" cy="476250"/>
          </a:xfrm>
          <a:prstGeom prst="rect">
            <a:avLst/>
          </a:prstGeom>
        </p:spPr>
        <p:txBody>
          <a:bodyPr/>
          <a:lstStyle>
            <a:lvl1pPr>
              <a:defRPr>
                <a:latin typeface="Arial" pitchFamily="34" charset="0"/>
                <a:cs typeface="Arial" pitchFamily="34" charset="0"/>
              </a:defRPr>
            </a:lvl1pPr>
          </a:lstStyle>
          <a:p>
            <a:endParaRPr lang="de-DE"/>
          </a:p>
        </p:txBody>
      </p:sp>
      <p:sp>
        <p:nvSpPr>
          <p:cNvPr id="4" name="Foliennummernplatzhalter 3"/>
          <p:cNvSpPr>
            <a:spLocks noGrp="1"/>
          </p:cNvSpPr>
          <p:nvPr>
            <p:ph type="sldNum" sz="quarter" idx="11"/>
          </p:nvPr>
        </p:nvSpPr>
        <p:spPr>
          <a:xfrm>
            <a:off x="323850" y="6232525"/>
            <a:ext cx="2133600" cy="476250"/>
          </a:xfrm>
          <a:prstGeom prst="rect">
            <a:avLst/>
          </a:prstGeom>
        </p:spPr>
        <p:txBody>
          <a:bodyPr/>
          <a:lstStyle>
            <a:lvl1pPr>
              <a:defRPr>
                <a:latin typeface="Arial" pitchFamily="34" charset="0"/>
                <a:cs typeface="Arial" pitchFamily="34" charset="0"/>
              </a:defRPr>
            </a:lvl1pPr>
          </a:lstStyle>
          <a:p>
            <a:fld id="{DC44BC6B-51E9-4B1E-9DA5-0F31A124137A}"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a:xfrm>
            <a:off x="5940425" y="6235700"/>
            <a:ext cx="2895600" cy="476250"/>
          </a:xfrm>
          <a:prstGeom prst="rect">
            <a:avLst/>
          </a:prstGeom>
        </p:spPr>
        <p:txBody>
          <a:bodyPr/>
          <a:lstStyle>
            <a:lvl1pPr>
              <a:defRPr/>
            </a:lvl1pPr>
          </a:lstStyle>
          <a:p>
            <a:endParaRPr lang="de-DE"/>
          </a:p>
        </p:txBody>
      </p:sp>
      <p:sp>
        <p:nvSpPr>
          <p:cNvPr id="3" name="Foliennummernplatzhalter 2"/>
          <p:cNvSpPr>
            <a:spLocks noGrp="1"/>
          </p:cNvSpPr>
          <p:nvPr>
            <p:ph type="sldNum" sz="quarter" idx="11"/>
          </p:nvPr>
        </p:nvSpPr>
        <p:spPr>
          <a:xfrm>
            <a:off x="323850" y="6232525"/>
            <a:ext cx="2133600" cy="476250"/>
          </a:xfrm>
          <a:prstGeom prst="rect">
            <a:avLst/>
          </a:prstGeom>
        </p:spPr>
        <p:txBody>
          <a:bodyPr/>
          <a:lstStyle>
            <a:lvl1pPr>
              <a:defRPr/>
            </a:lvl1pPr>
          </a:lstStyle>
          <a:p>
            <a:fld id="{DC44BC6B-51E9-4B1E-9DA5-0F31A124137A}"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a:xfrm>
            <a:off x="5940425" y="6235700"/>
            <a:ext cx="2895600" cy="476250"/>
          </a:xfrm>
          <a:prstGeom prst="rect">
            <a:avLst/>
          </a:prstGeom>
        </p:spPr>
        <p:txBody>
          <a:bodyPr/>
          <a:lstStyle>
            <a:lvl1pPr>
              <a:defRPr/>
            </a:lvl1pPr>
          </a:lstStyle>
          <a:p>
            <a:endParaRPr lang="de-DE"/>
          </a:p>
        </p:txBody>
      </p:sp>
      <p:sp>
        <p:nvSpPr>
          <p:cNvPr id="6" name="Foliennummernplatzhalter 5"/>
          <p:cNvSpPr>
            <a:spLocks noGrp="1"/>
          </p:cNvSpPr>
          <p:nvPr>
            <p:ph type="sldNum" sz="quarter" idx="11"/>
          </p:nvPr>
        </p:nvSpPr>
        <p:spPr>
          <a:xfrm>
            <a:off x="323850" y="6232525"/>
            <a:ext cx="2133600" cy="476250"/>
          </a:xfrm>
          <a:prstGeom prst="rect">
            <a:avLst/>
          </a:prstGeom>
        </p:spPr>
        <p:txBody>
          <a:bodyPr/>
          <a:lstStyle>
            <a:lvl1pPr>
              <a:defRPr/>
            </a:lvl1pPr>
          </a:lstStyle>
          <a:p>
            <a:fld id="{DC44BC6B-51E9-4B1E-9DA5-0F31A124137A}"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Fußzeilenplatzhalter 4"/>
          <p:cNvSpPr>
            <a:spLocks noGrp="1"/>
          </p:cNvSpPr>
          <p:nvPr>
            <p:ph type="ftr" sz="quarter" idx="10"/>
          </p:nvPr>
        </p:nvSpPr>
        <p:spPr>
          <a:xfrm>
            <a:off x="5940425" y="6235700"/>
            <a:ext cx="2895600" cy="476250"/>
          </a:xfrm>
          <a:prstGeom prst="rect">
            <a:avLst/>
          </a:prstGeom>
        </p:spPr>
        <p:txBody>
          <a:bodyPr/>
          <a:lstStyle>
            <a:lvl1pPr>
              <a:defRPr/>
            </a:lvl1pPr>
          </a:lstStyle>
          <a:p>
            <a:endParaRPr lang="de-DE"/>
          </a:p>
        </p:txBody>
      </p:sp>
      <p:sp>
        <p:nvSpPr>
          <p:cNvPr id="6" name="Foliennummernplatzhalter 5"/>
          <p:cNvSpPr>
            <a:spLocks noGrp="1"/>
          </p:cNvSpPr>
          <p:nvPr>
            <p:ph type="sldNum" sz="quarter" idx="11"/>
          </p:nvPr>
        </p:nvSpPr>
        <p:spPr>
          <a:xfrm>
            <a:off x="323850" y="6232525"/>
            <a:ext cx="2133600" cy="476250"/>
          </a:xfrm>
          <a:prstGeom prst="rect">
            <a:avLst/>
          </a:prstGeom>
        </p:spPr>
        <p:txBody>
          <a:bodyPr/>
          <a:lstStyle>
            <a:lvl1pPr>
              <a:defRPr/>
            </a:lvl1pPr>
          </a:lstStyle>
          <a:p>
            <a:fld id="{DC44BC6B-51E9-4B1E-9DA5-0F31A124137A}"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395288" y="1971675"/>
            <a:ext cx="8229600" cy="4049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31" name="Rectangle 7"/>
          <p:cNvSpPr>
            <a:spLocks noChangeArrowheads="1"/>
          </p:cNvSpPr>
          <p:nvPr/>
        </p:nvSpPr>
        <p:spPr bwMode="auto">
          <a:xfrm>
            <a:off x="-3175" y="2438400"/>
            <a:ext cx="247650" cy="1296988"/>
          </a:xfrm>
          <a:prstGeom prst="rect">
            <a:avLst/>
          </a:prstGeom>
          <a:solidFill>
            <a:srgbClr val="214C8A"/>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1033" name="Rectangle 9"/>
          <p:cNvSpPr>
            <a:spLocks noChangeArrowheads="1"/>
          </p:cNvSpPr>
          <p:nvPr/>
        </p:nvSpPr>
        <p:spPr bwMode="auto">
          <a:xfrm>
            <a:off x="-3175" y="5041900"/>
            <a:ext cx="247650" cy="1235075"/>
          </a:xfrm>
          <a:prstGeom prst="rect">
            <a:avLst/>
          </a:prstGeom>
          <a:solidFill>
            <a:srgbClr val="214C8A"/>
          </a:solidFill>
          <a:ln w="9525">
            <a:noFill/>
            <a:miter lim="800000"/>
            <a:headEnd/>
            <a:tailEnd/>
          </a:ln>
          <a:effectLst/>
        </p:spPr>
        <p:txBody>
          <a:bodyPr wrap="none" anchor="ctr"/>
          <a:lstStyle/>
          <a:p>
            <a:endParaRPr lang="de-DE" dirty="0">
              <a:latin typeface="Arial" pitchFamily="34" charset="0"/>
              <a:cs typeface="Arial" pitchFamily="34" charset="0"/>
            </a:endParaRPr>
          </a:p>
        </p:txBody>
      </p:sp>
      <p:sp>
        <p:nvSpPr>
          <p:cNvPr id="1035" name="Rectangle 11"/>
          <p:cNvSpPr>
            <a:spLocks noChangeArrowheads="1"/>
          </p:cNvSpPr>
          <p:nvPr/>
        </p:nvSpPr>
        <p:spPr bwMode="auto">
          <a:xfrm>
            <a:off x="-3175" y="3716338"/>
            <a:ext cx="247650" cy="1323975"/>
          </a:xfrm>
          <a:prstGeom prst="rect">
            <a:avLst/>
          </a:prstGeom>
          <a:solidFill>
            <a:srgbClr val="214C8A">
              <a:alpha val="50000"/>
            </a:srgbClr>
          </a:solidFill>
          <a:ln w="9525">
            <a:noFill/>
            <a:miter lim="800000"/>
            <a:headEnd/>
            <a:tailEnd/>
          </a:ln>
          <a:effectLst/>
        </p:spPr>
        <p:txBody>
          <a:bodyPr wrap="none" anchor="ctr"/>
          <a:lstStyle/>
          <a:p>
            <a:endParaRPr lang="de-DE" dirty="0">
              <a:latin typeface="Arial" pitchFamily="34" charset="0"/>
              <a:cs typeface="Arial" pitchFamily="34" charset="0"/>
            </a:endParaRPr>
          </a:p>
        </p:txBody>
      </p:sp>
      <p:pic>
        <p:nvPicPr>
          <p:cNvPr id="1030" name="Picture 6" descr="logo_kl_pseps"/>
          <p:cNvPicPr>
            <a:picLocks noChangeAspect="1" noChangeArrowheads="1"/>
          </p:cNvPicPr>
          <p:nvPr/>
        </p:nvPicPr>
        <p:blipFill>
          <a:blip r:embed="rId13" cstate="print"/>
          <a:srcRect/>
          <a:stretch>
            <a:fillRect/>
          </a:stretch>
        </p:blipFill>
        <p:spPr bwMode="auto">
          <a:xfrm>
            <a:off x="4006850" y="6336048"/>
            <a:ext cx="1130300" cy="393700"/>
          </a:xfrm>
          <a:prstGeom prst="rect">
            <a:avLst/>
          </a:prstGeom>
          <a:noFill/>
          <a:ln w="9525">
            <a:noFill/>
            <a:miter lim="800000"/>
            <a:headEnd/>
            <a:tailEnd/>
          </a:ln>
        </p:spPr>
      </p:pic>
      <p:sp>
        <p:nvSpPr>
          <p:cNvPr id="1032" name="Line 8"/>
          <p:cNvSpPr>
            <a:spLocks noChangeShapeType="1"/>
          </p:cNvSpPr>
          <p:nvPr/>
        </p:nvSpPr>
        <p:spPr bwMode="auto">
          <a:xfrm>
            <a:off x="0" y="6275388"/>
            <a:ext cx="9144000" cy="0"/>
          </a:xfrm>
          <a:prstGeom prst="line">
            <a:avLst/>
          </a:prstGeom>
          <a:noFill/>
          <a:ln w="6350">
            <a:solidFill>
              <a:srgbClr val="E4E5EA"/>
            </a:solidFill>
            <a:round/>
            <a:headEnd/>
            <a:tailEnd/>
          </a:ln>
          <a:effectLst/>
        </p:spPr>
        <p:txBody>
          <a:bodyPr/>
          <a:lstStyle/>
          <a:p>
            <a:endParaRPr lang="de-DE" dirty="0">
              <a:latin typeface="Arial" pitchFamily="34" charset="0"/>
              <a:cs typeface="Arial" pitchFamily="34" charset="0"/>
            </a:endParaRPr>
          </a:p>
        </p:txBody>
      </p:sp>
      <p:sp>
        <p:nvSpPr>
          <p:cNvPr id="1034" name="Rectangle 10"/>
          <p:cNvSpPr>
            <a:spLocks noChangeArrowheads="1"/>
          </p:cNvSpPr>
          <p:nvPr/>
        </p:nvSpPr>
        <p:spPr bwMode="auto">
          <a:xfrm>
            <a:off x="0" y="6273800"/>
            <a:ext cx="247650" cy="584200"/>
          </a:xfrm>
          <a:prstGeom prst="rect">
            <a:avLst/>
          </a:prstGeom>
          <a:solidFill>
            <a:srgbClr val="E4E5EA"/>
          </a:solidFill>
          <a:ln w="9525">
            <a:noFill/>
            <a:miter lim="800000"/>
            <a:headEnd/>
            <a:tailEnd/>
          </a:ln>
          <a:effectLst/>
        </p:spPr>
        <p:txBody>
          <a:bodyPr wrap="none" anchor="ctr"/>
          <a:lstStyle/>
          <a:p>
            <a:endParaRPr lang="de-DE" dirty="0">
              <a:latin typeface="Arial" pitchFamily="34" charset="0"/>
              <a:cs typeface="Arial" pitchFamily="34" charset="0"/>
            </a:endParaRPr>
          </a:p>
        </p:txBody>
      </p:sp>
      <p:pic>
        <p:nvPicPr>
          <p:cNvPr id="39938" name="Picture 2" descr="D:\01_Allgemeines\DSALogo_neu.jpg"/>
          <p:cNvPicPr>
            <a:picLocks noChangeAspect="1" noChangeArrowheads="1"/>
          </p:cNvPicPr>
          <p:nvPr/>
        </p:nvPicPr>
        <p:blipFill>
          <a:blip r:embed="rId14" cstate="print"/>
          <a:srcRect/>
          <a:stretch>
            <a:fillRect/>
          </a:stretch>
        </p:blipFill>
        <p:spPr bwMode="auto">
          <a:xfrm>
            <a:off x="6855308" y="6370898"/>
            <a:ext cx="1752315" cy="324000"/>
          </a:xfrm>
          <a:prstGeom prst="rect">
            <a:avLst/>
          </a:prstGeom>
          <a:noFill/>
        </p:spPr>
      </p:pic>
      <p:pic>
        <p:nvPicPr>
          <p:cNvPr id="12" name="Picture 2"/>
          <p:cNvPicPr>
            <a:picLocks noChangeAspect="1" noChangeArrowheads="1"/>
          </p:cNvPicPr>
          <p:nvPr/>
        </p:nvPicPr>
        <p:blipFill>
          <a:blip r:embed="rId15" cstate="print"/>
          <a:srcRect/>
          <a:stretch>
            <a:fillRect/>
          </a:stretch>
        </p:blipFill>
        <p:spPr bwMode="auto">
          <a:xfrm>
            <a:off x="758751" y="6334898"/>
            <a:ext cx="1148127" cy="396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fontAlgn="base" hangingPunct="1">
        <a:spcBef>
          <a:spcPct val="0"/>
        </a:spcBef>
        <a:spcAft>
          <a:spcPct val="0"/>
        </a:spcAft>
        <a:defRPr sz="2400">
          <a:solidFill>
            <a:srgbClr val="4D4D4D"/>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4D4D4D"/>
          </a:solidFill>
          <a:latin typeface="Lucida Sans Unicode" pitchFamily="34" charset="0"/>
        </a:defRPr>
      </a:lvl2pPr>
      <a:lvl3pPr algn="ctr" rtl="0" eaLnBrk="1" fontAlgn="base" hangingPunct="1">
        <a:spcBef>
          <a:spcPct val="0"/>
        </a:spcBef>
        <a:spcAft>
          <a:spcPct val="0"/>
        </a:spcAft>
        <a:defRPr sz="2400">
          <a:solidFill>
            <a:srgbClr val="4D4D4D"/>
          </a:solidFill>
          <a:latin typeface="Lucida Sans Unicode" pitchFamily="34" charset="0"/>
        </a:defRPr>
      </a:lvl3pPr>
      <a:lvl4pPr algn="ctr" rtl="0" eaLnBrk="1" fontAlgn="base" hangingPunct="1">
        <a:spcBef>
          <a:spcPct val="0"/>
        </a:spcBef>
        <a:spcAft>
          <a:spcPct val="0"/>
        </a:spcAft>
        <a:defRPr sz="2400">
          <a:solidFill>
            <a:srgbClr val="4D4D4D"/>
          </a:solidFill>
          <a:latin typeface="Lucida Sans Unicode" pitchFamily="34" charset="0"/>
        </a:defRPr>
      </a:lvl4pPr>
      <a:lvl5pPr algn="ctr" rtl="0" eaLnBrk="1" fontAlgn="base" hangingPunct="1">
        <a:spcBef>
          <a:spcPct val="0"/>
        </a:spcBef>
        <a:spcAft>
          <a:spcPct val="0"/>
        </a:spcAft>
        <a:defRPr sz="2400">
          <a:solidFill>
            <a:srgbClr val="4D4D4D"/>
          </a:solidFill>
          <a:latin typeface="Lucida Sans Unicode" pitchFamily="34" charset="0"/>
        </a:defRPr>
      </a:lvl5pPr>
      <a:lvl6pPr marL="457200" algn="ctr" rtl="0" eaLnBrk="1" fontAlgn="base" hangingPunct="1">
        <a:spcBef>
          <a:spcPct val="0"/>
        </a:spcBef>
        <a:spcAft>
          <a:spcPct val="0"/>
        </a:spcAft>
        <a:defRPr sz="2400">
          <a:solidFill>
            <a:srgbClr val="4D4D4D"/>
          </a:solidFill>
          <a:latin typeface="Lucida Sans Unicode" pitchFamily="34" charset="0"/>
        </a:defRPr>
      </a:lvl6pPr>
      <a:lvl7pPr marL="914400" algn="ctr" rtl="0" eaLnBrk="1" fontAlgn="base" hangingPunct="1">
        <a:spcBef>
          <a:spcPct val="0"/>
        </a:spcBef>
        <a:spcAft>
          <a:spcPct val="0"/>
        </a:spcAft>
        <a:defRPr sz="2400">
          <a:solidFill>
            <a:srgbClr val="4D4D4D"/>
          </a:solidFill>
          <a:latin typeface="Lucida Sans Unicode" pitchFamily="34" charset="0"/>
        </a:defRPr>
      </a:lvl7pPr>
      <a:lvl8pPr marL="1371600" algn="ctr" rtl="0" eaLnBrk="1" fontAlgn="base" hangingPunct="1">
        <a:spcBef>
          <a:spcPct val="0"/>
        </a:spcBef>
        <a:spcAft>
          <a:spcPct val="0"/>
        </a:spcAft>
        <a:defRPr sz="2400">
          <a:solidFill>
            <a:srgbClr val="4D4D4D"/>
          </a:solidFill>
          <a:latin typeface="Lucida Sans Unicode" pitchFamily="34" charset="0"/>
        </a:defRPr>
      </a:lvl8pPr>
      <a:lvl9pPr marL="1828800" algn="ctr" rtl="0" eaLnBrk="1" fontAlgn="base" hangingPunct="1">
        <a:spcBef>
          <a:spcPct val="0"/>
        </a:spcBef>
        <a:spcAft>
          <a:spcPct val="0"/>
        </a:spcAft>
        <a:defRPr sz="2400">
          <a:solidFill>
            <a:srgbClr val="4D4D4D"/>
          </a:solidFill>
          <a:latin typeface="Lucida Sans Unicode" pitchFamily="34" charset="0"/>
        </a:defRPr>
      </a:lvl9pPr>
    </p:titleStyle>
    <p:bodyStyle>
      <a:lvl1pPr marL="447675" indent="-265113" algn="l" rtl="0" eaLnBrk="1" fontAlgn="base" hangingPunct="1">
        <a:spcBef>
          <a:spcPct val="20000"/>
        </a:spcBef>
        <a:spcAft>
          <a:spcPct val="0"/>
        </a:spcAft>
        <a:buChar char="•"/>
        <a:defRPr sz="2000">
          <a:solidFill>
            <a:srgbClr val="4D4D4D"/>
          </a:solidFill>
          <a:latin typeface="Arial" pitchFamily="34" charset="0"/>
          <a:ea typeface="+mn-ea"/>
          <a:cs typeface="Arial" pitchFamily="34" charset="0"/>
        </a:defRPr>
      </a:lvl1pPr>
      <a:lvl2pPr marL="912813" indent="-285750" algn="l" rtl="0" eaLnBrk="1" fontAlgn="base" hangingPunct="1">
        <a:spcBef>
          <a:spcPct val="20000"/>
        </a:spcBef>
        <a:spcAft>
          <a:spcPct val="0"/>
        </a:spcAft>
        <a:buChar char="–"/>
        <a:defRPr sz="2000">
          <a:solidFill>
            <a:srgbClr val="4D4D4D"/>
          </a:solidFill>
          <a:latin typeface="Arial" pitchFamily="34" charset="0"/>
          <a:cs typeface="Arial" pitchFamily="34" charset="0"/>
        </a:defRPr>
      </a:lvl2pPr>
      <a:lvl3pPr marL="1320800" indent="-228600" algn="l" rtl="0" eaLnBrk="1" fontAlgn="base" hangingPunct="1">
        <a:spcBef>
          <a:spcPct val="20000"/>
        </a:spcBef>
        <a:spcAft>
          <a:spcPct val="0"/>
        </a:spcAft>
        <a:buChar char="•"/>
        <a:defRPr>
          <a:solidFill>
            <a:srgbClr val="4D4D4D"/>
          </a:solidFill>
          <a:latin typeface="Arial" pitchFamily="34" charset="0"/>
          <a:cs typeface="Arial" pitchFamily="34" charset="0"/>
        </a:defRPr>
      </a:lvl3pPr>
      <a:lvl4pPr marL="1728788" indent="-228600" algn="l" rtl="0" eaLnBrk="1" fontAlgn="base" hangingPunct="1">
        <a:spcBef>
          <a:spcPct val="20000"/>
        </a:spcBef>
        <a:spcAft>
          <a:spcPct val="0"/>
        </a:spcAft>
        <a:buChar char="–"/>
        <a:defRPr>
          <a:solidFill>
            <a:srgbClr val="4D4D4D"/>
          </a:solidFill>
          <a:latin typeface="Arial" pitchFamily="34" charset="0"/>
          <a:cs typeface="Arial" pitchFamily="34" charset="0"/>
        </a:defRPr>
      </a:lvl4pPr>
      <a:lvl5pPr marL="2136775" indent="-228600" algn="l" rtl="0" eaLnBrk="1" fontAlgn="base" hangingPunct="1">
        <a:spcBef>
          <a:spcPct val="20000"/>
        </a:spcBef>
        <a:spcAft>
          <a:spcPct val="0"/>
        </a:spcAft>
        <a:buChar char="»"/>
        <a:defRPr>
          <a:solidFill>
            <a:srgbClr val="4D4D4D"/>
          </a:solidFill>
          <a:latin typeface="Arial" pitchFamily="34" charset="0"/>
          <a:cs typeface="Arial" pitchFamily="34" charset="0"/>
        </a:defRPr>
      </a:lvl5pPr>
      <a:lvl6pPr marL="2593975" indent="-228600" algn="l" rtl="0" eaLnBrk="1" fontAlgn="base" hangingPunct="1">
        <a:spcBef>
          <a:spcPct val="20000"/>
        </a:spcBef>
        <a:spcAft>
          <a:spcPct val="0"/>
        </a:spcAft>
        <a:buChar char="»"/>
        <a:defRPr>
          <a:solidFill>
            <a:srgbClr val="4D4D4D"/>
          </a:solidFill>
          <a:latin typeface="+mn-lt"/>
        </a:defRPr>
      </a:lvl6pPr>
      <a:lvl7pPr marL="3051175" indent="-228600" algn="l" rtl="0" eaLnBrk="1" fontAlgn="base" hangingPunct="1">
        <a:spcBef>
          <a:spcPct val="20000"/>
        </a:spcBef>
        <a:spcAft>
          <a:spcPct val="0"/>
        </a:spcAft>
        <a:buChar char="»"/>
        <a:defRPr>
          <a:solidFill>
            <a:srgbClr val="4D4D4D"/>
          </a:solidFill>
          <a:latin typeface="+mn-lt"/>
        </a:defRPr>
      </a:lvl7pPr>
      <a:lvl8pPr marL="3508375" indent="-228600" algn="l" rtl="0" eaLnBrk="1" fontAlgn="base" hangingPunct="1">
        <a:spcBef>
          <a:spcPct val="20000"/>
        </a:spcBef>
        <a:spcAft>
          <a:spcPct val="0"/>
        </a:spcAft>
        <a:buChar char="»"/>
        <a:defRPr>
          <a:solidFill>
            <a:srgbClr val="4D4D4D"/>
          </a:solidFill>
          <a:latin typeface="+mn-lt"/>
        </a:defRPr>
      </a:lvl8pPr>
      <a:lvl9pPr marL="3965575" indent="-228600" algn="l" rtl="0" eaLnBrk="1" fontAlgn="base" hangingPunct="1">
        <a:spcBef>
          <a:spcPct val="20000"/>
        </a:spcBef>
        <a:spcAft>
          <a:spcPct val="0"/>
        </a:spcAft>
        <a:buChar char="»"/>
        <a:defRPr>
          <a:solidFill>
            <a:srgbClr val="4D4D4D"/>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2400" dirty="0"/>
              <a:t>Präteritumschwund </a:t>
            </a:r>
            <a:br>
              <a:rPr lang="de-DE" sz="2400" dirty="0"/>
            </a:br>
            <a:r>
              <a:rPr lang="de-DE" sz="2400" dirty="0"/>
              <a:t>im Luxemburgischen</a:t>
            </a:r>
            <a:endParaRPr lang="en-US" sz="2400" dirty="0"/>
          </a:p>
        </p:txBody>
      </p:sp>
      <p:sp>
        <p:nvSpPr>
          <p:cNvPr id="3" name="Untertitel 2"/>
          <p:cNvSpPr>
            <a:spLocks noGrp="1"/>
          </p:cNvSpPr>
          <p:nvPr>
            <p:ph type="subTitle" idx="1"/>
          </p:nvPr>
        </p:nvSpPr>
        <p:spPr/>
        <p:txBody>
          <a:bodyPr/>
          <a:lstStyle/>
          <a:p>
            <a:r>
              <a:rPr lang="de-DE" dirty="0"/>
              <a:t>Marina Frank</a:t>
            </a:r>
          </a:p>
          <a:p>
            <a:r>
              <a:rPr lang="de-DE" dirty="0"/>
              <a:t>Philipps-Universität Marburg</a:t>
            </a:r>
          </a:p>
          <a:p>
            <a:fld id="{C8382127-4F47-4FC9-B2D1-F4377C7526C1}" type="datetime2">
              <a:rPr lang="de-DE" smtClean="0"/>
              <a:t>Mittwoch, 22. Mai 2019</a:t>
            </a:fld>
            <a:endParaRPr lang="de-DE" dirty="0"/>
          </a:p>
        </p:txBody>
      </p:sp>
      <p:sp>
        <p:nvSpPr>
          <p:cNvPr id="4" name="Textfeld 3"/>
          <p:cNvSpPr txBox="1"/>
          <p:nvPr/>
        </p:nvSpPr>
        <p:spPr>
          <a:xfrm>
            <a:off x="7571619" y="870857"/>
            <a:ext cx="184666" cy="369332"/>
          </a:xfrm>
          <a:prstGeom prst="rect">
            <a:avLst/>
          </a:prstGeom>
          <a:noFill/>
        </p:spPr>
        <p:txBody>
          <a:bodyPr wrap="none" rtlCol="0">
            <a:spAutoFit/>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Forschungsstand</a:t>
            </a:r>
            <a:br>
              <a:rPr lang="de-DE" dirty="0"/>
            </a:br>
            <a:r>
              <a:rPr lang="de-DE" dirty="0"/>
              <a:t>Präteritumschwund in Luxemburg</a:t>
            </a:r>
            <a:endParaRPr lang="en-US" dirty="0"/>
          </a:p>
        </p:txBody>
      </p:sp>
      <p:sp>
        <p:nvSpPr>
          <p:cNvPr id="3" name="Inhaltsplatzhalter 2"/>
          <p:cNvSpPr>
            <a:spLocks noGrp="1"/>
          </p:cNvSpPr>
          <p:nvPr>
            <p:ph idx="1"/>
          </p:nvPr>
        </p:nvSpPr>
        <p:spPr/>
        <p:txBody>
          <a:bodyPr/>
          <a:lstStyle/>
          <a:p>
            <a:r>
              <a:rPr lang="de-DE" dirty="0" err="1"/>
              <a:t>Palgen</a:t>
            </a:r>
            <a:r>
              <a:rPr lang="de-DE" dirty="0"/>
              <a:t> (1933: 25): Echternach</a:t>
            </a:r>
          </a:p>
          <a:p>
            <a:pPr lvl="1"/>
            <a:r>
              <a:rPr lang="de-DE" dirty="0"/>
              <a:t>„Bei den meisten Verben gibt es bloß die Formen des Indikativ Präsens, des Infinitiv und </a:t>
            </a:r>
            <a:r>
              <a:rPr lang="de-DE" dirty="0" err="1"/>
              <a:t>Participium</a:t>
            </a:r>
            <a:r>
              <a:rPr lang="de-DE" dirty="0"/>
              <a:t> Perfekt. Die übrigen Formen sind nur noch vorhanden bei Verben, die ganz häufig gebraucht werden, so besonders bei den Hilfsverben [...] Es scheint mir, wie wenn das </a:t>
            </a:r>
            <a:r>
              <a:rPr lang="de-DE" dirty="0" err="1"/>
              <a:t>Praeteritum</a:t>
            </a:r>
            <a:r>
              <a:rPr lang="de-DE" dirty="0"/>
              <a:t> dieser </a:t>
            </a:r>
            <a:r>
              <a:rPr lang="de-DE" dirty="0" err="1"/>
              <a:t>Verba</a:t>
            </a:r>
            <a:r>
              <a:rPr lang="de-DE" dirty="0"/>
              <a:t> auch im Aussterben begriffen wäre.“</a:t>
            </a:r>
          </a:p>
          <a:p>
            <a:endParaRPr lang="de-DE" dirty="0"/>
          </a:p>
          <a:p>
            <a:r>
              <a:rPr lang="de-DE" dirty="0"/>
              <a:t>Bruch (1952: 30): </a:t>
            </a:r>
            <a:r>
              <a:rPr lang="de-DE" dirty="0" err="1"/>
              <a:t>Nordösling</a:t>
            </a:r>
            <a:endParaRPr lang="de-DE" dirty="0"/>
          </a:p>
          <a:p>
            <a:pPr lvl="1"/>
            <a:r>
              <a:rPr lang="de-DE" dirty="0"/>
              <a:t>„Die (im </a:t>
            </a:r>
            <a:r>
              <a:rPr lang="de-DE" dirty="0" err="1"/>
              <a:t>Nordösl</a:t>
            </a:r>
            <a:r>
              <a:rPr lang="de-DE" dirty="0"/>
              <a:t>. zahlreicher als sonst im Land) erhaltenen Formen des Präteritums sind weitgehend in die zweite Ablautklasse (wg. </a:t>
            </a:r>
            <a:r>
              <a:rPr lang="de-DE" dirty="0" err="1"/>
              <a:t>ëo</a:t>
            </a:r>
            <a:r>
              <a:rPr lang="de-DE" dirty="0"/>
              <a:t>, </a:t>
            </a:r>
            <a:r>
              <a:rPr lang="de-DE" dirty="0" err="1"/>
              <a:t>û</a:t>
            </a:r>
            <a:r>
              <a:rPr lang="de-DE" dirty="0"/>
              <a:t> – au/</a:t>
            </a:r>
            <a:r>
              <a:rPr lang="de-DE" dirty="0" err="1"/>
              <a:t>u</a:t>
            </a:r>
            <a:r>
              <a:rPr lang="de-DE" dirty="0"/>
              <a:t> – o) eingegliedert worden.“</a:t>
            </a:r>
            <a:endParaRPr lang="en-US" dirty="0"/>
          </a:p>
          <a:p>
            <a:pPr marL="182562" indent="0">
              <a:buNone/>
            </a:pP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10</a:t>
            </a:fld>
            <a:endParaRPr lang="de-DE"/>
          </a:p>
        </p:txBody>
      </p:sp>
    </p:spTree>
    <p:extLst>
      <p:ext uri="{BB962C8B-B14F-4D97-AF65-F5344CB8AC3E}">
        <p14:creationId xmlns:p14="http://schemas.microsoft.com/office/powerpoint/2010/main" val="51870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Forschungsstand</a:t>
            </a:r>
            <a:br>
              <a:rPr lang="de-DE" dirty="0"/>
            </a:br>
            <a:r>
              <a:rPr lang="de-DE" dirty="0"/>
              <a:t>Präteritumschwund in Luxemburg</a:t>
            </a:r>
            <a:endParaRPr lang="en-US" dirty="0"/>
          </a:p>
        </p:txBody>
      </p:sp>
      <p:sp>
        <p:nvSpPr>
          <p:cNvPr id="3" name="Inhaltsplatzhalter 2"/>
          <p:cNvSpPr>
            <a:spLocks noGrp="1"/>
          </p:cNvSpPr>
          <p:nvPr>
            <p:ph idx="1"/>
          </p:nvPr>
        </p:nvSpPr>
        <p:spPr/>
        <p:txBody>
          <a:bodyPr/>
          <a:lstStyle/>
          <a:p>
            <a:r>
              <a:rPr lang="de-DE" dirty="0" err="1"/>
              <a:t>Krier</a:t>
            </a:r>
            <a:r>
              <a:rPr lang="de-DE" dirty="0"/>
              <a:t> (2015)</a:t>
            </a:r>
          </a:p>
          <a:p>
            <a:pPr lvl="1"/>
            <a:r>
              <a:rPr lang="de-DE" dirty="0" err="1"/>
              <a:t>Korpusanalyse</a:t>
            </a:r>
            <a:r>
              <a:rPr lang="de-DE" dirty="0"/>
              <a:t>: Erzählungen von Autoren aus dem Süden und dem Zentrum Luxemburgs sowie ein „mündlichkeitsnahes“ Theaterstück von einem Autor aus dem Norden</a:t>
            </a:r>
          </a:p>
          <a:p>
            <a:pPr lvl="1"/>
            <a:endParaRPr lang="de-DE" dirty="0"/>
          </a:p>
          <a:p>
            <a:pPr lvl="1"/>
            <a:r>
              <a:rPr lang="de-DE" dirty="0"/>
              <a:t>Faktoren: </a:t>
            </a:r>
            <a:r>
              <a:rPr lang="de-DE" dirty="0" err="1"/>
              <a:t>Tokenfrequenz</a:t>
            </a:r>
            <a:r>
              <a:rPr lang="de-DE" dirty="0"/>
              <a:t>, Verbklasse, Dialektgebiet</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11</a:t>
            </a:fld>
            <a:endParaRPr lang="de-DE"/>
          </a:p>
        </p:txBody>
      </p:sp>
    </p:spTree>
    <p:extLst>
      <p:ext uri="{BB962C8B-B14F-4D97-AF65-F5344CB8AC3E}">
        <p14:creationId xmlns:p14="http://schemas.microsoft.com/office/powerpoint/2010/main" val="883975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Forschungsfragen</a:t>
            </a:r>
            <a:endParaRPr lang="en-US" dirty="0"/>
          </a:p>
        </p:txBody>
      </p:sp>
      <p:sp>
        <p:nvSpPr>
          <p:cNvPr id="3" name="Inhaltsplatzhalter 2"/>
          <p:cNvSpPr>
            <a:spLocks noGrp="1"/>
          </p:cNvSpPr>
          <p:nvPr>
            <p:ph idx="1"/>
          </p:nvPr>
        </p:nvSpPr>
        <p:spPr/>
        <p:txBody>
          <a:bodyPr/>
          <a:lstStyle/>
          <a:p>
            <a:r>
              <a:rPr lang="de-DE" dirty="0"/>
              <a:t>Sprachinterne Faktoren: </a:t>
            </a:r>
          </a:p>
          <a:p>
            <a:endParaRPr lang="de-DE" dirty="0"/>
          </a:p>
          <a:p>
            <a:pPr lvl="1"/>
            <a:r>
              <a:rPr lang="de-DE" dirty="0"/>
              <a:t>Inwiefern ist das Modell nach Fischer (2018) zu den Faktoren, die den Schwund bzw. den Erhalt der </a:t>
            </a:r>
            <a:r>
              <a:rPr lang="de-DE" dirty="0" err="1"/>
              <a:t>Präteritumformen</a:t>
            </a:r>
            <a:r>
              <a:rPr lang="de-DE" dirty="0"/>
              <a:t> bedingen, auf die Dialekte Luxemburgs anwendbar? </a:t>
            </a:r>
          </a:p>
          <a:p>
            <a:endParaRPr lang="de-DE" dirty="0"/>
          </a:p>
          <a:p>
            <a:r>
              <a:rPr lang="de-DE" dirty="0"/>
              <a:t>Sprachexterne Faktoren:</a:t>
            </a:r>
          </a:p>
          <a:p>
            <a:endParaRPr lang="de-DE" dirty="0"/>
          </a:p>
          <a:p>
            <a:pPr lvl="1"/>
            <a:r>
              <a:rPr lang="de-DE" dirty="0"/>
              <a:t>Wie ist die </a:t>
            </a:r>
            <a:r>
              <a:rPr lang="de-DE" dirty="0" err="1"/>
              <a:t>areale</a:t>
            </a:r>
            <a:r>
              <a:rPr lang="de-DE" dirty="0"/>
              <a:t> Verbreitung der erhaltenen Präteritumformen in Luxemburg?</a:t>
            </a:r>
          </a:p>
          <a:p>
            <a:pPr lvl="1"/>
            <a:r>
              <a:rPr lang="de-DE" dirty="0"/>
              <a:t>Wie unterscheiden sich die Generationen hinsichtlich der Präteritumformen?</a:t>
            </a:r>
          </a:p>
          <a:p>
            <a:pPr lvl="1"/>
            <a:endParaRPr lang="de-DE" dirty="0"/>
          </a:p>
          <a:p>
            <a:endParaRPr lang="de-DE" dirty="0"/>
          </a:p>
        </p:txBody>
      </p:sp>
      <p:sp>
        <p:nvSpPr>
          <p:cNvPr id="4" name="Foliennummernplatzhalter 3"/>
          <p:cNvSpPr>
            <a:spLocks noGrp="1"/>
          </p:cNvSpPr>
          <p:nvPr>
            <p:ph type="sldNum" sz="quarter" idx="11"/>
          </p:nvPr>
        </p:nvSpPr>
        <p:spPr/>
        <p:txBody>
          <a:bodyPr/>
          <a:lstStyle/>
          <a:p>
            <a:fld id="{DC44BC6B-51E9-4B1E-9DA5-0F31A124137A}" type="slidenum">
              <a:rPr lang="de-DE" smtClean="0"/>
              <a:t>12</a:t>
            </a:fld>
            <a:endParaRPr lang="de-DE"/>
          </a:p>
        </p:txBody>
      </p:sp>
    </p:spTree>
    <p:extLst>
      <p:ext uri="{BB962C8B-B14F-4D97-AF65-F5344CB8AC3E}">
        <p14:creationId xmlns:p14="http://schemas.microsoft.com/office/powerpoint/2010/main" val="3327947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Historischer stand nach Meier und Huss</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13</a:t>
            </a:fld>
            <a:endParaRPr lang="de-DE"/>
          </a:p>
        </p:txBody>
      </p:sp>
    </p:spTree>
    <p:extLst>
      <p:ext uri="{BB962C8B-B14F-4D97-AF65-F5344CB8AC3E}">
        <p14:creationId xmlns:p14="http://schemas.microsoft.com/office/powerpoint/2010/main" val="411371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Exkurs: </a:t>
            </a:r>
            <a:br>
              <a:rPr lang="de-DE" dirty="0"/>
            </a:br>
            <a:r>
              <a:rPr lang="de-DE" dirty="0"/>
              <a:t>Was sind </a:t>
            </a:r>
            <a:r>
              <a:rPr lang="de-DE" dirty="0" err="1"/>
              <a:t>Wenkersätze</a:t>
            </a:r>
            <a:r>
              <a:rPr lang="de-DE" dirty="0"/>
              <a:t>?</a:t>
            </a:r>
            <a:endParaRPr lang="en-US" dirty="0"/>
          </a:p>
        </p:txBody>
      </p:sp>
      <p:sp>
        <p:nvSpPr>
          <p:cNvPr id="3" name="Inhaltsplatzhalter 2"/>
          <p:cNvSpPr>
            <a:spLocks noGrp="1"/>
          </p:cNvSpPr>
          <p:nvPr>
            <p:ph sz="half" idx="1"/>
          </p:nvPr>
        </p:nvSpPr>
        <p:spPr/>
        <p:txBody>
          <a:bodyPr/>
          <a:lstStyle/>
          <a:p>
            <a:r>
              <a:rPr lang="de-DE" sz="1600" dirty="0"/>
              <a:t>Georg Wenker (aus Düsseldorf)</a:t>
            </a:r>
          </a:p>
          <a:p>
            <a:r>
              <a:rPr lang="de-DE" sz="1600" dirty="0"/>
              <a:t>40 nach lautlichen Gesichtspunkten zusammengestellte standard-sprachliche Sätze, die in den Ortsdialekt übersetzt werden sollten</a:t>
            </a:r>
            <a:endParaRPr lang="en-US" dirty="0"/>
          </a:p>
          <a:p>
            <a:r>
              <a:rPr lang="de-DE" sz="1600" dirty="0"/>
              <a:t>heute über 50.000 Fragebogen aus dem Gebiet des ehemaligen Deutschen Reichs und darüber hinaus (z. B. Luxemburg, Niederlande, usw.)</a:t>
            </a:r>
          </a:p>
          <a:p>
            <a:r>
              <a:rPr lang="de-DE" sz="1600" dirty="0"/>
              <a:t>Kartierung der Erhebungsergebnisse im </a:t>
            </a:r>
            <a:r>
              <a:rPr lang="de-DE" sz="1600" i="1" dirty="0"/>
              <a:t>Sprachatlas des Deutschen Reichs </a:t>
            </a:r>
            <a:r>
              <a:rPr lang="de-DE" sz="1600" dirty="0"/>
              <a:t>(Wenker 1889–1923)</a:t>
            </a:r>
          </a:p>
        </p:txBody>
      </p:sp>
      <p:pic>
        <p:nvPicPr>
          <p:cNvPr id="6" name="Inhaltsplatzhalt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2120" y="1971675"/>
            <a:ext cx="2624658" cy="3613660"/>
          </a:xfrm>
        </p:spPr>
      </p:pic>
      <p:sp>
        <p:nvSpPr>
          <p:cNvPr id="4" name="Foliennummernplatzhalter 3"/>
          <p:cNvSpPr>
            <a:spLocks noGrp="1"/>
          </p:cNvSpPr>
          <p:nvPr>
            <p:ph type="sldNum" sz="quarter" idx="11"/>
          </p:nvPr>
        </p:nvSpPr>
        <p:spPr/>
        <p:txBody>
          <a:bodyPr/>
          <a:lstStyle/>
          <a:p>
            <a:fld id="{DC44BC6B-51E9-4B1E-9DA5-0F31A124137A}" type="slidenum">
              <a:rPr lang="de-DE" smtClean="0"/>
              <a:t>14</a:t>
            </a:fld>
            <a:endParaRPr lang="de-DE"/>
          </a:p>
        </p:txBody>
      </p:sp>
      <p:sp>
        <p:nvSpPr>
          <p:cNvPr id="7" name="Textfeld 6"/>
          <p:cNvSpPr txBox="1"/>
          <p:nvPr/>
        </p:nvSpPr>
        <p:spPr>
          <a:xfrm>
            <a:off x="5426186" y="5733256"/>
            <a:ext cx="3076525" cy="369332"/>
          </a:xfrm>
          <a:prstGeom prst="rect">
            <a:avLst/>
          </a:prstGeom>
          <a:noFill/>
        </p:spPr>
        <p:txBody>
          <a:bodyPr wrap="square" rtlCol="0">
            <a:spAutoFit/>
          </a:bodyPr>
          <a:lstStyle/>
          <a:p>
            <a:pPr algn="ctr"/>
            <a:r>
              <a:rPr lang="de-DE" dirty="0"/>
              <a:t>Georg Wenker (1852–1911)</a:t>
            </a:r>
            <a:endParaRPr lang="en-US" dirty="0"/>
          </a:p>
        </p:txBody>
      </p:sp>
    </p:spTree>
    <p:extLst>
      <p:ext uri="{BB962C8B-B14F-4D97-AF65-F5344CB8AC3E}">
        <p14:creationId xmlns:p14="http://schemas.microsoft.com/office/powerpoint/2010/main" val="1426029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Historischer Stand nach Meier und Huss</a:t>
            </a:r>
            <a:endParaRPr lang="en-US" dirty="0"/>
          </a:p>
        </p:txBody>
      </p:sp>
      <p:sp>
        <p:nvSpPr>
          <p:cNvPr id="3" name="Inhaltsplatzhalter 2"/>
          <p:cNvSpPr>
            <a:spLocks noGrp="1"/>
          </p:cNvSpPr>
          <p:nvPr>
            <p:ph idx="1"/>
          </p:nvPr>
        </p:nvSpPr>
        <p:spPr>
          <a:xfrm>
            <a:off x="395288" y="1052736"/>
            <a:ext cx="8229600" cy="4968653"/>
          </a:xfrm>
        </p:spPr>
        <p:txBody>
          <a:bodyPr/>
          <a:lstStyle/>
          <a:p>
            <a:r>
              <a:rPr lang="de-DE" dirty="0"/>
              <a:t>Zielvarietät: Dialekt</a:t>
            </a:r>
          </a:p>
          <a:p>
            <a:endParaRPr lang="de-DE" dirty="0"/>
          </a:p>
          <a:p>
            <a:r>
              <a:rPr lang="de-DE" dirty="0"/>
              <a:t>Gewährspersonen:</a:t>
            </a:r>
          </a:p>
          <a:p>
            <a:pPr lvl="1"/>
            <a:r>
              <a:rPr lang="de-DE" dirty="0"/>
              <a:t>Meier (1889): ortsansässige Schüler und Lehrer</a:t>
            </a:r>
          </a:p>
          <a:p>
            <a:pPr lvl="1"/>
            <a:r>
              <a:rPr lang="de-DE" dirty="0"/>
              <a:t>Huss (1925–1928): ortsansässige Gewährspersonen</a:t>
            </a:r>
          </a:p>
          <a:p>
            <a:pPr lvl="1"/>
            <a:endParaRPr lang="de-DE" dirty="0"/>
          </a:p>
          <a:p>
            <a:r>
              <a:rPr lang="de-DE" dirty="0"/>
              <a:t>Indirekte Fragebogenerhebung</a:t>
            </a:r>
          </a:p>
          <a:p>
            <a:endParaRPr lang="de-DE" dirty="0"/>
          </a:p>
          <a:p>
            <a:pPr marL="182562" indent="0">
              <a:buNone/>
            </a:pPr>
            <a:r>
              <a:rPr lang="de-DE" dirty="0"/>
              <a:t>„Die Tatsache, dass </a:t>
            </a:r>
            <a:r>
              <a:rPr lang="de-DE" dirty="0" err="1"/>
              <a:t>für</a:t>
            </a:r>
            <a:r>
              <a:rPr lang="de-DE" dirty="0"/>
              <a:t> Luxemburg mehrere Serien der Wenkersätze vorliegen, ermöglicht, wie schon Huss (1927) gezeigt hat, diachrone Vergleiche, die sich auf das exakt gleiche Material beziehen können. Dies ermöglicht die seltene Gelegenheit zu Untersuchungen zum lokalen Sprachwandel, die auf methodisch genau vergleichbaren Daten beruhen.“ (Fleischer 2017: 71)</a:t>
            </a:r>
          </a:p>
          <a:p>
            <a:endParaRPr lang="de-DE" dirty="0"/>
          </a:p>
        </p:txBody>
      </p:sp>
      <p:sp>
        <p:nvSpPr>
          <p:cNvPr id="4" name="Foliennummernplatzhalter 3"/>
          <p:cNvSpPr>
            <a:spLocks noGrp="1"/>
          </p:cNvSpPr>
          <p:nvPr>
            <p:ph type="sldNum" sz="quarter" idx="11"/>
          </p:nvPr>
        </p:nvSpPr>
        <p:spPr/>
        <p:txBody>
          <a:bodyPr/>
          <a:lstStyle/>
          <a:p>
            <a:fld id="{DC44BC6B-51E9-4B1E-9DA5-0F31A124137A}" type="slidenum">
              <a:rPr lang="de-DE" smtClean="0"/>
              <a:t>15</a:t>
            </a:fld>
            <a:endParaRPr lang="de-DE" dirty="0"/>
          </a:p>
        </p:txBody>
      </p:sp>
    </p:spTree>
    <p:extLst>
      <p:ext uri="{BB962C8B-B14F-4D97-AF65-F5344CB8AC3E}">
        <p14:creationId xmlns:p14="http://schemas.microsoft.com/office/powerpoint/2010/main" val="2647831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Historischer Stand nach Meier und Huss</a:t>
            </a:r>
            <a:endParaRPr lang="en-US" dirty="0"/>
          </a:p>
        </p:txBody>
      </p:sp>
      <p:sp>
        <p:nvSpPr>
          <p:cNvPr id="7" name="Inhaltsplatzhalter 6"/>
          <p:cNvSpPr>
            <a:spLocks noGrp="1"/>
          </p:cNvSpPr>
          <p:nvPr>
            <p:ph idx="1"/>
          </p:nvPr>
        </p:nvSpPr>
        <p:spPr/>
        <p:txBody>
          <a:bodyPr/>
          <a:lstStyle/>
          <a:p>
            <a:r>
              <a:rPr lang="de-DE" dirty="0"/>
              <a:t>WS 6: Das Feuer </a:t>
            </a:r>
            <a:r>
              <a:rPr lang="de-DE" b="1" dirty="0"/>
              <a:t>war</a:t>
            </a:r>
            <a:r>
              <a:rPr lang="de-DE" dirty="0"/>
              <a:t> zu stark, die Kuchen sind ja unten ganz schwarz gebrannt.</a:t>
            </a:r>
          </a:p>
          <a:p>
            <a:r>
              <a:rPr lang="de-DE" dirty="0"/>
              <a:t>WS 9: Ich bin bei der Frau gewesen und habe es ihr gesagt, und sie </a:t>
            </a:r>
            <a:r>
              <a:rPr lang="de-DE" b="1" dirty="0"/>
              <a:t>sagte</a:t>
            </a:r>
            <a:r>
              <a:rPr lang="de-DE" dirty="0"/>
              <a:t>, sie wollte es auch ihrer Tochter sagen.</a:t>
            </a:r>
          </a:p>
          <a:p>
            <a:r>
              <a:rPr lang="de-DE" dirty="0"/>
              <a:t>WS 20: Er </a:t>
            </a:r>
            <a:r>
              <a:rPr lang="de-DE" b="1" dirty="0"/>
              <a:t>tat </a:t>
            </a:r>
            <a:r>
              <a:rPr lang="de-DE" dirty="0"/>
              <a:t>so, als hätten sie ihn zum Dreschen bestellt; sie haben es aber selbst getan. </a:t>
            </a:r>
          </a:p>
          <a:p>
            <a:r>
              <a:rPr lang="de-DE" dirty="0"/>
              <a:t>WS 24: Als wir gestern Abend zurück </a:t>
            </a:r>
            <a:r>
              <a:rPr lang="de-DE" b="1" dirty="0"/>
              <a:t>kamen</a:t>
            </a:r>
            <a:r>
              <a:rPr lang="de-DE" dirty="0"/>
              <a:t>, da </a:t>
            </a:r>
            <a:r>
              <a:rPr lang="de-DE" b="1" dirty="0"/>
              <a:t>lagen</a:t>
            </a:r>
            <a:r>
              <a:rPr lang="de-DE" dirty="0"/>
              <a:t> die andern schon im Bett und waren fest am Schlafen. </a:t>
            </a:r>
          </a:p>
          <a:p>
            <a:r>
              <a:rPr lang="de-DE" dirty="0"/>
              <a:t>WS 34: Das Wort </a:t>
            </a:r>
            <a:r>
              <a:rPr lang="de-DE" b="1" dirty="0"/>
              <a:t>kam</a:t>
            </a:r>
            <a:r>
              <a:rPr lang="de-DE" dirty="0"/>
              <a:t> ihm von Herzen!</a:t>
            </a:r>
          </a:p>
          <a:p>
            <a:r>
              <a:rPr lang="de-DE" dirty="0"/>
              <a:t>WS 35: Das </a:t>
            </a:r>
            <a:r>
              <a:rPr lang="de-DE" b="1" dirty="0"/>
              <a:t>war</a:t>
            </a:r>
            <a:r>
              <a:rPr lang="de-DE" dirty="0"/>
              <a:t> recht von ihnen!</a:t>
            </a:r>
          </a:p>
          <a:p>
            <a:r>
              <a:rPr lang="de-DE" dirty="0"/>
              <a:t>WS 37: Die Bauern hatten fünf Ochsen und neun Kühe und zwölf Schäfchen vor das Dorf gebracht, die </a:t>
            </a:r>
            <a:r>
              <a:rPr lang="de-DE" b="1" dirty="0"/>
              <a:t>wollten</a:t>
            </a:r>
            <a:r>
              <a:rPr lang="de-DE" dirty="0"/>
              <a:t> sie verkaufen.</a:t>
            </a:r>
          </a:p>
          <a:p>
            <a:endParaRPr lang="en-US" dirty="0"/>
          </a:p>
        </p:txBody>
      </p:sp>
      <p:sp>
        <p:nvSpPr>
          <p:cNvPr id="5" name="Foliennummernplatzhalter 4"/>
          <p:cNvSpPr>
            <a:spLocks noGrp="1"/>
          </p:cNvSpPr>
          <p:nvPr>
            <p:ph type="sldNum" sz="quarter" idx="11"/>
          </p:nvPr>
        </p:nvSpPr>
        <p:spPr/>
        <p:txBody>
          <a:bodyPr/>
          <a:lstStyle/>
          <a:p>
            <a:fld id="{DC44BC6B-51E9-4B1E-9DA5-0F31A124137A}" type="slidenum">
              <a:rPr lang="de-DE" smtClean="0"/>
              <a:t>16</a:t>
            </a:fld>
            <a:endParaRPr lang="de-DE"/>
          </a:p>
        </p:txBody>
      </p:sp>
    </p:spTree>
    <p:extLst>
      <p:ext uri="{BB962C8B-B14F-4D97-AF65-F5344CB8AC3E}">
        <p14:creationId xmlns:p14="http://schemas.microsoft.com/office/powerpoint/2010/main" val="86627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de-DE" dirty="0"/>
              <a:t>Historischer Stand nach Meier und Huss</a:t>
            </a:r>
            <a:endParaRPr lang="en-US" dirty="0"/>
          </a:p>
        </p:txBody>
      </p:sp>
      <p:pic>
        <p:nvPicPr>
          <p:cNvPr id="7" name="Inhaltsplatzhalt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69975" y="1236808"/>
            <a:ext cx="3009332" cy="4063403"/>
          </a:xfrm>
        </p:spPr>
      </p:pic>
      <p:pic>
        <p:nvPicPr>
          <p:cNvPr id="8" name="Inhaltsplatzhalt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292082" y="1236808"/>
            <a:ext cx="3010071" cy="4064400"/>
          </a:xfrm>
        </p:spPr>
      </p:pic>
      <p:sp>
        <p:nvSpPr>
          <p:cNvPr id="4" name="Foliennummernplatzhalter 3"/>
          <p:cNvSpPr>
            <a:spLocks noGrp="1"/>
          </p:cNvSpPr>
          <p:nvPr>
            <p:ph type="sldNum" sz="quarter" idx="11"/>
          </p:nvPr>
        </p:nvSpPr>
        <p:spPr/>
        <p:txBody>
          <a:bodyPr/>
          <a:lstStyle/>
          <a:p>
            <a:fld id="{DC44BC6B-51E9-4B1E-9DA5-0F31A124137A}" type="slidenum">
              <a:rPr lang="de-DE" smtClean="0"/>
              <a:t>17</a:t>
            </a:fld>
            <a:endParaRPr lang="de-DE"/>
          </a:p>
        </p:txBody>
      </p:sp>
      <p:sp>
        <p:nvSpPr>
          <p:cNvPr id="12" name="Textfeld 11"/>
          <p:cNvSpPr txBox="1"/>
          <p:nvPr/>
        </p:nvSpPr>
        <p:spPr>
          <a:xfrm>
            <a:off x="-538238" y="1941095"/>
            <a:ext cx="3096344" cy="646331"/>
          </a:xfrm>
          <a:prstGeom prst="rect">
            <a:avLst/>
          </a:prstGeom>
          <a:noFill/>
        </p:spPr>
        <p:txBody>
          <a:bodyPr wrap="square" rtlCol="0">
            <a:spAutoFit/>
          </a:bodyPr>
          <a:lstStyle/>
          <a:p>
            <a:pPr algn="ctr"/>
            <a:r>
              <a:rPr lang="de-DE" dirty="0"/>
              <a:t>Datengrundlage: </a:t>
            </a:r>
          </a:p>
          <a:p>
            <a:pPr algn="ctr"/>
            <a:r>
              <a:rPr lang="de-DE" dirty="0"/>
              <a:t>324 Orte</a:t>
            </a:r>
          </a:p>
        </p:txBody>
      </p:sp>
      <p:sp>
        <p:nvSpPr>
          <p:cNvPr id="13" name="Textfeld 12"/>
          <p:cNvSpPr txBox="1"/>
          <p:nvPr/>
        </p:nvSpPr>
        <p:spPr>
          <a:xfrm>
            <a:off x="1115616" y="1045696"/>
            <a:ext cx="3096344" cy="369332"/>
          </a:xfrm>
          <a:prstGeom prst="rect">
            <a:avLst/>
          </a:prstGeom>
          <a:noFill/>
        </p:spPr>
        <p:txBody>
          <a:bodyPr wrap="square" rtlCol="0">
            <a:spAutoFit/>
          </a:bodyPr>
          <a:lstStyle/>
          <a:p>
            <a:pPr algn="ctr"/>
            <a:r>
              <a:rPr lang="de-DE" dirty="0"/>
              <a:t>Meier (1889)</a:t>
            </a:r>
            <a:endParaRPr lang="en-US" dirty="0"/>
          </a:p>
        </p:txBody>
      </p:sp>
      <p:sp>
        <p:nvSpPr>
          <p:cNvPr id="14" name="Textfeld 13"/>
          <p:cNvSpPr txBox="1"/>
          <p:nvPr/>
        </p:nvSpPr>
        <p:spPr>
          <a:xfrm>
            <a:off x="5081228" y="1048435"/>
            <a:ext cx="3096344" cy="369332"/>
          </a:xfrm>
          <a:prstGeom prst="rect">
            <a:avLst/>
          </a:prstGeom>
          <a:noFill/>
        </p:spPr>
        <p:txBody>
          <a:bodyPr wrap="square" rtlCol="0">
            <a:spAutoFit/>
          </a:bodyPr>
          <a:lstStyle/>
          <a:p>
            <a:pPr algn="ctr"/>
            <a:r>
              <a:rPr lang="de-DE" dirty="0"/>
              <a:t>Huss (1925–1928)</a:t>
            </a:r>
            <a:endParaRPr lang="en-US" dirty="0"/>
          </a:p>
        </p:txBody>
      </p:sp>
      <p:sp>
        <p:nvSpPr>
          <p:cNvPr id="15" name="Textfeld 14"/>
          <p:cNvSpPr txBox="1"/>
          <p:nvPr/>
        </p:nvSpPr>
        <p:spPr>
          <a:xfrm>
            <a:off x="6615112" y="1946031"/>
            <a:ext cx="3096344" cy="646331"/>
          </a:xfrm>
          <a:prstGeom prst="rect">
            <a:avLst/>
          </a:prstGeom>
          <a:noFill/>
        </p:spPr>
        <p:txBody>
          <a:bodyPr wrap="square" rtlCol="0">
            <a:spAutoFit/>
          </a:bodyPr>
          <a:lstStyle/>
          <a:p>
            <a:pPr algn="ctr"/>
            <a:r>
              <a:rPr lang="de-DE" dirty="0"/>
              <a:t>Datengrundlage: </a:t>
            </a:r>
          </a:p>
          <a:p>
            <a:pPr algn="ctr"/>
            <a:r>
              <a:rPr lang="de-DE" dirty="0"/>
              <a:t>238 Orte</a:t>
            </a:r>
            <a:endParaRPr lang="en-US" dirty="0"/>
          </a:p>
        </p:txBody>
      </p:sp>
      <p:pic>
        <p:nvPicPr>
          <p:cNvPr id="5" name="Grafik 4">
            <a:extLst>
              <a:ext uri="{FF2B5EF4-FFF2-40B4-BE49-F238E27FC236}">
                <a16:creationId xmlns:a16="http://schemas.microsoft.com/office/drawing/2014/main" id="{BAEC7D33-636D-FF46-86A3-DC31086C38E0}"/>
              </a:ext>
            </a:extLst>
          </p:cNvPr>
          <p:cNvPicPr>
            <a:picLocks/>
          </p:cNvPicPr>
          <p:nvPr/>
        </p:nvPicPr>
        <p:blipFill rotWithShape="1">
          <a:blip r:embed="rId5">
            <a:extLst>
              <a:ext uri="{28A0092B-C50C-407E-A947-70E740481C1C}">
                <a14:useLocalDpi xmlns:a14="http://schemas.microsoft.com/office/drawing/2010/main" val="0"/>
              </a:ext>
            </a:extLst>
          </a:blip>
          <a:srcRect l="29181" t="50000" r="8363" b="24616"/>
          <a:stretch/>
        </p:blipFill>
        <p:spPr>
          <a:xfrm>
            <a:off x="1475657" y="5178769"/>
            <a:ext cx="6984775" cy="332679"/>
          </a:xfrm>
          <a:prstGeom prst="rect">
            <a:avLst/>
          </a:prstGeom>
        </p:spPr>
      </p:pic>
      <p:sp>
        <p:nvSpPr>
          <p:cNvPr id="6" name="Textfeld 5">
            <a:extLst>
              <a:ext uri="{FF2B5EF4-FFF2-40B4-BE49-F238E27FC236}">
                <a16:creationId xmlns:a16="http://schemas.microsoft.com/office/drawing/2014/main" id="{BD4FE800-401F-3B45-91A8-9DDE224F4603}"/>
              </a:ext>
            </a:extLst>
          </p:cNvPr>
          <p:cNvSpPr txBox="1"/>
          <p:nvPr/>
        </p:nvSpPr>
        <p:spPr>
          <a:xfrm>
            <a:off x="779849" y="5651956"/>
            <a:ext cx="2351991" cy="369332"/>
          </a:xfrm>
          <a:prstGeom prst="rect">
            <a:avLst/>
          </a:prstGeom>
          <a:noFill/>
        </p:spPr>
        <p:txBody>
          <a:bodyPr wrap="none" rtlCol="0">
            <a:spAutoFit/>
          </a:bodyPr>
          <a:lstStyle/>
          <a:p>
            <a:r>
              <a:rPr lang="de-DE" dirty="0"/>
              <a:t>1 Verb mit Präteritum</a:t>
            </a:r>
          </a:p>
        </p:txBody>
      </p:sp>
      <p:sp>
        <p:nvSpPr>
          <p:cNvPr id="16" name="Textfeld 15">
            <a:extLst>
              <a:ext uri="{FF2B5EF4-FFF2-40B4-BE49-F238E27FC236}">
                <a16:creationId xmlns:a16="http://schemas.microsoft.com/office/drawing/2014/main" id="{59FDBBE9-5BA1-DF44-9749-31299594CDEA}"/>
              </a:ext>
            </a:extLst>
          </p:cNvPr>
          <p:cNvSpPr txBox="1"/>
          <p:nvPr/>
        </p:nvSpPr>
        <p:spPr>
          <a:xfrm>
            <a:off x="6228184" y="5651956"/>
            <a:ext cx="2839303" cy="369332"/>
          </a:xfrm>
          <a:prstGeom prst="rect">
            <a:avLst/>
          </a:prstGeom>
          <a:noFill/>
        </p:spPr>
        <p:txBody>
          <a:bodyPr wrap="none" rtlCol="0">
            <a:spAutoFit/>
          </a:bodyPr>
          <a:lstStyle/>
          <a:p>
            <a:r>
              <a:rPr lang="de-DE" dirty="0"/>
              <a:t>alle Verben mit Präteritum</a:t>
            </a:r>
          </a:p>
        </p:txBody>
      </p:sp>
    </p:spTree>
    <p:extLst>
      <p:ext uri="{BB962C8B-B14F-4D97-AF65-F5344CB8AC3E}">
        <p14:creationId xmlns:p14="http://schemas.microsoft.com/office/powerpoint/2010/main" val="283563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Rezenter Stand in der Alltagssprache</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18</a:t>
            </a:fld>
            <a:endParaRPr lang="de-DE"/>
          </a:p>
        </p:txBody>
      </p:sp>
    </p:spTree>
    <p:extLst>
      <p:ext uri="{BB962C8B-B14F-4D97-AF65-F5344CB8AC3E}">
        <p14:creationId xmlns:p14="http://schemas.microsoft.com/office/powerpoint/2010/main" val="98572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Material:</a:t>
            </a:r>
            <a:br>
              <a:rPr lang="de-DE" dirty="0"/>
            </a:br>
            <a:r>
              <a:rPr lang="de-DE" dirty="0" err="1"/>
              <a:t>Schnëssen</a:t>
            </a:r>
            <a:endParaRPr lang="en-US" dirty="0"/>
          </a:p>
        </p:txBody>
      </p:sp>
      <p:sp>
        <p:nvSpPr>
          <p:cNvPr id="5" name="Foliennummernplatzhalter 4"/>
          <p:cNvSpPr>
            <a:spLocks noGrp="1"/>
          </p:cNvSpPr>
          <p:nvPr>
            <p:ph type="sldNum" sz="quarter" idx="11"/>
          </p:nvPr>
        </p:nvSpPr>
        <p:spPr/>
        <p:txBody>
          <a:bodyPr/>
          <a:lstStyle/>
          <a:p>
            <a:fld id="{DC44BC6B-51E9-4B1E-9DA5-0F31A124137A}" type="slidenum">
              <a:rPr lang="de-DE" smtClean="0"/>
              <a:t>19</a:t>
            </a:fld>
            <a:endParaRPr lang="de-DE"/>
          </a:p>
        </p:txBody>
      </p:sp>
      <p:pic>
        <p:nvPicPr>
          <p:cNvPr id="8" name="Inhaltsplatzhalt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480558"/>
            <a:ext cx="2142174" cy="4637148"/>
          </a:xfrm>
          <a:prstGeom prst="rect">
            <a:avLst/>
          </a:prstGeom>
        </p:spPr>
      </p:pic>
      <p:pic>
        <p:nvPicPr>
          <p:cNvPr id="9" name="Inhaltsplatzhalt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19672" y="1480906"/>
            <a:ext cx="2141379" cy="4636800"/>
          </a:xfrm>
          <a:prstGeom prst="rect">
            <a:avLst/>
          </a:prstGeom>
          <a:noFill/>
          <a:ln w="9525">
            <a:noFill/>
            <a:miter lim="800000"/>
            <a:headEnd/>
            <a:tailEnd/>
          </a:ln>
          <a:effectLst/>
        </p:spPr>
      </p:pic>
    </p:spTree>
    <p:extLst>
      <p:ext uri="{BB962C8B-B14F-4D97-AF65-F5344CB8AC3E}">
        <p14:creationId xmlns:p14="http://schemas.microsoft.com/office/powerpoint/2010/main" val="2949061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Gliederung</a:t>
            </a:r>
            <a:endParaRPr lang="en-US" dirty="0"/>
          </a:p>
        </p:txBody>
      </p:sp>
      <p:sp>
        <p:nvSpPr>
          <p:cNvPr id="3" name="Inhaltsplatzhalter 2"/>
          <p:cNvSpPr>
            <a:spLocks noGrp="1"/>
          </p:cNvSpPr>
          <p:nvPr>
            <p:ph idx="1"/>
          </p:nvPr>
        </p:nvSpPr>
        <p:spPr/>
        <p:txBody>
          <a:bodyPr/>
          <a:lstStyle/>
          <a:p>
            <a:r>
              <a:rPr lang="de-DE" dirty="0"/>
              <a:t>Forschungsstand</a:t>
            </a:r>
          </a:p>
          <a:p>
            <a:r>
              <a:rPr lang="de-DE" dirty="0"/>
              <a:t>Historischer Stand nach Meier und Huss</a:t>
            </a:r>
          </a:p>
          <a:p>
            <a:r>
              <a:rPr lang="de-DE" dirty="0"/>
              <a:t>Rezenter Stand in der Alltagssprache nach Schnëssen</a:t>
            </a:r>
          </a:p>
          <a:p>
            <a:r>
              <a:rPr lang="de-DE" dirty="0"/>
              <a:t>Eigene Datenerhebung</a:t>
            </a:r>
          </a:p>
          <a:p>
            <a:pPr lvl="2"/>
            <a:r>
              <a:rPr lang="de-DE" dirty="0"/>
              <a:t>Sprachinterne Faktoren</a:t>
            </a:r>
          </a:p>
          <a:p>
            <a:pPr lvl="2"/>
            <a:r>
              <a:rPr lang="de-DE" dirty="0"/>
              <a:t>Sprachexterne Faktoren</a:t>
            </a:r>
          </a:p>
          <a:p>
            <a:r>
              <a:rPr lang="de-DE" dirty="0"/>
              <a:t>Zusammenfassung</a:t>
            </a:r>
          </a:p>
        </p:txBody>
      </p:sp>
      <p:sp>
        <p:nvSpPr>
          <p:cNvPr id="4" name="Foliennummernplatzhalter 3"/>
          <p:cNvSpPr>
            <a:spLocks noGrp="1"/>
          </p:cNvSpPr>
          <p:nvPr>
            <p:ph type="sldNum" sz="quarter" idx="11"/>
          </p:nvPr>
        </p:nvSpPr>
        <p:spPr/>
        <p:txBody>
          <a:bodyPr/>
          <a:lstStyle/>
          <a:p>
            <a:fld id="{DC44BC6B-51E9-4B1E-9DA5-0F31A124137A}" type="slidenum">
              <a:rPr lang="de-DE" smtClean="0"/>
              <a:t>2</a:t>
            </a:fld>
            <a:endParaRPr lang="de-DE"/>
          </a:p>
        </p:txBody>
      </p:sp>
    </p:spTree>
    <p:extLst>
      <p:ext uri="{BB962C8B-B14F-4D97-AF65-F5344CB8AC3E}">
        <p14:creationId xmlns:p14="http://schemas.microsoft.com/office/powerpoint/2010/main" val="397352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a:t>Material:</a:t>
            </a:r>
            <a:br>
              <a:rPr lang="de-DE" dirty="0"/>
            </a:br>
            <a:r>
              <a:rPr lang="de-DE" dirty="0" err="1"/>
              <a:t>Schnëssen</a:t>
            </a:r>
            <a:endParaRPr lang="en-US" dirty="0"/>
          </a:p>
        </p:txBody>
      </p:sp>
      <p:sp>
        <p:nvSpPr>
          <p:cNvPr id="7" name="Inhaltsplatzhalter 6"/>
          <p:cNvSpPr>
            <a:spLocks noGrp="1"/>
          </p:cNvSpPr>
          <p:nvPr>
            <p:ph idx="1"/>
          </p:nvPr>
        </p:nvSpPr>
        <p:spPr/>
        <p:txBody>
          <a:bodyPr/>
          <a:lstStyle/>
          <a:p>
            <a:r>
              <a:rPr lang="de-DE" dirty="0"/>
              <a:t>Zielvarietät: Alltagssprache</a:t>
            </a:r>
            <a:r>
              <a:rPr lang="en-US" dirty="0"/>
              <a:t> (=Standard </a:t>
            </a:r>
            <a:r>
              <a:rPr lang="en-US" dirty="0" err="1"/>
              <a:t>bis</a:t>
            </a:r>
            <a:r>
              <a:rPr lang="en-US" dirty="0"/>
              <a:t> </a:t>
            </a:r>
            <a:r>
              <a:rPr lang="en-US" dirty="0" err="1"/>
              <a:t>Dialekt</a:t>
            </a:r>
            <a:r>
              <a:rPr lang="en-US" dirty="0"/>
              <a:t>)</a:t>
            </a:r>
          </a:p>
          <a:p>
            <a:endParaRPr lang="de-DE" dirty="0"/>
          </a:p>
          <a:p>
            <a:r>
              <a:rPr lang="de-DE" dirty="0"/>
              <a:t>Gewährspersonen</a:t>
            </a:r>
          </a:p>
          <a:p>
            <a:pPr lvl="1"/>
            <a:r>
              <a:rPr lang="de-DE" dirty="0"/>
              <a:t>keine Ausschlusskriterien</a:t>
            </a:r>
          </a:p>
          <a:p>
            <a:pPr lvl="1"/>
            <a:r>
              <a:rPr lang="de-DE" dirty="0"/>
              <a:t>alle Sprecher*innen des Luxemburgischen können teilnehmen</a:t>
            </a:r>
          </a:p>
          <a:p>
            <a:pPr lvl="1"/>
            <a:endParaRPr lang="de-DE" dirty="0"/>
          </a:p>
          <a:p>
            <a:r>
              <a:rPr lang="de-DE" dirty="0"/>
              <a:t>indirekte Erhebung per App (Stand Anfang 2019)</a:t>
            </a:r>
          </a:p>
          <a:p>
            <a:pPr lvl="1"/>
            <a:r>
              <a:rPr lang="de-DE" dirty="0"/>
              <a:t>Abfragemethoden: Bildbeschreibungen, Übersetzungen aus dem Deutschen und Französischen</a:t>
            </a:r>
          </a:p>
          <a:p>
            <a:pPr lvl="1"/>
            <a:r>
              <a:rPr lang="de-DE" dirty="0"/>
              <a:t>mündliche Übersetzungen</a:t>
            </a:r>
          </a:p>
          <a:p>
            <a:pPr lvl="1"/>
            <a:endParaRPr lang="de-DE" dirty="0"/>
          </a:p>
        </p:txBody>
      </p:sp>
      <p:sp>
        <p:nvSpPr>
          <p:cNvPr id="5" name="Foliennummernplatzhalter 4"/>
          <p:cNvSpPr>
            <a:spLocks noGrp="1"/>
          </p:cNvSpPr>
          <p:nvPr>
            <p:ph type="sldNum" sz="quarter" idx="11"/>
          </p:nvPr>
        </p:nvSpPr>
        <p:spPr/>
        <p:txBody>
          <a:bodyPr/>
          <a:lstStyle/>
          <a:p>
            <a:fld id="{DC44BC6B-51E9-4B1E-9DA5-0F31A124137A}" type="slidenum">
              <a:rPr lang="de-DE" smtClean="0"/>
              <a:t>20</a:t>
            </a:fld>
            <a:endParaRPr lang="de-DE"/>
          </a:p>
        </p:txBody>
      </p:sp>
    </p:spTree>
    <p:extLst>
      <p:ext uri="{BB962C8B-B14F-4D97-AF65-F5344CB8AC3E}">
        <p14:creationId xmlns:p14="http://schemas.microsoft.com/office/powerpoint/2010/main" val="269162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Material:</a:t>
            </a:r>
            <a:br>
              <a:rPr lang="de-DE" dirty="0"/>
            </a:br>
            <a:r>
              <a:rPr lang="de-DE" dirty="0" err="1"/>
              <a:t>Schnëssen</a:t>
            </a:r>
            <a:endParaRPr lang="en-US" dirty="0"/>
          </a:p>
        </p:txBody>
      </p:sp>
      <p:sp>
        <p:nvSpPr>
          <p:cNvPr id="3" name="Inhaltsplatzhalter 2"/>
          <p:cNvSpPr>
            <a:spLocks noGrp="1"/>
          </p:cNvSpPr>
          <p:nvPr>
            <p:ph idx="1"/>
          </p:nvPr>
        </p:nvSpPr>
        <p:spPr/>
        <p:txBody>
          <a:bodyPr/>
          <a:lstStyle/>
          <a:p>
            <a:r>
              <a:rPr lang="de-DE" dirty="0"/>
              <a:t>ID 32: Mein Bruder </a:t>
            </a:r>
            <a:r>
              <a:rPr lang="de-DE" b="1" dirty="0"/>
              <a:t>war</a:t>
            </a:r>
            <a:r>
              <a:rPr lang="de-DE" dirty="0"/>
              <a:t> am Montagmorgen noch müde.</a:t>
            </a:r>
          </a:p>
          <a:p>
            <a:r>
              <a:rPr lang="de-DE" dirty="0"/>
              <a:t>ID 67: </a:t>
            </a:r>
            <a:r>
              <a:rPr lang="de-DE" b="1" dirty="0"/>
              <a:t>Lagen</a:t>
            </a:r>
            <a:r>
              <a:rPr lang="de-DE" dirty="0"/>
              <a:t> deine Geschwister heute Mittag nicht noch auf der faulen Haut?</a:t>
            </a:r>
          </a:p>
          <a:p>
            <a:r>
              <a:rPr lang="de-DE" dirty="0"/>
              <a:t>ID 161: Bei einer Safari </a:t>
            </a:r>
            <a:r>
              <a:rPr lang="de-DE" b="1" dirty="0"/>
              <a:t>kam</a:t>
            </a:r>
            <a:r>
              <a:rPr lang="de-DE" dirty="0"/>
              <a:t> Noémie den seltenen Tieren am nächsten.</a:t>
            </a:r>
          </a:p>
          <a:p>
            <a:r>
              <a:rPr lang="de-DE" dirty="0"/>
              <a:t>ID 361: Unter eigener Leitung </a:t>
            </a:r>
            <a:r>
              <a:rPr lang="de-DE" b="1" dirty="0"/>
              <a:t>konnte</a:t>
            </a:r>
            <a:r>
              <a:rPr lang="de-DE" dirty="0"/>
              <a:t> Serge die Kapazität steigern.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21</a:t>
            </a:fld>
            <a:endParaRPr lang="de-DE"/>
          </a:p>
        </p:txBody>
      </p:sp>
    </p:spTree>
    <p:extLst>
      <p:ext uri="{BB962C8B-B14F-4D97-AF65-F5344CB8AC3E}">
        <p14:creationId xmlns:p14="http://schemas.microsoft.com/office/powerpoint/2010/main" val="343822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938C7-6BA2-6840-AD81-623DC651F3A2}"/>
              </a:ext>
            </a:extLst>
          </p:cNvPr>
          <p:cNvSpPr>
            <a:spLocks noGrp="1"/>
          </p:cNvSpPr>
          <p:nvPr>
            <p:ph type="title"/>
          </p:nvPr>
        </p:nvSpPr>
        <p:spPr/>
        <p:txBody>
          <a:bodyPr/>
          <a:lstStyle/>
          <a:p>
            <a:r>
              <a:rPr lang="de-DE" dirty="0" err="1"/>
              <a:t>Schnëssen</a:t>
            </a:r>
            <a:r>
              <a:rPr lang="de-DE" dirty="0"/>
              <a:t>:</a:t>
            </a:r>
            <a:br>
              <a:rPr lang="de-DE" dirty="0"/>
            </a:br>
            <a:r>
              <a:rPr lang="de-DE" dirty="0"/>
              <a:t>Vergleich der Generationen</a:t>
            </a:r>
          </a:p>
        </p:txBody>
      </p:sp>
      <p:sp>
        <p:nvSpPr>
          <p:cNvPr id="4" name="Foliennummernplatzhalter 3">
            <a:extLst>
              <a:ext uri="{FF2B5EF4-FFF2-40B4-BE49-F238E27FC236}">
                <a16:creationId xmlns:a16="http://schemas.microsoft.com/office/drawing/2014/main" id="{41EF53B8-4F48-DA4A-8DC0-AAA7D6555C4D}"/>
              </a:ext>
            </a:extLst>
          </p:cNvPr>
          <p:cNvSpPr>
            <a:spLocks noGrp="1"/>
          </p:cNvSpPr>
          <p:nvPr>
            <p:ph type="sldNum" sz="quarter" idx="11"/>
          </p:nvPr>
        </p:nvSpPr>
        <p:spPr/>
        <p:txBody>
          <a:bodyPr/>
          <a:lstStyle/>
          <a:p>
            <a:fld id="{DC44BC6B-51E9-4B1E-9DA5-0F31A124137A}" type="slidenum">
              <a:rPr lang="de-DE" smtClean="0"/>
              <a:t>22</a:t>
            </a:fld>
            <a:endParaRPr lang="de-DE"/>
          </a:p>
        </p:txBody>
      </p:sp>
      <p:pic>
        <p:nvPicPr>
          <p:cNvPr id="7" name="Grafik 6">
            <a:extLst>
              <a:ext uri="{FF2B5EF4-FFF2-40B4-BE49-F238E27FC236}">
                <a16:creationId xmlns:a16="http://schemas.microsoft.com/office/drawing/2014/main" id="{9AEF934A-1B69-0F4C-9054-D5C7000FB239}"/>
              </a:ext>
            </a:extLst>
          </p:cNvPr>
          <p:cNvPicPr>
            <a:picLocks noChangeAspect="1"/>
          </p:cNvPicPr>
          <p:nvPr/>
        </p:nvPicPr>
        <p:blipFill>
          <a:blip r:embed="rId2"/>
          <a:stretch>
            <a:fillRect/>
          </a:stretch>
        </p:blipFill>
        <p:spPr>
          <a:xfrm>
            <a:off x="865832" y="1330672"/>
            <a:ext cx="7594600" cy="4546600"/>
          </a:xfrm>
          <a:prstGeom prst="rect">
            <a:avLst/>
          </a:prstGeom>
        </p:spPr>
      </p:pic>
    </p:spTree>
    <p:extLst>
      <p:ext uri="{BB962C8B-B14F-4D97-AF65-F5344CB8AC3E}">
        <p14:creationId xmlns:p14="http://schemas.microsoft.com/office/powerpoint/2010/main" val="130581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a:t>
            </a:r>
            <a:br>
              <a:rPr lang="de-DE" dirty="0"/>
            </a:br>
            <a:r>
              <a:rPr lang="de-DE" dirty="0" err="1"/>
              <a:t>Schnëssen</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23</a:t>
            </a:fld>
            <a:endParaRPr lang="de-DE"/>
          </a:p>
        </p:txBody>
      </p:sp>
      <p:sp>
        <p:nvSpPr>
          <p:cNvPr id="6" name="Textfeld 5"/>
          <p:cNvSpPr txBox="1"/>
          <p:nvPr/>
        </p:nvSpPr>
        <p:spPr>
          <a:xfrm>
            <a:off x="4984241" y="5157192"/>
            <a:ext cx="3682752" cy="646331"/>
          </a:xfrm>
          <a:prstGeom prst="rect">
            <a:avLst/>
          </a:prstGeom>
          <a:noFill/>
        </p:spPr>
        <p:txBody>
          <a:bodyPr wrap="square" rtlCol="0">
            <a:spAutoFit/>
          </a:bodyPr>
          <a:lstStyle/>
          <a:p>
            <a:pPr algn="ctr"/>
            <a:r>
              <a:rPr lang="de-DE" dirty="0"/>
              <a:t>Datengrundlage: </a:t>
            </a:r>
          </a:p>
          <a:p>
            <a:pPr algn="ctr"/>
            <a:r>
              <a:rPr lang="de-DE" dirty="0"/>
              <a:t>270 Orte, 2614 Tonaufnahmen</a:t>
            </a:r>
          </a:p>
        </p:txBody>
      </p:sp>
      <p:graphicFrame>
        <p:nvGraphicFramePr>
          <p:cNvPr id="7" name="Diagramm 6">
            <a:extLst>
              <a:ext uri="{FF2B5EF4-FFF2-40B4-BE49-F238E27FC236}">
                <a16:creationId xmlns:a16="http://schemas.microsoft.com/office/drawing/2014/main" id="{7F36B029-8167-F545-8482-E2227E7F069B}"/>
              </a:ext>
            </a:extLst>
          </p:cNvPr>
          <p:cNvGraphicFramePr>
            <a:graphicFrameLocks/>
          </p:cNvGraphicFramePr>
          <p:nvPr>
            <p:extLst>
              <p:ext uri="{D42A27DB-BD31-4B8C-83A1-F6EECF244321}">
                <p14:modId xmlns:p14="http://schemas.microsoft.com/office/powerpoint/2010/main" val="4230419494"/>
              </p:ext>
            </p:extLst>
          </p:nvPr>
        </p:nvGraphicFramePr>
        <p:xfrm>
          <a:off x="4715520" y="2163469"/>
          <a:ext cx="4220195" cy="282778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a:extLst>
              <a:ext uri="{FF2B5EF4-FFF2-40B4-BE49-F238E27FC236}">
                <a16:creationId xmlns:a16="http://schemas.microsoft.com/office/drawing/2014/main" id="{0CC03558-B33C-E74D-AD40-7C1CD670C557}"/>
              </a:ext>
            </a:extLst>
          </p:cNvPr>
          <p:cNvSpPr txBox="1"/>
          <p:nvPr/>
        </p:nvSpPr>
        <p:spPr>
          <a:xfrm>
            <a:off x="4788024" y="1306286"/>
            <a:ext cx="3480568" cy="369332"/>
          </a:xfrm>
          <a:prstGeom prst="rect">
            <a:avLst/>
          </a:prstGeom>
          <a:noFill/>
        </p:spPr>
        <p:txBody>
          <a:bodyPr wrap="none" rtlCol="0">
            <a:spAutoFit/>
          </a:bodyPr>
          <a:lstStyle/>
          <a:p>
            <a:r>
              <a:rPr lang="de-DE" dirty="0"/>
              <a:t>Verben: war, lagen, kam, konnte</a:t>
            </a:r>
          </a:p>
        </p:txBody>
      </p:sp>
      <p:pic>
        <p:nvPicPr>
          <p:cNvPr id="11" name="Inhaltsplatzhalter 10" descr="Ein Bild, das Text, Karte enthält.&#10;&#10;Automatisch generierte Beschreibung">
            <a:extLst>
              <a:ext uri="{FF2B5EF4-FFF2-40B4-BE49-F238E27FC236}">
                <a16:creationId xmlns:a16="http://schemas.microsoft.com/office/drawing/2014/main" id="{101C0649-F865-4447-AA18-AA8F34957C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7007" y="889212"/>
            <a:ext cx="3878970" cy="5204084"/>
          </a:xfrm>
        </p:spPr>
      </p:pic>
    </p:spTree>
    <p:extLst>
      <p:ext uri="{BB962C8B-B14F-4D97-AF65-F5344CB8AC3E}">
        <p14:creationId xmlns:p14="http://schemas.microsoft.com/office/powerpoint/2010/main" val="975867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Vergleich der drei Serien</a:t>
            </a:r>
            <a:br>
              <a:rPr lang="de-DE" dirty="0"/>
            </a:br>
            <a:r>
              <a:rPr lang="de-DE" dirty="0"/>
              <a:t>Meier, Huss, </a:t>
            </a:r>
            <a:r>
              <a:rPr lang="de-DE" dirty="0" err="1"/>
              <a:t>Schnëssen</a:t>
            </a:r>
            <a:r>
              <a:rPr lang="de-DE" dirty="0"/>
              <a:t> (</a:t>
            </a:r>
            <a:r>
              <a:rPr lang="de-DE" dirty="0" err="1"/>
              <a:t>n.s</a:t>
            </a:r>
            <a:r>
              <a:rPr lang="de-DE" dirty="0"/>
              <a:t>.)</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24</a:t>
            </a:fld>
            <a:endParaRPr lang="de-DE"/>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88296516"/>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9958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Zwischenfazit</a:t>
            </a:r>
            <a:endParaRPr lang="en-US" dirty="0"/>
          </a:p>
        </p:txBody>
      </p:sp>
      <p:sp>
        <p:nvSpPr>
          <p:cNvPr id="3" name="Inhaltsplatzhalter 2"/>
          <p:cNvSpPr>
            <a:spLocks noGrp="1"/>
          </p:cNvSpPr>
          <p:nvPr>
            <p:ph idx="1"/>
          </p:nvPr>
        </p:nvSpPr>
        <p:spPr/>
        <p:txBody>
          <a:bodyPr/>
          <a:lstStyle/>
          <a:p>
            <a:r>
              <a:rPr lang="de-DE" dirty="0"/>
              <a:t>Meier und Huss: </a:t>
            </a:r>
          </a:p>
          <a:p>
            <a:pPr lvl="1"/>
            <a:r>
              <a:rPr lang="de-DE" dirty="0"/>
              <a:t>Stabilität in der Kurzzeitdiachronie der </a:t>
            </a:r>
            <a:r>
              <a:rPr lang="de-DE" dirty="0" err="1"/>
              <a:t>Präteritumformen</a:t>
            </a:r>
            <a:r>
              <a:rPr lang="de-DE" dirty="0"/>
              <a:t> in den Dialekten zwischen beiden Datenserien</a:t>
            </a:r>
          </a:p>
          <a:p>
            <a:pPr lvl="1"/>
            <a:r>
              <a:rPr lang="de-DE" dirty="0" err="1"/>
              <a:t>Präteritumerhalt</a:t>
            </a:r>
            <a:r>
              <a:rPr lang="de-DE" dirty="0"/>
              <a:t> im Norden, Neigung zum Präteritumschwund im Rest des Landes</a:t>
            </a:r>
          </a:p>
          <a:p>
            <a:endParaRPr lang="de-DE" dirty="0"/>
          </a:p>
          <a:p>
            <a:r>
              <a:rPr lang="de-DE" dirty="0" err="1"/>
              <a:t>Schnëssen</a:t>
            </a:r>
            <a:r>
              <a:rPr lang="de-DE" dirty="0"/>
              <a:t>:</a:t>
            </a:r>
          </a:p>
          <a:p>
            <a:pPr lvl="1"/>
            <a:r>
              <a:rPr lang="de-DE" dirty="0"/>
              <a:t>Stabilität trotz der Faktoren Zeit, Abfragemethode und Varietät zeigt, dass die Unterschiede im Kartenbild auf sprachinternen Faktoren beruhen (bzw. der Verbauswahl)</a:t>
            </a:r>
          </a:p>
          <a:p>
            <a:pPr lvl="1"/>
            <a:endParaRPr lang="de-DE" dirty="0"/>
          </a:p>
          <a:p>
            <a:r>
              <a:rPr lang="de-DE" dirty="0"/>
              <a:t>Eigene Studie: Schwerpunkt auf sprachinternen Faktoren</a:t>
            </a:r>
          </a:p>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25</a:t>
            </a:fld>
            <a:endParaRPr lang="de-DE"/>
          </a:p>
        </p:txBody>
      </p:sp>
    </p:spTree>
    <p:extLst>
      <p:ext uri="{BB962C8B-B14F-4D97-AF65-F5344CB8AC3E}">
        <p14:creationId xmlns:p14="http://schemas.microsoft.com/office/powerpoint/2010/main" val="3952899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Eigene Datenerhebung</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26</a:t>
            </a:fld>
            <a:endParaRPr lang="de-DE"/>
          </a:p>
        </p:txBody>
      </p:sp>
    </p:spTree>
    <p:extLst>
      <p:ext uri="{BB962C8B-B14F-4D97-AF65-F5344CB8AC3E}">
        <p14:creationId xmlns:p14="http://schemas.microsoft.com/office/powerpoint/2010/main" val="851689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Material: </a:t>
            </a:r>
            <a:br>
              <a:rPr lang="de-DE" dirty="0"/>
            </a:br>
            <a:r>
              <a:rPr lang="de-DE" dirty="0"/>
              <a:t>Eigene Datenerhebung</a:t>
            </a:r>
            <a:endParaRPr lang="en-US" dirty="0"/>
          </a:p>
        </p:txBody>
      </p:sp>
      <p:sp>
        <p:nvSpPr>
          <p:cNvPr id="3" name="Inhaltsplatzhalter 2"/>
          <p:cNvSpPr>
            <a:spLocks noGrp="1"/>
          </p:cNvSpPr>
          <p:nvPr>
            <p:ph idx="1"/>
          </p:nvPr>
        </p:nvSpPr>
        <p:spPr>
          <a:xfrm>
            <a:off x="395288" y="1196752"/>
            <a:ext cx="8229600" cy="5035773"/>
          </a:xfrm>
        </p:spPr>
        <p:txBody>
          <a:bodyPr/>
          <a:lstStyle/>
          <a:p>
            <a:r>
              <a:rPr lang="de-DE" dirty="0"/>
              <a:t>Zielvarietät: Dialekt</a:t>
            </a:r>
          </a:p>
          <a:p>
            <a:endParaRPr lang="de-DE" dirty="0"/>
          </a:p>
          <a:p>
            <a:r>
              <a:rPr lang="de-DE" dirty="0"/>
              <a:t>47 dialektkompetente Gewährspersonen</a:t>
            </a:r>
          </a:p>
          <a:p>
            <a:pPr lvl="1"/>
            <a:r>
              <a:rPr lang="de-DE" dirty="0"/>
              <a:t>ortsfest (mindestens ein Elternteil aus dem Ort, in dem die Gewährsperson aufwuchs)</a:t>
            </a:r>
          </a:p>
          <a:p>
            <a:pPr lvl="1"/>
            <a:r>
              <a:rPr lang="de-DE" dirty="0"/>
              <a:t>30 verschiedene Orte</a:t>
            </a:r>
          </a:p>
          <a:p>
            <a:pPr lvl="1"/>
            <a:r>
              <a:rPr lang="de-DE" dirty="0"/>
              <a:t>drei Generationen</a:t>
            </a:r>
          </a:p>
          <a:p>
            <a:pPr lvl="1"/>
            <a:r>
              <a:rPr lang="de-DE" dirty="0"/>
              <a:t>34 Frauen, 13 Männer</a:t>
            </a:r>
          </a:p>
          <a:p>
            <a:endParaRPr lang="de-DE" dirty="0"/>
          </a:p>
          <a:p>
            <a:r>
              <a:rPr lang="de-DE" dirty="0"/>
              <a:t>indirekte Erhebung per Fragebogen Anfang 2019</a:t>
            </a:r>
          </a:p>
          <a:p>
            <a:pPr lvl="1"/>
            <a:r>
              <a:rPr lang="de-DE" dirty="0"/>
              <a:t>24 Verben mit unterschiedlichen Eigenschaften (Frequenz, Verbklasse, etc.)</a:t>
            </a:r>
          </a:p>
          <a:p>
            <a:pPr lvl="1"/>
            <a:r>
              <a:rPr lang="de-DE" dirty="0"/>
              <a:t>Abfragemethode: vollständige Paradigmen</a:t>
            </a:r>
          </a:p>
          <a:p>
            <a:endParaRPr lang="de-DE" dirty="0"/>
          </a:p>
          <a:p>
            <a:endParaRPr lang="de-DE" dirty="0"/>
          </a:p>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27</a:t>
            </a:fld>
            <a:endParaRPr lang="de-DE"/>
          </a:p>
        </p:txBody>
      </p:sp>
    </p:spTree>
    <p:extLst>
      <p:ext uri="{BB962C8B-B14F-4D97-AF65-F5344CB8AC3E}">
        <p14:creationId xmlns:p14="http://schemas.microsoft.com/office/powerpoint/2010/main" val="3784556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BD697-D24D-CD4A-AEEC-840DA9CB712D}"/>
              </a:ext>
            </a:extLst>
          </p:cNvPr>
          <p:cNvSpPr>
            <a:spLocks noGrp="1"/>
          </p:cNvSpPr>
          <p:nvPr>
            <p:ph type="title"/>
          </p:nvPr>
        </p:nvSpPr>
        <p:spPr/>
        <p:txBody>
          <a:bodyPr/>
          <a:lstStyle/>
          <a:p>
            <a:r>
              <a:rPr lang="de-DE" dirty="0"/>
              <a:t>Fragebogen - Ausschnitt</a:t>
            </a:r>
          </a:p>
        </p:txBody>
      </p:sp>
      <p:pic>
        <p:nvPicPr>
          <p:cNvPr id="5" name="Inhaltsplatzhalter 4">
            <a:extLst>
              <a:ext uri="{FF2B5EF4-FFF2-40B4-BE49-F238E27FC236}">
                <a16:creationId xmlns:a16="http://schemas.microsoft.com/office/drawing/2014/main" id="{05EDF4C5-5FAE-4149-9D59-2D13C934C7A3}"/>
              </a:ext>
            </a:extLst>
          </p:cNvPr>
          <p:cNvPicPr>
            <a:picLocks noGrp="1" noChangeAspect="1"/>
          </p:cNvPicPr>
          <p:nvPr>
            <p:ph idx="1"/>
          </p:nvPr>
        </p:nvPicPr>
        <p:blipFill>
          <a:blip r:embed="rId2"/>
          <a:stretch>
            <a:fillRect/>
          </a:stretch>
        </p:blipFill>
        <p:spPr>
          <a:xfrm>
            <a:off x="395288" y="1957431"/>
            <a:ext cx="8229600" cy="3663863"/>
          </a:xfrm>
          <a:prstGeom prst="rect">
            <a:avLst/>
          </a:prstGeom>
        </p:spPr>
      </p:pic>
      <p:sp>
        <p:nvSpPr>
          <p:cNvPr id="4" name="Foliennummernplatzhalter 3">
            <a:extLst>
              <a:ext uri="{FF2B5EF4-FFF2-40B4-BE49-F238E27FC236}">
                <a16:creationId xmlns:a16="http://schemas.microsoft.com/office/drawing/2014/main" id="{48D6593A-3747-E846-A725-1462F8193A29}"/>
              </a:ext>
            </a:extLst>
          </p:cNvPr>
          <p:cNvSpPr>
            <a:spLocks noGrp="1"/>
          </p:cNvSpPr>
          <p:nvPr>
            <p:ph type="sldNum" sz="quarter" idx="11"/>
          </p:nvPr>
        </p:nvSpPr>
        <p:spPr/>
        <p:txBody>
          <a:bodyPr/>
          <a:lstStyle/>
          <a:p>
            <a:fld id="{DC44BC6B-51E9-4B1E-9DA5-0F31A124137A}" type="slidenum">
              <a:rPr lang="de-DE" smtClean="0"/>
              <a:t>28</a:t>
            </a:fld>
            <a:endParaRPr lang="de-DE"/>
          </a:p>
        </p:txBody>
      </p:sp>
    </p:spTree>
    <p:extLst>
      <p:ext uri="{BB962C8B-B14F-4D97-AF65-F5344CB8AC3E}">
        <p14:creationId xmlns:p14="http://schemas.microsoft.com/office/powerpoint/2010/main" val="1931946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CE17A-DEB9-4C4E-BEEE-CEFD912E0A25}"/>
              </a:ext>
            </a:extLst>
          </p:cNvPr>
          <p:cNvSpPr>
            <a:spLocks noGrp="1"/>
          </p:cNvSpPr>
          <p:nvPr>
            <p:ph type="title"/>
          </p:nvPr>
        </p:nvSpPr>
        <p:spPr>
          <a:xfrm>
            <a:off x="457200" y="-27384"/>
            <a:ext cx="8229600" cy="1143000"/>
          </a:xfrm>
        </p:spPr>
        <p:txBody>
          <a:bodyPr/>
          <a:lstStyle/>
          <a:p>
            <a:r>
              <a:rPr lang="de-DE" sz="2200" b="1" dirty="0"/>
              <a:t>Material:</a:t>
            </a:r>
            <a:br>
              <a:rPr lang="de-DE" sz="2200" b="1" dirty="0"/>
            </a:br>
            <a:r>
              <a:rPr lang="de-DE" sz="2200" b="1" dirty="0"/>
              <a:t>Abgefragte Verben</a:t>
            </a:r>
          </a:p>
        </p:txBody>
      </p:sp>
      <p:sp>
        <p:nvSpPr>
          <p:cNvPr id="3" name="Inhaltsplatzhalter 2">
            <a:extLst>
              <a:ext uri="{FF2B5EF4-FFF2-40B4-BE49-F238E27FC236}">
                <a16:creationId xmlns:a16="http://schemas.microsoft.com/office/drawing/2014/main" id="{A76E88FB-9915-C74F-88D1-94ED1FA3D983}"/>
              </a:ext>
            </a:extLst>
          </p:cNvPr>
          <p:cNvSpPr>
            <a:spLocks noGrp="1"/>
          </p:cNvSpPr>
          <p:nvPr>
            <p:ph sz="half" idx="1"/>
          </p:nvPr>
        </p:nvSpPr>
        <p:spPr>
          <a:xfrm>
            <a:off x="395288" y="980728"/>
            <a:ext cx="4038600" cy="4905772"/>
          </a:xfrm>
        </p:spPr>
        <p:txBody>
          <a:bodyPr/>
          <a:lstStyle/>
          <a:p>
            <a:r>
              <a:rPr lang="de-DE" sz="2400" dirty="0"/>
              <a:t>sein</a:t>
            </a:r>
          </a:p>
          <a:p>
            <a:r>
              <a:rPr lang="de-DE" sz="2400" dirty="0"/>
              <a:t>haben</a:t>
            </a:r>
          </a:p>
          <a:p>
            <a:r>
              <a:rPr lang="de-DE" sz="2400" dirty="0"/>
              <a:t>kommen</a:t>
            </a:r>
          </a:p>
          <a:p>
            <a:r>
              <a:rPr lang="de-DE" sz="2400" dirty="0"/>
              <a:t>fliegen</a:t>
            </a:r>
          </a:p>
          <a:p>
            <a:r>
              <a:rPr lang="de-DE" sz="2400" dirty="0"/>
              <a:t>finden</a:t>
            </a:r>
          </a:p>
          <a:p>
            <a:r>
              <a:rPr lang="de-DE" sz="2400" dirty="0"/>
              <a:t>geben</a:t>
            </a:r>
          </a:p>
          <a:p>
            <a:r>
              <a:rPr lang="de-DE" sz="2400" dirty="0"/>
              <a:t>können</a:t>
            </a:r>
          </a:p>
          <a:p>
            <a:r>
              <a:rPr lang="de-DE" sz="2400" dirty="0"/>
              <a:t>kriegen</a:t>
            </a:r>
          </a:p>
          <a:p>
            <a:r>
              <a:rPr lang="de-DE" sz="2400" dirty="0"/>
              <a:t>schlafen</a:t>
            </a:r>
          </a:p>
          <a:p>
            <a:r>
              <a:rPr lang="de-DE" sz="2400" dirty="0"/>
              <a:t>müssen</a:t>
            </a:r>
          </a:p>
          <a:p>
            <a:r>
              <a:rPr lang="de-DE" sz="2400" dirty="0"/>
              <a:t>dürfen</a:t>
            </a:r>
          </a:p>
          <a:p>
            <a:r>
              <a:rPr lang="de-DE" sz="2400" dirty="0"/>
              <a:t>helfen</a:t>
            </a:r>
          </a:p>
        </p:txBody>
      </p:sp>
      <p:sp>
        <p:nvSpPr>
          <p:cNvPr id="5" name="Inhaltsplatzhalter 4">
            <a:extLst>
              <a:ext uri="{FF2B5EF4-FFF2-40B4-BE49-F238E27FC236}">
                <a16:creationId xmlns:a16="http://schemas.microsoft.com/office/drawing/2014/main" id="{7EF6CA62-4A51-C54B-90A5-191A7AA91B74}"/>
              </a:ext>
            </a:extLst>
          </p:cNvPr>
          <p:cNvSpPr>
            <a:spLocks noGrp="1"/>
          </p:cNvSpPr>
          <p:nvPr>
            <p:ph sz="half" idx="2"/>
          </p:nvPr>
        </p:nvSpPr>
        <p:spPr>
          <a:xfrm>
            <a:off x="4586288" y="980728"/>
            <a:ext cx="4038600" cy="4905772"/>
          </a:xfrm>
        </p:spPr>
        <p:txBody>
          <a:bodyPr/>
          <a:lstStyle/>
          <a:p>
            <a:r>
              <a:rPr lang="de-DE" sz="2400" dirty="0"/>
              <a:t>schreiben</a:t>
            </a:r>
          </a:p>
          <a:p>
            <a:r>
              <a:rPr lang="de-DE" sz="2400" dirty="0"/>
              <a:t>riechen</a:t>
            </a:r>
          </a:p>
          <a:p>
            <a:r>
              <a:rPr lang="de-DE" sz="2400" dirty="0"/>
              <a:t>treffen</a:t>
            </a:r>
          </a:p>
          <a:p>
            <a:r>
              <a:rPr lang="de-DE" sz="2400" dirty="0"/>
              <a:t>zählen</a:t>
            </a:r>
          </a:p>
          <a:p>
            <a:r>
              <a:rPr lang="de-DE" sz="2400" dirty="0"/>
              <a:t>machen</a:t>
            </a:r>
          </a:p>
          <a:p>
            <a:r>
              <a:rPr lang="de-DE" sz="2400" dirty="0"/>
              <a:t>stechen</a:t>
            </a:r>
          </a:p>
          <a:p>
            <a:r>
              <a:rPr lang="de-DE" sz="2400" dirty="0"/>
              <a:t>bringen</a:t>
            </a:r>
          </a:p>
          <a:p>
            <a:r>
              <a:rPr lang="de-DE" sz="2400" dirty="0"/>
              <a:t>tragen</a:t>
            </a:r>
          </a:p>
          <a:p>
            <a:r>
              <a:rPr lang="de-DE" sz="2400" dirty="0"/>
              <a:t>trinken</a:t>
            </a:r>
          </a:p>
          <a:p>
            <a:r>
              <a:rPr lang="de-DE" sz="2400" dirty="0"/>
              <a:t>glauben</a:t>
            </a:r>
          </a:p>
          <a:p>
            <a:r>
              <a:rPr lang="de-DE" sz="2400" dirty="0"/>
              <a:t>fressen</a:t>
            </a:r>
          </a:p>
          <a:p>
            <a:r>
              <a:rPr lang="de-DE" sz="2400" dirty="0"/>
              <a:t>gewinnen</a:t>
            </a:r>
          </a:p>
        </p:txBody>
      </p:sp>
      <p:sp>
        <p:nvSpPr>
          <p:cNvPr id="4" name="Foliennummernplatzhalter 3">
            <a:extLst>
              <a:ext uri="{FF2B5EF4-FFF2-40B4-BE49-F238E27FC236}">
                <a16:creationId xmlns:a16="http://schemas.microsoft.com/office/drawing/2014/main" id="{ED4460ED-360D-CE43-AB44-2191949759BA}"/>
              </a:ext>
            </a:extLst>
          </p:cNvPr>
          <p:cNvSpPr>
            <a:spLocks noGrp="1"/>
          </p:cNvSpPr>
          <p:nvPr>
            <p:ph type="sldNum" sz="quarter" idx="11"/>
          </p:nvPr>
        </p:nvSpPr>
        <p:spPr/>
        <p:txBody>
          <a:bodyPr/>
          <a:lstStyle/>
          <a:p>
            <a:fld id="{DC44BC6B-51E9-4B1E-9DA5-0F31A124137A}" type="slidenum">
              <a:rPr lang="de-DE" smtClean="0"/>
              <a:t>29</a:t>
            </a:fld>
            <a:endParaRPr lang="de-DE"/>
          </a:p>
        </p:txBody>
      </p:sp>
    </p:spTree>
    <p:extLst>
      <p:ext uri="{BB962C8B-B14F-4D97-AF65-F5344CB8AC3E}">
        <p14:creationId xmlns:p14="http://schemas.microsoft.com/office/powerpoint/2010/main" val="2029004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Text, Karte enthält.&#10;&#10;Automatisch generierte Beschreibung">
            <a:extLst>
              <a:ext uri="{FF2B5EF4-FFF2-40B4-BE49-F238E27FC236}">
                <a16:creationId xmlns:a16="http://schemas.microsoft.com/office/drawing/2014/main" id="{7216E847-076A-4D4C-8942-A06AE93568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28115"/>
            <a:ext cx="5616624" cy="6204410"/>
          </a:xfrm>
        </p:spPr>
      </p:pic>
      <p:sp>
        <p:nvSpPr>
          <p:cNvPr id="4" name="Foliennummernplatzhalter 3">
            <a:extLst>
              <a:ext uri="{FF2B5EF4-FFF2-40B4-BE49-F238E27FC236}">
                <a16:creationId xmlns:a16="http://schemas.microsoft.com/office/drawing/2014/main" id="{890F2F82-0E3C-CA43-A761-D5EF39A387D9}"/>
              </a:ext>
            </a:extLst>
          </p:cNvPr>
          <p:cNvSpPr>
            <a:spLocks noGrp="1"/>
          </p:cNvSpPr>
          <p:nvPr>
            <p:ph type="sldNum" sz="quarter" idx="11"/>
          </p:nvPr>
        </p:nvSpPr>
        <p:spPr/>
        <p:txBody>
          <a:bodyPr/>
          <a:lstStyle/>
          <a:p>
            <a:fld id="{DC44BC6B-51E9-4B1E-9DA5-0F31A124137A}" type="slidenum">
              <a:rPr lang="de-DE" smtClean="0"/>
              <a:t>3</a:t>
            </a:fld>
            <a:endParaRPr lang="de-DE"/>
          </a:p>
        </p:txBody>
      </p:sp>
    </p:spTree>
    <p:extLst>
      <p:ext uri="{BB962C8B-B14F-4D97-AF65-F5344CB8AC3E}">
        <p14:creationId xmlns:p14="http://schemas.microsoft.com/office/powerpoint/2010/main" val="1744944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CE17A-DEB9-4C4E-BEEE-CEFD912E0A25}"/>
              </a:ext>
            </a:extLst>
          </p:cNvPr>
          <p:cNvSpPr>
            <a:spLocks noGrp="1"/>
          </p:cNvSpPr>
          <p:nvPr>
            <p:ph type="title"/>
          </p:nvPr>
        </p:nvSpPr>
        <p:spPr>
          <a:xfrm>
            <a:off x="457200" y="-27384"/>
            <a:ext cx="8229600" cy="1143000"/>
          </a:xfrm>
        </p:spPr>
        <p:txBody>
          <a:bodyPr/>
          <a:lstStyle/>
          <a:p>
            <a:r>
              <a:rPr lang="de-DE" sz="2200" b="1" dirty="0"/>
              <a:t>Material:</a:t>
            </a:r>
            <a:br>
              <a:rPr lang="de-DE" sz="2200" b="1" dirty="0"/>
            </a:br>
            <a:r>
              <a:rPr lang="de-DE" sz="2200" b="1" dirty="0"/>
              <a:t>Abgefragte Verben</a:t>
            </a:r>
          </a:p>
        </p:txBody>
      </p:sp>
      <p:sp>
        <p:nvSpPr>
          <p:cNvPr id="3" name="Inhaltsplatzhalter 2">
            <a:extLst>
              <a:ext uri="{FF2B5EF4-FFF2-40B4-BE49-F238E27FC236}">
                <a16:creationId xmlns:a16="http://schemas.microsoft.com/office/drawing/2014/main" id="{A76E88FB-9915-C74F-88D1-94ED1FA3D983}"/>
              </a:ext>
            </a:extLst>
          </p:cNvPr>
          <p:cNvSpPr>
            <a:spLocks noGrp="1"/>
          </p:cNvSpPr>
          <p:nvPr>
            <p:ph sz="half" idx="1"/>
          </p:nvPr>
        </p:nvSpPr>
        <p:spPr>
          <a:xfrm>
            <a:off x="395288" y="980728"/>
            <a:ext cx="4038600" cy="4905772"/>
          </a:xfrm>
        </p:spPr>
        <p:txBody>
          <a:bodyPr/>
          <a:lstStyle/>
          <a:p>
            <a:r>
              <a:rPr lang="de-DE" sz="2400" dirty="0"/>
              <a:t>sein</a:t>
            </a:r>
          </a:p>
          <a:p>
            <a:r>
              <a:rPr lang="de-DE" sz="2400" dirty="0"/>
              <a:t>haben</a:t>
            </a:r>
          </a:p>
          <a:p>
            <a:r>
              <a:rPr lang="de-DE" sz="2400" dirty="0"/>
              <a:t>kommen</a:t>
            </a:r>
          </a:p>
          <a:p>
            <a:r>
              <a:rPr lang="de-DE" sz="2400" dirty="0"/>
              <a:t>fliegen</a:t>
            </a:r>
          </a:p>
          <a:p>
            <a:r>
              <a:rPr lang="de-DE" sz="2400" dirty="0"/>
              <a:t>finden</a:t>
            </a:r>
          </a:p>
          <a:p>
            <a:r>
              <a:rPr lang="de-DE" sz="2400" dirty="0"/>
              <a:t>geben</a:t>
            </a:r>
          </a:p>
          <a:p>
            <a:r>
              <a:rPr lang="de-DE" sz="2400" dirty="0"/>
              <a:t>können</a:t>
            </a:r>
          </a:p>
          <a:p>
            <a:r>
              <a:rPr lang="de-DE" sz="2400" dirty="0"/>
              <a:t>kriegen</a:t>
            </a:r>
          </a:p>
          <a:p>
            <a:r>
              <a:rPr lang="de-DE" sz="2400" dirty="0"/>
              <a:t>schlafen</a:t>
            </a:r>
          </a:p>
          <a:p>
            <a:r>
              <a:rPr lang="de-DE" sz="2400" dirty="0"/>
              <a:t>müssen</a:t>
            </a:r>
          </a:p>
          <a:p>
            <a:r>
              <a:rPr lang="de-DE" sz="2400" dirty="0"/>
              <a:t>dürfen</a:t>
            </a:r>
          </a:p>
          <a:p>
            <a:r>
              <a:rPr lang="de-DE" sz="2400" dirty="0"/>
              <a:t>helfen</a:t>
            </a:r>
          </a:p>
        </p:txBody>
      </p:sp>
      <p:sp>
        <p:nvSpPr>
          <p:cNvPr id="5" name="Inhaltsplatzhalter 4">
            <a:extLst>
              <a:ext uri="{FF2B5EF4-FFF2-40B4-BE49-F238E27FC236}">
                <a16:creationId xmlns:a16="http://schemas.microsoft.com/office/drawing/2014/main" id="{7EF6CA62-4A51-C54B-90A5-191A7AA91B74}"/>
              </a:ext>
            </a:extLst>
          </p:cNvPr>
          <p:cNvSpPr>
            <a:spLocks noGrp="1"/>
          </p:cNvSpPr>
          <p:nvPr>
            <p:ph sz="half" idx="2"/>
          </p:nvPr>
        </p:nvSpPr>
        <p:spPr>
          <a:xfrm>
            <a:off x="4586288" y="980728"/>
            <a:ext cx="4038600" cy="4905772"/>
          </a:xfrm>
        </p:spPr>
        <p:txBody>
          <a:bodyPr/>
          <a:lstStyle/>
          <a:p>
            <a:r>
              <a:rPr lang="de-DE" sz="2400" dirty="0"/>
              <a:t>schreiben</a:t>
            </a:r>
          </a:p>
          <a:p>
            <a:r>
              <a:rPr lang="de-DE" sz="2400" dirty="0"/>
              <a:t>riechen</a:t>
            </a:r>
          </a:p>
          <a:p>
            <a:r>
              <a:rPr lang="de-DE" sz="2400" dirty="0"/>
              <a:t>treffen</a:t>
            </a:r>
          </a:p>
          <a:p>
            <a:r>
              <a:rPr lang="de-DE" sz="2400" dirty="0"/>
              <a:t>zählen</a:t>
            </a:r>
          </a:p>
          <a:p>
            <a:r>
              <a:rPr lang="de-DE" sz="2400" dirty="0"/>
              <a:t>machen</a:t>
            </a:r>
          </a:p>
          <a:p>
            <a:r>
              <a:rPr lang="de-DE" sz="2400" dirty="0"/>
              <a:t>stechen</a:t>
            </a:r>
          </a:p>
          <a:p>
            <a:r>
              <a:rPr lang="de-DE" sz="2400" dirty="0"/>
              <a:t>bringen</a:t>
            </a:r>
          </a:p>
          <a:p>
            <a:r>
              <a:rPr lang="de-DE" sz="2400" dirty="0"/>
              <a:t>tragen</a:t>
            </a:r>
          </a:p>
          <a:p>
            <a:r>
              <a:rPr lang="de-DE" sz="2400" dirty="0"/>
              <a:t>trinken</a:t>
            </a:r>
          </a:p>
          <a:p>
            <a:r>
              <a:rPr lang="de-DE" sz="2400" dirty="0"/>
              <a:t>glauben</a:t>
            </a:r>
          </a:p>
          <a:p>
            <a:r>
              <a:rPr lang="de-DE" sz="2400" dirty="0"/>
              <a:t>fressen</a:t>
            </a:r>
          </a:p>
          <a:p>
            <a:r>
              <a:rPr lang="de-DE" sz="2400" dirty="0"/>
              <a:t>gewinnen</a:t>
            </a:r>
          </a:p>
        </p:txBody>
      </p:sp>
      <p:sp>
        <p:nvSpPr>
          <p:cNvPr id="4" name="Foliennummernplatzhalter 3">
            <a:extLst>
              <a:ext uri="{FF2B5EF4-FFF2-40B4-BE49-F238E27FC236}">
                <a16:creationId xmlns:a16="http://schemas.microsoft.com/office/drawing/2014/main" id="{ED4460ED-360D-CE43-AB44-2191949759BA}"/>
              </a:ext>
            </a:extLst>
          </p:cNvPr>
          <p:cNvSpPr>
            <a:spLocks noGrp="1"/>
          </p:cNvSpPr>
          <p:nvPr>
            <p:ph type="sldNum" sz="quarter" idx="11"/>
          </p:nvPr>
        </p:nvSpPr>
        <p:spPr/>
        <p:txBody>
          <a:bodyPr/>
          <a:lstStyle/>
          <a:p>
            <a:fld id="{DC44BC6B-51E9-4B1E-9DA5-0F31A124137A}" type="slidenum">
              <a:rPr lang="de-DE" smtClean="0"/>
              <a:t>30</a:t>
            </a:fld>
            <a:endParaRPr lang="de-DE"/>
          </a:p>
        </p:txBody>
      </p:sp>
      <p:sp>
        <p:nvSpPr>
          <p:cNvPr id="6" name="Rechteck 5">
            <a:extLst>
              <a:ext uri="{FF2B5EF4-FFF2-40B4-BE49-F238E27FC236}">
                <a16:creationId xmlns:a16="http://schemas.microsoft.com/office/drawing/2014/main" id="{500DAD1C-60B3-6642-8511-43AB242DE56D}"/>
              </a:ext>
            </a:extLst>
          </p:cNvPr>
          <p:cNvSpPr/>
          <p:nvPr/>
        </p:nvSpPr>
        <p:spPr>
          <a:xfrm>
            <a:off x="457200" y="980728"/>
            <a:ext cx="1882552" cy="3600400"/>
          </a:xfrm>
          <a:prstGeom prst="rect">
            <a:avLst/>
          </a:prstGeom>
          <a:noFill/>
          <a:ln w="28575">
            <a:solidFill>
              <a:srgbClr val="D51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noFill/>
            </a:endParaRPr>
          </a:p>
        </p:txBody>
      </p:sp>
      <p:sp>
        <p:nvSpPr>
          <p:cNvPr id="7" name="Textfeld 6">
            <a:extLst>
              <a:ext uri="{FF2B5EF4-FFF2-40B4-BE49-F238E27FC236}">
                <a16:creationId xmlns:a16="http://schemas.microsoft.com/office/drawing/2014/main" id="{0FEC0C68-4AC5-404A-852F-799D097DC5D0}"/>
              </a:ext>
            </a:extLst>
          </p:cNvPr>
          <p:cNvSpPr txBox="1"/>
          <p:nvPr/>
        </p:nvSpPr>
        <p:spPr>
          <a:xfrm>
            <a:off x="2395047" y="965463"/>
            <a:ext cx="2069797" cy="646331"/>
          </a:xfrm>
          <a:prstGeom prst="rect">
            <a:avLst/>
          </a:prstGeom>
          <a:noFill/>
        </p:spPr>
        <p:txBody>
          <a:bodyPr wrap="none" rtlCol="0">
            <a:spAutoFit/>
          </a:bodyPr>
          <a:lstStyle/>
          <a:p>
            <a:r>
              <a:rPr lang="de-DE" dirty="0">
                <a:solidFill>
                  <a:srgbClr val="D51D26"/>
                </a:solidFill>
              </a:rPr>
              <a:t>Präteritum überall </a:t>
            </a:r>
            <a:br>
              <a:rPr lang="de-DE" dirty="0">
                <a:solidFill>
                  <a:srgbClr val="D51D26"/>
                </a:solidFill>
              </a:rPr>
            </a:br>
            <a:r>
              <a:rPr lang="de-DE" dirty="0">
                <a:solidFill>
                  <a:srgbClr val="D51D26"/>
                </a:solidFill>
              </a:rPr>
              <a:t>belegt</a:t>
            </a:r>
          </a:p>
        </p:txBody>
      </p:sp>
      <p:sp>
        <p:nvSpPr>
          <p:cNvPr id="8" name="Rechteck 7">
            <a:extLst>
              <a:ext uri="{FF2B5EF4-FFF2-40B4-BE49-F238E27FC236}">
                <a16:creationId xmlns:a16="http://schemas.microsoft.com/office/drawing/2014/main" id="{10EA21C2-158E-3146-A303-87D400BB62BE}"/>
              </a:ext>
            </a:extLst>
          </p:cNvPr>
          <p:cNvSpPr/>
          <p:nvPr/>
        </p:nvSpPr>
        <p:spPr>
          <a:xfrm>
            <a:off x="4710114" y="4941168"/>
            <a:ext cx="1882552" cy="1368722"/>
          </a:xfrm>
          <a:prstGeom prst="rect">
            <a:avLst/>
          </a:prstGeom>
          <a:noFill/>
          <a:ln w="28575">
            <a:solidFill>
              <a:srgbClr val="229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noFill/>
            </a:endParaRPr>
          </a:p>
        </p:txBody>
      </p:sp>
      <p:sp>
        <p:nvSpPr>
          <p:cNvPr id="10" name="Textfeld 9">
            <a:extLst>
              <a:ext uri="{FF2B5EF4-FFF2-40B4-BE49-F238E27FC236}">
                <a16:creationId xmlns:a16="http://schemas.microsoft.com/office/drawing/2014/main" id="{08B458B0-1382-A247-8663-2DD35B36A6CB}"/>
              </a:ext>
            </a:extLst>
          </p:cNvPr>
          <p:cNvSpPr txBox="1"/>
          <p:nvPr/>
        </p:nvSpPr>
        <p:spPr>
          <a:xfrm>
            <a:off x="6592666" y="5662989"/>
            <a:ext cx="2069797" cy="646331"/>
          </a:xfrm>
          <a:prstGeom prst="rect">
            <a:avLst/>
          </a:prstGeom>
          <a:noFill/>
        </p:spPr>
        <p:txBody>
          <a:bodyPr wrap="none" rtlCol="0">
            <a:spAutoFit/>
          </a:bodyPr>
          <a:lstStyle/>
          <a:p>
            <a:r>
              <a:rPr lang="de-DE" dirty="0">
                <a:solidFill>
                  <a:srgbClr val="229043"/>
                </a:solidFill>
              </a:rPr>
              <a:t>Präteritum überall </a:t>
            </a:r>
            <a:br>
              <a:rPr lang="de-DE" dirty="0">
                <a:solidFill>
                  <a:srgbClr val="229043"/>
                </a:solidFill>
              </a:rPr>
            </a:br>
            <a:r>
              <a:rPr lang="de-DE" dirty="0">
                <a:solidFill>
                  <a:srgbClr val="229043"/>
                </a:solidFill>
              </a:rPr>
              <a:t>abgebaut</a:t>
            </a:r>
          </a:p>
        </p:txBody>
      </p:sp>
      <p:sp>
        <p:nvSpPr>
          <p:cNvPr id="12" name="Rechteck 11">
            <a:extLst>
              <a:ext uri="{FF2B5EF4-FFF2-40B4-BE49-F238E27FC236}">
                <a16:creationId xmlns:a16="http://schemas.microsoft.com/office/drawing/2014/main" id="{0569BC20-CA83-C541-AB33-0D66C0087288}"/>
              </a:ext>
            </a:extLst>
          </p:cNvPr>
          <p:cNvSpPr/>
          <p:nvPr/>
        </p:nvSpPr>
        <p:spPr>
          <a:xfrm>
            <a:off x="4723036" y="980728"/>
            <a:ext cx="1882552" cy="395987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
        <p:nvSpPr>
          <p:cNvPr id="13" name="Rechteck 12">
            <a:extLst>
              <a:ext uri="{FF2B5EF4-FFF2-40B4-BE49-F238E27FC236}">
                <a16:creationId xmlns:a16="http://schemas.microsoft.com/office/drawing/2014/main" id="{2C95638E-DFC2-F24B-BFD1-03A135F2887D}"/>
              </a:ext>
            </a:extLst>
          </p:cNvPr>
          <p:cNvSpPr/>
          <p:nvPr/>
        </p:nvSpPr>
        <p:spPr>
          <a:xfrm>
            <a:off x="467544" y="4581128"/>
            <a:ext cx="1882552" cy="165139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C000"/>
              </a:solidFill>
            </a:endParaRPr>
          </a:p>
        </p:txBody>
      </p:sp>
    </p:spTree>
    <p:extLst>
      <p:ext uri="{BB962C8B-B14F-4D97-AF65-F5344CB8AC3E}">
        <p14:creationId xmlns:p14="http://schemas.microsoft.com/office/powerpoint/2010/main" val="3186612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Eigene </a:t>
            </a:r>
            <a:r>
              <a:rPr lang="de-DE" dirty="0" err="1"/>
              <a:t>untersuchung</a:t>
            </a:r>
            <a:r>
              <a:rPr lang="de-DE" dirty="0"/>
              <a:t>:</a:t>
            </a:r>
            <a:br>
              <a:rPr lang="de-DE" dirty="0"/>
            </a:br>
            <a:r>
              <a:rPr lang="de-DE" dirty="0"/>
              <a:t>Sprachinterne Faktoren</a:t>
            </a:r>
            <a:endParaRPr lang="en-US" dirty="0"/>
          </a:p>
        </p:txBody>
      </p:sp>
      <p:sp>
        <p:nvSpPr>
          <p:cNvPr id="6" name="Textplatzhalter 5"/>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31</a:t>
            </a:fld>
            <a:endParaRPr lang="de-DE"/>
          </a:p>
        </p:txBody>
      </p:sp>
    </p:spTree>
    <p:extLst>
      <p:ext uri="{BB962C8B-B14F-4D97-AF65-F5344CB8AC3E}">
        <p14:creationId xmlns:p14="http://schemas.microsoft.com/office/powerpoint/2010/main" val="175399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Frequenzklasse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32</a:t>
            </a:fld>
            <a:endParaRPr 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809271894"/>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6444208" y="5570656"/>
            <a:ext cx="3168352" cy="738664"/>
          </a:xfrm>
          <a:prstGeom prst="rect">
            <a:avLst/>
          </a:prstGeom>
          <a:noFill/>
        </p:spPr>
        <p:txBody>
          <a:bodyPr wrap="square" rtlCol="0">
            <a:spAutoFit/>
          </a:bodyPr>
          <a:lstStyle/>
          <a:p>
            <a:r>
              <a:rPr lang="de-DE" sz="1400" dirty="0"/>
              <a:t>häufig: 10.000 oder mehr Belege mittel: 1.000 bis 9.999 Belege</a:t>
            </a:r>
          </a:p>
          <a:p>
            <a:r>
              <a:rPr lang="de-DE" sz="1400" dirty="0"/>
              <a:t>selten: 999 oder weniger Belege</a:t>
            </a:r>
            <a:endParaRPr lang="en-US" sz="1400" dirty="0"/>
          </a:p>
        </p:txBody>
      </p:sp>
      <p:sp>
        <p:nvSpPr>
          <p:cNvPr id="6" name="Textfeld 5">
            <a:extLst>
              <a:ext uri="{FF2B5EF4-FFF2-40B4-BE49-F238E27FC236}">
                <a16:creationId xmlns:a16="http://schemas.microsoft.com/office/drawing/2014/main" id="{85A25570-2FBE-CE4E-A440-890C0D2815F0}"/>
              </a:ext>
            </a:extLst>
          </p:cNvPr>
          <p:cNvSpPr txBox="1"/>
          <p:nvPr/>
        </p:nvSpPr>
        <p:spPr>
          <a:xfrm>
            <a:off x="1598973" y="1105580"/>
            <a:ext cx="751874" cy="523220"/>
          </a:xfrm>
          <a:prstGeom prst="rect">
            <a:avLst/>
          </a:prstGeom>
          <a:noFill/>
        </p:spPr>
        <p:txBody>
          <a:bodyPr wrap="none" rtlCol="0">
            <a:spAutoFit/>
          </a:bodyPr>
          <a:lstStyle/>
          <a:p>
            <a:pPr algn="ctr"/>
            <a:r>
              <a:rPr lang="de-DE" sz="1400" dirty="0"/>
              <a:t>3</a:t>
            </a:r>
          </a:p>
          <a:p>
            <a:pPr algn="ctr"/>
            <a:r>
              <a:rPr lang="de-DE" sz="1400" dirty="0"/>
              <a:t>Verben</a:t>
            </a:r>
          </a:p>
        </p:txBody>
      </p:sp>
      <p:sp>
        <p:nvSpPr>
          <p:cNvPr id="8" name="Textfeld 7">
            <a:extLst>
              <a:ext uri="{FF2B5EF4-FFF2-40B4-BE49-F238E27FC236}">
                <a16:creationId xmlns:a16="http://schemas.microsoft.com/office/drawing/2014/main" id="{E46C011B-DF15-3F40-97DD-537B435F2629}"/>
              </a:ext>
            </a:extLst>
          </p:cNvPr>
          <p:cNvSpPr txBox="1"/>
          <p:nvPr/>
        </p:nvSpPr>
        <p:spPr>
          <a:xfrm>
            <a:off x="3345777" y="1105580"/>
            <a:ext cx="751874" cy="523220"/>
          </a:xfrm>
          <a:prstGeom prst="rect">
            <a:avLst/>
          </a:prstGeom>
          <a:noFill/>
        </p:spPr>
        <p:txBody>
          <a:bodyPr wrap="none" rtlCol="0">
            <a:spAutoFit/>
          </a:bodyPr>
          <a:lstStyle/>
          <a:p>
            <a:pPr algn="ctr"/>
            <a:r>
              <a:rPr lang="de-DE" sz="1400" dirty="0"/>
              <a:t>7</a:t>
            </a:r>
          </a:p>
          <a:p>
            <a:pPr algn="ctr"/>
            <a:r>
              <a:rPr lang="de-DE" sz="1400" dirty="0"/>
              <a:t>Verben</a:t>
            </a:r>
          </a:p>
        </p:txBody>
      </p:sp>
      <p:sp>
        <p:nvSpPr>
          <p:cNvPr id="9" name="Textfeld 8">
            <a:extLst>
              <a:ext uri="{FF2B5EF4-FFF2-40B4-BE49-F238E27FC236}">
                <a16:creationId xmlns:a16="http://schemas.microsoft.com/office/drawing/2014/main" id="{E83DB524-83F6-B74A-BEB9-BA5FE7B56E89}"/>
              </a:ext>
            </a:extLst>
          </p:cNvPr>
          <p:cNvSpPr txBox="1"/>
          <p:nvPr/>
        </p:nvSpPr>
        <p:spPr>
          <a:xfrm>
            <a:off x="5103563" y="1105580"/>
            <a:ext cx="751874" cy="523220"/>
          </a:xfrm>
          <a:prstGeom prst="rect">
            <a:avLst/>
          </a:prstGeom>
          <a:noFill/>
        </p:spPr>
        <p:txBody>
          <a:bodyPr wrap="none" rtlCol="0">
            <a:spAutoFit/>
          </a:bodyPr>
          <a:lstStyle/>
          <a:p>
            <a:pPr algn="ctr"/>
            <a:r>
              <a:rPr lang="de-DE" sz="1400" dirty="0"/>
              <a:t>14</a:t>
            </a:r>
          </a:p>
          <a:p>
            <a:pPr algn="ctr"/>
            <a:r>
              <a:rPr lang="de-DE" sz="1400" dirty="0"/>
              <a:t>Verben</a:t>
            </a:r>
          </a:p>
        </p:txBody>
      </p:sp>
    </p:spTree>
    <p:extLst>
      <p:ext uri="{BB962C8B-B14F-4D97-AF65-F5344CB8AC3E}">
        <p14:creationId xmlns:p14="http://schemas.microsoft.com/office/powerpoint/2010/main" val="1598789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Konjugationsklasse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33</a:t>
            </a:fld>
            <a:endParaRPr lang="de-DE"/>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2844858427"/>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7">
            <a:extLst>
              <a:ext uri="{FF2B5EF4-FFF2-40B4-BE49-F238E27FC236}">
                <a16:creationId xmlns:a16="http://schemas.microsoft.com/office/drawing/2014/main" id="{4BBE0927-F1C0-A84A-A4C0-4175E15B75A6}"/>
              </a:ext>
            </a:extLst>
          </p:cNvPr>
          <p:cNvSpPr txBox="1"/>
          <p:nvPr/>
        </p:nvSpPr>
        <p:spPr>
          <a:xfrm>
            <a:off x="1353116" y="1105580"/>
            <a:ext cx="553100" cy="523220"/>
          </a:xfrm>
          <a:prstGeom prst="rect">
            <a:avLst/>
          </a:prstGeom>
          <a:noFill/>
        </p:spPr>
        <p:txBody>
          <a:bodyPr wrap="none" rtlCol="0">
            <a:spAutoFit/>
          </a:bodyPr>
          <a:lstStyle/>
          <a:p>
            <a:pPr algn="ctr"/>
            <a:r>
              <a:rPr lang="de-DE" sz="1400" dirty="0"/>
              <a:t>1</a:t>
            </a:r>
          </a:p>
          <a:p>
            <a:pPr algn="ctr"/>
            <a:r>
              <a:rPr lang="de-DE" sz="1400" dirty="0"/>
              <a:t>Verb</a:t>
            </a:r>
          </a:p>
        </p:txBody>
      </p:sp>
      <p:sp>
        <p:nvSpPr>
          <p:cNvPr id="9" name="Textfeld 8">
            <a:extLst>
              <a:ext uri="{FF2B5EF4-FFF2-40B4-BE49-F238E27FC236}">
                <a16:creationId xmlns:a16="http://schemas.microsoft.com/office/drawing/2014/main" id="{D16B7D38-BBF8-A842-89B9-B97722F55D8B}"/>
              </a:ext>
            </a:extLst>
          </p:cNvPr>
          <p:cNvSpPr txBox="1"/>
          <p:nvPr/>
        </p:nvSpPr>
        <p:spPr>
          <a:xfrm>
            <a:off x="2280454" y="1105580"/>
            <a:ext cx="751874" cy="523220"/>
          </a:xfrm>
          <a:prstGeom prst="rect">
            <a:avLst/>
          </a:prstGeom>
          <a:noFill/>
        </p:spPr>
        <p:txBody>
          <a:bodyPr wrap="none" rtlCol="0">
            <a:spAutoFit/>
          </a:bodyPr>
          <a:lstStyle/>
          <a:p>
            <a:pPr algn="ctr"/>
            <a:r>
              <a:rPr lang="de-DE" sz="1400" dirty="0"/>
              <a:t>2</a:t>
            </a:r>
          </a:p>
          <a:p>
            <a:pPr algn="ctr"/>
            <a:r>
              <a:rPr lang="de-DE" sz="1400" dirty="0"/>
              <a:t>Verben</a:t>
            </a:r>
          </a:p>
        </p:txBody>
      </p:sp>
      <p:sp>
        <p:nvSpPr>
          <p:cNvPr id="11" name="Textfeld 10">
            <a:extLst>
              <a:ext uri="{FF2B5EF4-FFF2-40B4-BE49-F238E27FC236}">
                <a16:creationId xmlns:a16="http://schemas.microsoft.com/office/drawing/2014/main" id="{A25C80FF-116F-C042-AB1A-C14463AF6ADF}"/>
              </a:ext>
            </a:extLst>
          </p:cNvPr>
          <p:cNvSpPr txBox="1"/>
          <p:nvPr/>
        </p:nvSpPr>
        <p:spPr>
          <a:xfrm>
            <a:off x="3375371" y="1105580"/>
            <a:ext cx="751874" cy="523220"/>
          </a:xfrm>
          <a:prstGeom prst="rect">
            <a:avLst/>
          </a:prstGeom>
          <a:noFill/>
        </p:spPr>
        <p:txBody>
          <a:bodyPr wrap="none" rtlCol="0">
            <a:spAutoFit/>
          </a:bodyPr>
          <a:lstStyle/>
          <a:p>
            <a:pPr algn="ctr"/>
            <a:r>
              <a:rPr lang="de-DE" sz="1400" dirty="0"/>
              <a:t>3</a:t>
            </a:r>
          </a:p>
          <a:p>
            <a:pPr algn="ctr"/>
            <a:r>
              <a:rPr lang="de-DE" sz="1400" dirty="0"/>
              <a:t>Verben</a:t>
            </a:r>
          </a:p>
        </p:txBody>
      </p:sp>
      <p:sp>
        <p:nvSpPr>
          <p:cNvPr id="12" name="Textfeld 11">
            <a:extLst>
              <a:ext uri="{FF2B5EF4-FFF2-40B4-BE49-F238E27FC236}">
                <a16:creationId xmlns:a16="http://schemas.microsoft.com/office/drawing/2014/main" id="{E7D7E7A0-9EE3-7343-975C-262AD680DEDC}"/>
              </a:ext>
            </a:extLst>
          </p:cNvPr>
          <p:cNvSpPr txBox="1"/>
          <p:nvPr/>
        </p:nvSpPr>
        <p:spPr>
          <a:xfrm>
            <a:off x="4383483" y="1105580"/>
            <a:ext cx="751874" cy="523220"/>
          </a:xfrm>
          <a:prstGeom prst="rect">
            <a:avLst/>
          </a:prstGeom>
          <a:noFill/>
        </p:spPr>
        <p:txBody>
          <a:bodyPr wrap="none" rtlCol="0">
            <a:spAutoFit/>
          </a:bodyPr>
          <a:lstStyle/>
          <a:p>
            <a:pPr algn="ctr"/>
            <a:r>
              <a:rPr lang="de-DE" sz="1400" dirty="0"/>
              <a:t>4</a:t>
            </a:r>
          </a:p>
          <a:p>
            <a:pPr algn="ctr"/>
            <a:r>
              <a:rPr lang="de-DE" sz="1400" dirty="0"/>
              <a:t>Verben</a:t>
            </a:r>
          </a:p>
        </p:txBody>
      </p:sp>
      <p:sp>
        <p:nvSpPr>
          <p:cNvPr id="13" name="Textfeld 12">
            <a:extLst>
              <a:ext uri="{FF2B5EF4-FFF2-40B4-BE49-F238E27FC236}">
                <a16:creationId xmlns:a16="http://schemas.microsoft.com/office/drawing/2014/main" id="{44867828-4995-E64A-AB5E-0300803B4104}"/>
              </a:ext>
            </a:extLst>
          </p:cNvPr>
          <p:cNvSpPr txBox="1"/>
          <p:nvPr/>
        </p:nvSpPr>
        <p:spPr>
          <a:xfrm>
            <a:off x="5476184" y="1105580"/>
            <a:ext cx="751874" cy="523220"/>
          </a:xfrm>
          <a:prstGeom prst="rect">
            <a:avLst/>
          </a:prstGeom>
          <a:noFill/>
        </p:spPr>
        <p:txBody>
          <a:bodyPr wrap="none" rtlCol="0">
            <a:spAutoFit/>
          </a:bodyPr>
          <a:lstStyle/>
          <a:p>
            <a:pPr algn="ctr"/>
            <a:r>
              <a:rPr lang="de-DE" sz="1400" dirty="0"/>
              <a:t>14</a:t>
            </a:r>
          </a:p>
          <a:p>
            <a:pPr algn="ctr"/>
            <a:r>
              <a:rPr lang="de-DE" sz="1400" dirty="0"/>
              <a:t>Verben</a:t>
            </a:r>
          </a:p>
        </p:txBody>
      </p:sp>
    </p:spTree>
    <p:extLst>
      <p:ext uri="{BB962C8B-B14F-4D97-AF65-F5344CB8AC3E}">
        <p14:creationId xmlns:p14="http://schemas.microsoft.com/office/powerpoint/2010/main" val="800317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Verbklasse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34</a:t>
            </a:fld>
            <a:endParaRPr lang="de-DE"/>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595235078"/>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a:extLst>
              <a:ext uri="{FF2B5EF4-FFF2-40B4-BE49-F238E27FC236}">
                <a16:creationId xmlns:a16="http://schemas.microsoft.com/office/drawing/2014/main" id="{974D6412-F280-6744-BBC7-FA25B9994404}"/>
              </a:ext>
            </a:extLst>
          </p:cNvPr>
          <p:cNvSpPr txBox="1"/>
          <p:nvPr/>
        </p:nvSpPr>
        <p:spPr>
          <a:xfrm>
            <a:off x="1475656" y="1105580"/>
            <a:ext cx="553100" cy="523220"/>
          </a:xfrm>
          <a:prstGeom prst="rect">
            <a:avLst/>
          </a:prstGeom>
          <a:noFill/>
        </p:spPr>
        <p:txBody>
          <a:bodyPr wrap="none" rtlCol="0">
            <a:spAutoFit/>
          </a:bodyPr>
          <a:lstStyle/>
          <a:p>
            <a:pPr algn="ctr"/>
            <a:r>
              <a:rPr lang="de-DE" sz="1400" dirty="0"/>
              <a:t>1</a:t>
            </a:r>
          </a:p>
          <a:p>
            <a:pPr algn="ctr"/>
            <a:r>
              <a:rPr lang="de-DE" sz="1400" dirty="0"/>
              <a:t>Verb</a:t>
            </a:r>
          </a:p>
        </p:txBody>
      </p:sp>
      <p:sp>
        <p:nvSpPr>
          <p:cNvPr id="6" name="Textfeld 5">
            <a:extLst>
              <a:ext uri="{FF2B5EF4-FFF2-40B4-BE49-F238E27FC236}">
                <a16:creationId xmlns:a16="http://schemas.microsoft.com/office/drawing/2014/main" id="{B1DD1DDD-C2FB-FA4F-9AB9-0273DA74DEF4}"/>
              </a:ext>
            </a:extLst>
          </p:cNvPr>
          <p:cNvSpPr txBox="1"/>
          <p:nvPr/>
        </p:nvSpPr>
        <p:spPr>
          <a:xfrm>
            <a:off x="2740006" y="1105580"/>
            <a:ext cx="751874" cy="523220"/>
          </a:xfrm>
          <a:prstGeom prst="rect">
            <a:avLst/>
          </a:prstGeom>
          <a:noFill/>
        </p:spPr>
        <p:txBody>
          <a:bodyPr wrap="none" rtlCol="0">
            <a:spAutoFit/>
          </a:bodyPr>
          <a:lstStyle/>
          <a:p>
            <a:pPr algn="ctr"/>
            <a:r>
              <a:rPr lang="de-DE" sz="1400" dirty="0"/>
              <a:t>3</a:t>
            </a:r>
          </a:p>
          <a:p>
            <a:pPr algn="ctr"/>
            <a:r>
              <a:rPr lang="de-DE" sz="1400" dirty="0"/>
              <a:t>Verben</a:t>
            </a:r>
          </a:p>
        </p:txBody>
      </p:sp>
      <p:sp>
        <p:nvSpPr>
          <p:cNvPr id="7" name="Textfeld 6">
            <a:extLst>
              <a:ext uri="{FF2B5EF4-FFF2-40B4-BE49-F238E27FC236}">
                <a16:creationId xmlns:a16="http://schemas.microsoft.com/office/drawing/2014/main" id="{573FD0BA-1548-1A4E-A7F9-4AD7E892D3FE}"/>
              </a:ext>
            </a:extLst>
          </p:cNvPr>
          <p:cNvSpPr txBox="1"/>
          <p:nvPr/>
        </p:nvSpPr>
        <p:spPr>
          <a:xfrm>
            <a:off x="4036150" y="1105580"/>
            <a:ext cx="751874" cy="523220"/>
          </a:xfrm>
          <a:prstGeom prst="rect">
            <a:avLst/>
          </a:prstGeom>
          <a:noFill/>
        </p:spPr>
        <p:txBody>
          <a:bodyPr wrap="none" rtlCol="0">
            <a:spAutoFit/>
          </a:bodyPr>
          <a:lstStyle/>
          <a:p>
            <a:pPr algn="ctr"/>
            <a:r>
              <a:rPr lang="de-DE" sz="1400" dirty="0"/>
              <a:t>3</a:t>
            </a:r>
          </a:p>
          <a:p>
            <a:pPr algn="ctr"/>
            <a:r>
              <a:rPr lang="de-DE" sz="1400" dirty="0"/>
              <a:t>Verben</a:t>
            </a:r>
          </a:p>
        </p:txBody>
      </p:sp>
      <p:sp>
        <p:nvSpPr>
          <p:cNvPr id="10" name="Textfeld 9">
            <a:extLst>
              <a:ext uri="{FF2B5EF4-FFF2-40B4-BE49-F238E27FC236}">
                <a16:creationId xmlns:a16="http://schemas.microsoft.com/office/drawing/2014/main" id="{D30FAD7D-DD33-9449-8763-544B1BC77537}"/>
              </a:ext>
            </a:extLst>
          </p:cNvPr>
          <p:cNvSpPr txBox="1"/>
          <p:nvPr/>
        </p:nvSpPr>
        <p:spPr>
          <a:xfrm>
            <a:off x="5332294" y="1105580"/>
            <a:ext cx="751874" cy="523220"/>
          </a:xfrm>
          <a:prstGeom prst="rect">
            <a:avLst/>
          </a:prstGeom>
          <a:noFill/>
        </p:spPr>
        <p:txBody>
          <a:bodyPr wrap="none" rtlCol="0">
            <a:spAutoFit/>
          </a:bodyPr>
          <a:lstStyle/>
          <a:p>
            <a:pPr algn="ctr"/>
            <a:r>
              <a:rPr lang="de-DE" sz="1400" dirty="0"/>
              <a:t>17</a:t>
            </a:r>
          </a:p>
          <a:p>
            <a:pPr algn="ctr"/>
            <a:r>
              <a:rPr lang="de-DE" sz="1400" dirty="0"/>
              <a:t>Verben</a:t>
            </a:r>
          </a:p>
        </p:txBody>
      </p:sp>
    </p:spTree>
    <p:extLst>
      <p:ext uri="{BB962C8B-B14F-4D97-AF65-F5344CB8AC3E}">
        <p14:creationId xmlns:p14="http://schemas.microsoft.com/office/powerpoint/2010/main" val="89287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Person (</a:t>
            </a:r>
            <a:r>
              <a:rPr lang="de-DE" dirty="0" err="1"/>
              <a:t>n.s</a:t>
            </a:r>
            <a:r>
              <a:rPr lang="de-DE" dirty="0"/>
              <a:t>.)</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35</a:t>
            </a:fld>
            <a:endParaRPr lang="de-DE"/>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309586676"/>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a:extLst>
              <a:ext uri="{FF2B5EF4-FFF2-40B4-BE49-F238E27FC236}">
                <a16:creationId xmlns:a16="http://schemas.microsoft.com/office/drawing/2014/main" id="{CFDE3CCC-6197-634F-97A5-AEC81641FB6D}"/>
              </a:ext>
            </a:extLst>
          </p:cNvPr>
          <p:cNvSpPr txBox="1"/>
          <p:nvPr/>
        </p:nvSpPr>
        <p:spPr>
          <a:xfrm>
            <a:off x="1598973" y="1105580"/>
            <a:ext cx="751874" cy="523220"/>
          </a:xfrm>
          <a:prstGeom prst="rect">
            <a:avLst/>
          </a:prstGeom>
          <a:noFill/>
        </p:spPr>
        <p:txBody>
          <a:bodyPr wrap="none" rtlCol="0">
            <a:spAutoFit/>
          </a:bodyPr>
          <a:lstStyle/>
          <a:p>
            <a:pPr algn="ctr"/>
            <a:r>
              <a:rPr lang="de-DE" sz="1400" dirty="0"/>
              <a:t>24</a:t>
            </a:r>
          </a:p>
          <a:p>
            <a:pPr algn="ctr"/>
            <a:r>
              <a:rPr lang="de-DE" sz="1400" dirty="0"/>
              <a:t>Verben</a:t>
            </a:r>
          </a:p>
        </p:txBody>
      </p:sp>
      <p:sp>
        <p:nvSpPr>
          <p:cNvPr id="6" name="Textfeld 5">
            <a:extLst>
              <a:ext uri="{FF2B5EF4-FFF2-40B4-BE49-F238E27FC236}">
                <a16:creationId xmlns:a16="http://schemas.microsoft.com/office/drawing/2014/main" id="{0DD3A9E6-A88A-624C-AF70-7CD7480DB45A}"/>
              </a:ext>
            </a:extLst>
          </p:cNvPr>
          <p:cNvSpPr txBox="1"/>
          <p:nvPr/>
        </p:nvSpPr>
        <p:spPr>
          <a:xfrm>
            <a:off x="3345777" y="1105580"/>
            <a:ext cx="751874" cy="523220"/>
          </a:xfrm>
          <a:prstGeom prst="rect">
            <a:avLst/>
          </a:prstGeom>
          <a:noFill/>
        </p:spPr>
        <p:txBody>
          <a:bodyPr wrap="none" rtlCol="0">
            <a:spAutoFit/>
          </a:bodyPr>
          <a:lstStyle/>
          <a:p>
            <a:pPr algn="ctr"/>
            <a:r>
              <a:rPr lang="de-DE" sz="1400" dirty="0"/>
              <a:t>24</a:t>
            </a:r>
          </a:p>
          <a:p>
            <a:pPr algn="ctr"/>
            <a:r>
              <a:rPr lang="de-DE" sz="1400" dirty="0"/>
              <a:t>Verben</a:t>
            </a:r>
          </a:p>
        </p:txBody>
      </p:sp>
      <p:sp>
        <p:nvSpPr>
          <p:cNvPr id="7" name="Textfeld 6">
            <a:extLst>
              <a:ext uri="{FF2B5EF4-FFF2-40B4-BE49-F238E27FC236}">
                <a16:creationId xmlns:a16="http://schemas.microsoft.com/office/drawing/2014/main" id="{36A635B5-113D-F744-ADFF-16910F2BCB79}"/>
              </a:ext>
            </a:extLst>
          </p:cNvPr>
          <p:cNvSpPr txBox="1"/>
          <p:nvPr/>
        </p:nvSpPr>
        <p:spPr>
          <a:xfrm>
            <a:off x="5103563" y="1105580"/>
            <a:ext cx="751874" cy="523220"/>
          </a:xfrm>
          <a:prstGeom prst="rect">
            <a:avLst/>
          </a:prstGeom>
          <a:noFill/>
        </p:spPr>
        <p:txBody>
          <a:bodyPr wrap="none" rtlCol="0">
            <a:spAutoFit/>
          </a:bodyPr>
          <a:lstStyle/>
          <a:p>
            <a:pPr algn="ctr"/>
            <a:r>
              <a:rPr lang="de-DE" sz="1400" dirty="0"/>
              <a:t>24</a:t>
            </a:r>
          </a:p>
          <a:p>
            <a:pPr algn="ctr"/>
            <a:r>
              <a:rPr lang="de-DE" sz="1400" dirty="0"/>
              <a:t>Verben</a:t>
            </a:r>
          </a:p>
        </p:txBody>
      </p:sp>
    </p:spTree>
    <p:extLst>
      <p:ext uri="{BB962C8B-B14F-4D97-AF65-F5344CB8AC3E}">
        <p14:creationId xmlns:p14="http://schemas.microsoft.com/office/powerpoint/2010/main" val="3517408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Sprachexterne Faktoren</a:t>
            </a:r>
            <a:endParaRPr lang="en-US" dirty="0"/>
          </a:p>
        </p:txBody>
      </p:sp>
      <p:sp>
        <p:nvSpPr>
          <p:cNvPr id="6" name="Textplatzhalter 5"/>
          <p:cNvSpPr>
            <a:spLocks noGrp="1"/>
          </p:cNvSpPr>
          <p:nvPr>
            <p:ph type="body" idx="1"/>
          </p:nvPr>
        </p:nvSpPr>
        <p:spPr/>
        <p:txBody>
          <a:bodyPr/>
          <a:lstStyle/>
          <a:p>
            <a:endParaRPr lang="en-US"/>
          </a:p>
        </p:txBody>
      </p:sp>
      <p:sp>
        <p:nvSpPr>
          <p:cNvPr id="4" name="Foliennummernplatzhalter 3"/>
          <p:cNvSpPr>
            <a:spLocks noGrp="1"/>
          </p:cNvSpPr>
          <p:nvPr>
            <p:ph type="sldNum" sz="quarter" idx="11"/>
          </p:nvPr>
        </p:nvSpPr>
        <p:spPr/>
        <p:txBody>
          <a:bodyPr/>
          <a:lstStyle/>
          <a:p>
            <a:fld id="{DC44BC6B-51E9-4B1E-9DA5-0F31A124137A}" type="slidenum">
              <a:rPr lang="de-DE" smtClean="0"/>
              <a:t>36</a:t>
            </a:fld>
            <a:endParaRPr lang="de-DE"/>
          </a:p>
        </p:txBody>
      </p:sp>
    </p:spTree>
    <p:extLst>
      <p:ext uri="{BB962C8B-B14F-4D97-AF65-F5344CB8AC3E}">
        <p14:creationId xmlns:p14="http://schemas.microsoft.com/office/powerpoint/2010/main" val="1224258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Aggregierte Frequenzkarte</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37</a:t>
            </a:fld>
            <a:endParaRPr lang="de-DE"/>
          </a:p>
        </p:txBody>
      </p:sp>
      <p:pic>
        <p:nvPicPr>
          <p:cNvPr id="8" name="Inhaltsplatzhalter 7" descr="Ein Bild, das Text, Karte enthält.&#10;&#10;Automatisch generierte Beschreibung">
            <a:extLst>
              <a:ext uri="{FF2B5EF4-FFF2-40B4-BE49-F238E27FC236}">
                <a16:creationId xmlns:a16="http://schemas.microsoft.com/office/drawing/2014/main" id="{101FC48C-EEB8-E74A-85C6-1E4D7B76CE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957" y="886493"/>
            <a:ext cx="3984774" cy="5346032"/>
          </a:xfrm>
        </p:spPr>
      </p:pic>
    </p:spTree>
    <p:extLst>
      <p:ext uri="{BB962C8B-B14F-4D97-AF65-F5344CB8AC3E}">
        <p14:creationId xmlns:p14="http://schemas.microsoft.com/office/powerpoint/2010/main" val="114011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Dialektgebiet nach Gilles (1998)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38</a:t>
            </a:fld>
            <a:endParaRPr lang="de-DE"/>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2648138644"/>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a:extLst>
              <a:ext uri="{FF2B5EF4-FFF2-40B4-BE49-F238E27FC236}">
                <a16:creationId xmlns:a16="http://schemas.microsoft.com/office/drawing/2014/main" id="{DD6AD73B-257E-6842-B3C9-45DD8AA04411}"/>
              </a:ext>
            </a:extLst>
          </p:cNvPr>
          <p:cNvSpPr txBox="1"/>
          <p:nvPr/>
        </p:nvSpPr>
        <p:spPr>
          <a:xfrm>
            <a:off x="1154215" y="1105580"/>
            <a:ext cx="950901" cy="523220"/>
          </a:xfrm>
          <a:prstGeom prst="rect">
            <a:avLst/>
          </a:prstGeom>
          <a:noFill/>
        </p:spPr>
        <p:txBody>
          <a:bodyPr wrap="none" rtlCol="0">
            <a:spAutoFit/>
          </a:bodyPr>
          <a:lstStyle/>
          <a:p>
            <a:pPr algn="ctr"/>
            <a:r>
              <a:rPr lang="de-DE" sz="1400" dirty="0"/>
              <a:t>17</a:t>
            </a:r>
          </a:p>
          <a:p>
            <a:pPr algn="ctr"/>
            <a:r>
              <a:rPr lang="de-DE" sz="1400" dirty="0"/>
              <a:t>Personen</a:t>
            </a:r>
          </a:p>
        </p:txBody>
      </p:sp>
      <p:sp>
        <p:nvSpPr>
          <p:cNvPr id="6" name="Textfeld 5">
            <a:extLst>
              <a:ext uri="{FF2B5EF4-FFF2-40B4-BE49-F238E27FC236}">
                <a16:creationId xmlns:a16="http://schemas.microsoft.com/office/drawing/2014/main" id="{D7CEBA26-D674-EC4B-AF37-E9E2C257898A}"/>
              </a:ext>
            </a:extLst>
          </p:cNvPr>
          <p:cNvSpPr txBox="1"/>
          <p:nvPr/>
        </p:nvSpPr>
        <p:spPr>
          <a:xfrm>
            <a:off x="2180939" y="1105580"/>
            <a:ext cx="950901" cy="523220"/>
          </a:xfrm>
          <a:prstGeom prst="rect">
            <a:avLst/>
          </a:prstGeom>
          <a:noFill/>
        </p:spPr>
        <p:txBody>
          <a:bodyPr wrap="none" rtlCol="0">
            <a:spAutoFit/>
          </a:bodyPr>
          <a:lstStyle/>
          <a:p>
            <a:pPr algn="ctr"/>
            <a:r>
              <a:rPr lang="de-DE" sz="1400" dirty="0"/>
              <a:t>2</a:t>
            </a:r>
          </a:p>
          <a:p>
            <a:pPr algn="ctr"/>
            <a:r>
              <a:rPr lang="de-DE" sz="1400" dirty="0"/>
              <a:t>Personen</a:t>
            </a:r>
          </a:p>
        </p:txBody>
      </p:sp>
      <p:sp>
        <p:nvSpPr>
          <p:cNvPr id="7" name="Textfeld 6">
            <a:extLst>
              <a:ext uri="{FF2B5EF4-FFF2-40B4-BE49-F238E27FC236}">
                <a16:creationId xmlns:a16="http://schemas.microsoft.com/office/drawing/2014/main" id="{E7504E87-7A2F-594D-A577-C155E34CC6A0}"/>
              </a:ext>
            </a:extLst>
          </p:cNvPr>
          <p:cNvSpPr txBox="1"/>
          <p:nvPr/>
        </p:nvSpPr>
        <p:spPr>
          <a:xfrm>
            <a:off x="3275856" y="1105580"/>
            <a:ext cx="950901" cy="523220"/>
          </a:xfrm>
          <a:prstGeom prst="rect">
            <a:avLst/>
          </a:prstGeom>
          <a:noFill/>
        </p:spPr>
        <p:txBody>
          <a:bodyPr wrap="none" rtlCol="0">
            <a:spAutoFit/>
          </a:bodyPr>
          <a:lstStyle/>
          <a:p>
            <a:pPr algn="ctr"/>
            <a:r>
              <a:rPr lang="de-DE" sz="1400" dirty="0"/>
              <a:t>11</a:t>
            </a:r>
          </a:p>
          <a:p>
            <a:pPr algn="ctr"/>
            <a:r>
              <a:rPr lang="de-DE" sz="1400" dirty="0"/>
              <a:t>Personen</a:t>
            </a:r>
          </a:p>
        </p:txBody>
      </p:sp>
      <p:sp>
        <p:nvSpPr>
          <p:cNvPr id="8" name="Textfeld 7">
            <a:extLst>
              <a:ext uri="{FF2B5EF4-FFF2-40B4-BE49-F238E27FC236}">
                <a16:creationId xmlns:a16="http://schemas.microsoft.com/office/drawing/2014/main" id="{0EE07640-B7C8-D841-AA5B-1C439FA12814}"/>
              </a:ext>
            </a:extLst>
          </p:cNvPr>
          <p:cNvSpPr txBox="1"/>
          <p:nvPr/>
        </p:nvSpPr>
        <p:spPr>
          <a:xfrm>
            <a:off x="4283968" y="1105580"/>
            <a:ext cx="950901" cy="523220"/>
          </a:xfrm>
          <a:prstGeom prst="rect">
            <a:avLst/>
          </a:prstGeom>
          <a:noFill/>
        </p:spPr>
        <p:txBody>
          <a:bodyPr wrap="none" rtlCol="0">
            <a:spAutoFit/>
          </a:bodyPr>
          <a:lstStyle/>
          <a:p>
            <a:pPr algn="ctr"/>
            <a:r>
              <a:rPr lang="de-DE" sz="1400" dirty="0"/>
              <a:t>16</a:t>
            </a:r>
          </a:p>
          <a:p>
            <a:pPr algn="ctr"/>
            <a:r>
              <a:rPr lang="de-DE" sz="1400" dirty="0"/>
              <a:t>Personen</a:t>
            </a:r>
          </a:p>
        </p:txBody>
      </p:sp>
      <p:sp>
        <p:nvSpPr>
          <p:cNvPr id="10" name="Textfeld 9">
            <a:extLst>
              <a:ext uri="{FF2B5EF4-FFF2-40B4-BE49-F238E27FC236}">
                <a16:creationId xmlns:a16="http://schemas.microsoft.com/office/drawing/2014/main" id="{89BBB46A-1962-5D43-9094-DFA5A5AA51A2}"/>
              </a:ext>
            </a:extLst>
          </p:cNvPr>
          <p:cNvSpPr txBox="1"/>
          <p:nvPr/>
        </p:nvSpPr>
        <p:spPr>
          <a:xfrm>
            <a:off x="5476055" y="1105580"/>
            <a:ext cx="752129" cy="523220"/>
          </a:xfrm>
          <a:prstGeom prst="rect">
            <a:avLst/>
          </a:prstGeom>
          <a:noFill/>
        </p:spPr>
        <p:txBody>
          <a:bodyPr wrap="none" rtlCol="0">
            <a:spAutoFit/>
          </a:bodyPr>
          <a:lstStyle/>
          <a:p>
            <a:pPr algn="ctr"/>
            <a:r>
              <a:rPr lang="de-DE" sz="1400" dirty="0"/>
              <a:t>1</a:t>
            </a:r>
          </a:p>
          <a:p>
            <a:pPr algn="ctr"/>
            <a:r>
              <a:rPr lang="de-DE" sz="1400" dirty="0"/>
              <a:t>Person</a:t>
            </a:r>
          </a:p>
        </p:txBody>
      </p:sp>
    </p:spTree>
    <p:extLst>
      <p:ext uri="{BB962C8B-B14F-4D97-AF65-F5344CB8AC3E}">
        <p14:creationId xmlns:p14="http://schemas.microsoft.com/office/powerpoint/2010/main" val="2200259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Generation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39</a:t>
            </a:fld>
            <a:endParaRPr lang="de-DE"/>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187904546"/>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a:extLst>
              <a:ext uri="{FF2B5EF4-FFF2-40B4-BE49-F238E27FC236}">
                <a16:creationId xmlns:a16="http://schemas.microsoft.com/office/drawing/2014/main" id="{782A063B-67E1-4B47-963F-C990B62F8189}"/>
              </a:ext>
            </a:extLst>
          </p:cNvPr>
          <p:cNvSpPr txBox="1"/>
          <p:nvPr/>
        </p:nvSpPr>
        <p:spPr>
          <a:xfrm>
            <a:off x="1499458" y="1105580"/>
            <a:ext cx="950901" cy="523220"/>
          </a:xfrm>
          <a:prstGeom prst="rect">
            <a:avLst/>
          </a:prstGeom>
          <a:noFill/>
        </p:spPr>
        <p:txBody>
          <a:bodyPr wrap="none" rtlCol="0">
            <a:spAutoFit/>
          </a:bodyPr>
          <a:lstStyle/>
          <a:p>
            <a:pPr algn="ctr"/>
            <a:r>
              <a:rPr lang="de-DE" sz="1400" dirty="0"/>
              <a:t>17</a:t>
            </a:r>
          </a:p>
          <a:p>
            <a:pPr algn="ctr"/>
            <a:r>
              <a:rPr lang="de-DE" sz="1400" dirty="0"/>
              <a:t>Personen</a:t>
            </a:r>
          </a:p>
        </p:txBody>
      </p:sp>
      <p:sp>
        <p:nvSpPr>
          <p:cNvPr id="7" name="Textfeld 6">
            <a:extLst>
              <a:ext uri="{FF2B5EF4-FFF2-40B4-BE49-F238E27FC236}">
                <a16:creationId xmlns:a16="http://schemas.microsoft.com/office/drawing/2014/main" id="{9A565AA4-0EAC-CC49-8CA9-0D24A5F86C98}"/>
              </a:ext>
            </a:extLst>
          </p:cNvPr>
          <p:cNvSpPr txBox="1"/>
          <p:nvPr/>
        </p:nvSpPr>
        <p:spPr>
          <a:xfrm>
            <a:off x="3246262" y="1105580"/>
            <a:ext cx="950901" cy="523220"/>
          </a:xfrm>
          <a:prstGeom prst="rect">
            <a:avLst/>
          </a:prstGeom>
          <a:noFill/>
        </p:spPr>
        <p:txBody>
          <a:bodyPr wrap="none" rtlCol="0">
            <a:spAutoFit/>
          </a:bodyPr>
          <a:lstStyle/>
          <a:p>
            <a:pPr algn="ctr"/>
            <a:r>
              <a:rPr lang="de-DE" sz="1400" dirty="0"/>
              <a:t>27</a:t>
            </a:r>
          </a:p>
          <a:p>
            <a:pPr algn="ctr"/>
            <a:r>
              <a:rPr lang="de-DE" sz="1400" dirty="0"/>
              <a:t>Personen</a:t>
            </a:r>
          </a:p>
        </p:txBody>
      </p:sp>
      <p:sp>
        <p:nvSpPr>
          <p:cNvPr id="8" name="Textfeld 7">
            <a:extLst>
              <a:ext uri="{FF2B5EF4-FFF2-40B4-BE49-F238E27FC236}">
                <a16:creationId xmlns:a16="http://schemas.microsoft.com/office/drawing/2014/main" id="{FBC4AAD5-FEF7-904F-AA12-721E877DECF6}"/>
              </a:ext>
            </a:extLst>
          </p:cNvPr>
          <p:cNvSpPr txBox="1"/>
          <p:nvPr/>
        </p:nvSpPr>
        <p:spPr>
          <a:xfrm>
            <a:off x="5004048" y="1105580"/>
            <a:ext cx="950901" cy="523220"/>
          </a:xfrm>
          <a:prstGeom prst="rect">
            <a:avLst/>
          </a:prstGeom>
          <a:noFill/>
        </p:spPr>
        <p:txBody>
          <a:bodyPr wrap="none" rtlCol="0">
            <a:spAutoFit/>
          </a:bodyPr>
          <a:lstStyle/>
          <a:p>
            <a:pPr algn="ctr"/>
            <a:r>
              <a:rPr lang="de-DE" sz="1400" dirty="0"/>
              <a:t>3</a:t>
            </a:r>
          </a:p>
          <a:p>
            <a:pPr algn="ctr"/>
            <a:r>
              <a:rPr lang="de-DE" sz="1400" dirty="0"/>
              <a:t>Personen</a:t>
            </a:r>
          </a:p>
        </p:txBody>
      </p:sp>
    </p:spTree>
    <p:extLst>
      <p:ext uri="{BB962C8B-B14F-4D97-AF65-F5344CB8AC3E}">
        <p14:creationId xmlns:p14="http://schemas.microsoft.com/office/powerpoint/2010/main" val="564131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Forschungsstand</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4</a:t>
            </a:fld>
            <a:endParaRPr lang="de-DE"/>
          </a:p>
        </p:txBody>
      </p:sp>
    </p:spTree>
    <p:extLst>
      <p:ext uri="{BB962C8B-B14F-4D97-AF65-F5344CB8AC3E}">
        <p14:creationId xmlns:p14="http://schemas.microsoft.com/office/powerpoint/2010/main" val="85559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938C7-6BA2-6840-AD81-623DC651F3A2}"/>
              </a:ext>
            </a:extLst>
          </p:cNvPr>
          <p:cNvSpPr>
            <a:spLocks noGrp="1"/>
          </p:cNvSpPr>
          <p:nvPr>
            <p:ph type="title"/>
          </p:nvPr>
        </p:nvSpPr>
        <p:spPr/>
        <p:txBody>
          <a:bodyPr/>
          <a:lstStyle/>
          <a:p>
            <a:r>
              <a:rPr lang="de-DE" dirty="0" err="1"/>
              <a:t>Schnëssen</a:t>
            </a:r>
            <a:r>
              <a:rPr lang="de-DE" dirty="0"/>
              <a:t>:</a:t>
            </a:r>
            <a:br>
              <a:rPr lang="de-DE" dirty="0"/>
            </a:br>
            <a:r>
              <a:rPr lang="de-DE" dirty="0"/>
              <a:t>Vergleich der Generationen</a:t>
            </a:r>
          </a:p>
        </p:txBody>
      </p:sp>
      <p:sp>
        <p:nvSpPr>
          <p:cNvPr id="4" name="Foliennummernplatzhalter 3">
            <a:extLst>
              <a:ext uri="{FF2B5EF4-FFF2-40B4-BE49-F238E27FC236}">
                <a16:creationId xmlns:a16="http://schemas.microsoft.com/office/drawing/2014/main" id="{41EF53B8-4F48-DA4A-8DC0-AAA7D6555C4D}"/>
              </a:ext>
            </a:extLst>
          </p:cNvPr>
          <p:cNvSpPr>
            <a:spLocks noGrp="1"/>
          </p:cNvSpPr>
          <p:nvPr>
            <p:ph type="sldNum" sz="quarter" idx="11"/>
          </p:nvPr>
        </p:nvSpPr>
        <p:spPr/>
        <p:txBody>
          <a:bodyPr/>
          <a:lstStyle/>
          <a:p>
            <a:fld id="{DC44BC6B-51E9-4B1E-9DA5-0F31A124137A}" type="slidenum">
              <a:rPr lang="de-DE" smtClean="0"/>
              <a:t>40</a:t>
            </a:fld>
            <a:endParaRPr lang="de-DE"/>
          </a:p>
        </p:txBody>
      </p:sp>
      <p:pic>
        <p:nvPicPr>
          <p:cNvPr id="7" name="Grafik 6">
            <a:extLst>
              <a:ext uri="{FF2B5EF4-FFF2-40B4-BE49-F238E27FC236}">
                <a16:creationId xmlns:a16="http://schemas.microsoft.com/office/drawing/2014/main" id="{9AEF934A-1B69-0F4C-9054-D5C7000FB239}"/>
              </a:ext>
            </a:extLst>
          </p:cNvPr>
          <p:cNvPicPr>
            <a:picLocks noChangeAspect="1"/>
          </p:cNvPicPr>
          <p:nvPr/>
        </p:nvPicPr>
        <p:blipFill>
          <a:blip r:embed="rId2"/>
          <a:stretch>
            <a:fillRect/>
          </a:stretch>
        </p:blipFill>
        <p:spPr>
          <a:xfrm>
            <a:off x="865832" y="1330672"/>
            <a:ext cx="7594600" cy="4546600"/>
          </a:xfrm>
          <a:prstGeom prst="rect">
            <a:avLst/>
          </a:prstGeom>
        </p:spPr>
      </p:pic>
    </p:spTree>
    <p:extLst>
      <p:ext uri="{BB962C8B-B14F-4D97-AF65-F5344CB8AC3E}">
        <p14:creationId xmlns:p14="http://schemas.microsoft.com/office/powerpoint/2010/main" val="4002155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Zusammenfassung</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41</a:t>
            </a:fld>
            <a:endParaRPr lang="de-DE"/>
          </a:p>
        </p:txBody>
      </p:sp>
    </p:spTree>
    <p:extLst>
      <p:ext uri="{BB962C8B-B14F-4D97-AF65-F5344CB8AC3E}">
        <p14:creationId xmlns:p14="http://schemas.microsoft.com/office/powerpoint/2010/main" val="2424217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21133"/>
            <a:ext cx="8229600" cy="1473869"/>
          </a:xfrm>
        </p:spPr>
        <p:txBody>
          <a:bodyPr/>
          <a:lstStyle/>
          <a:p>
            <a:r>
              <a:rPr lang="de-DE" dirty="0"/>
              <a:t>Zusammenfassung</a:t>
            </a:r>
            <a:br>
              <a:rPr lang="de-DE" dirty="0"/>
            </a:br>
            <a:r>
              <a:rPr lang="de-DE" dirty="0"/>
              <a:t>Sprachinterne Faktoren</a:t>
            </a:r>
            <a:endParaRPr lang="en-US" dirty="0"/>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5696" y="692696"/>
            <a:ext cx="5554979" cy="4839746"/>
          </a:xfrm>
        </p:spPr>
      </p:pic>
      <p:sp>
        <p:nvSpPr>
          <p:cNvPr id="4" name="Foliennummernplatzhalter 3"/>
          <p:cNvSpPr>
            <a:spLocks noGrp="1"/>
          </p:cNvSpPr>
          <p:nvPr>
            <p:ph type="sldNum" sz="quarter" idx="11"/>
          </p:nvPr>
        </p:nvSpPr>
        <p:spPr/>
        <p:txBody>
          <a:bodyPr/>
          <a:lstStyle/>
          <a:p>
            <a:fld id="{DC44BC6B-51E9-4B1E-9DA5-0F31A124137A}" type="slidenum">
              <a:rPr lang="de-DE" smtClean="0"/>
              <a:t>42</a:t>
            </a:fld>
            <a:endParaRPr lang="de-DE"/>
          </a:p>
        </p:txBody>
      </p:sp>
      <p:sp>
        <p:nvSpPr>
          <p:cNvPr id="6" name="Textfeld 5"/>
          <p:cNvSpPr txBox="1"/>
          <p:nvPr/>
        </p:nvSpPr>
        <p:spPr>
          <a:xfrm>
            <a:off x="1516841" y="5532442"/>
            <a:ext cx="6192688" cy="646331"/>
          </a:xfrm>
          <a:prstGeom prst="rect">
            <a:avLst/>
          </a:prstGeom>
          <a:noFill/>
        </p:spPr>
        <p:txBody>
          <a:bodyPr wrap="square" rtlCol="0">
            <a:spAutoFit/>
          </a:bodyPr>
          <a:lstStyle/>
          <a:p>
            <a:pPr algn="ctr"/>
            <a:r>
              <a:rPr lang="de-DE" dirty="0"/>
              <a:t>Faktoren des Abbaus und Erhalts der </a:t>
            </a:r>
            <a:r>
              <a:rPr lang="de-DE" dirty="0" err="1"/>
              <a:t>Präteritumformen</a:t>
            </a:r>
            <a:r>
              <a:rPr lang="de-DE" dirty="0"/>
              <a:t> (nach Fischer 2018: 381)</a:t>
            </a:r>
            <a:endParaRPr lang="en-US" dirty="0"/>
          </a:p>
        </p:txBody>
      </p:sp>
      <p:sp>
        <p:nvSpPr>
          <p:cNvPr id="7" name="Rechteck 6"/>
          <p:cNvSpPr/>
          <p:nvPr/>
        </p:nvSpPr>
        <p:spPr>
          <a:xfrm>
            <a:off x="2056901" y="1007604"/>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051720" y="1178464"/>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051720" y="2977697"/>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637810" y="912045"/>
            <a:ext cx="1303307" cy="276999"/>
          </a:xfrm>
          <a:prstGeom prst="rect">
            <a:avLst/>
          </a:prstGeom>
          <a:noFill/>
          <a:ln>
            <a:solidFill>
              <a:srgbClr val="229043"/>
            </a:solidFill>
          </a:ln>
        </p:spPr>
        <p:txBody>
          <a:bodyPr wrap="square" rtlCol="0">
            <a:spAutoFit/>
          </a:bodyPr>
          <a:lstStyle/>
          <a:p>
            <a:r>
              <a:rPr lang="de-DE" sz="1200" dirty="0"/>
              <a:t>Frequenzklasse</a:t>
            </a:r>
            <a:endParaRPr lang="en-US" sz="1200" dirty="0"/>
          </a:p>
        </p:txBody>
      </p:sp>
      <p:sp>
        <p:nvSpPr>
          <p:cNvPr id="11" name="Textfeld 10"/>
          <p:cNvSpPr txBox="1"/>
          <p:nvPr/>
        </p:nvSpPr>
        <p:spPr>
          <a:xfrm>
            <a:off x="7285253" y="1111972"/>
            <a:ext cx="1512168" cy="276999"/>
          </a:xfrm>
          <a:prstGeom prst="rect">
            <a:avLst/>
          </a:prstGeom>
          <a:noFill/>
          <a:ln>
            <a:solidFill>
              <a:srgbClr val="229043"/>
            </a:solidFill>
          </a:ln>
        </p:spPr>
        <p:txBody>
          <a:bodyPr wrap="square" rtlCol="0">
            <a:spAutoFit/>
          </a:bodyPr>
          <a:lstStyle/>
          <a:p>
            <a:r>
              <a:rPr lang="de-DE" sz="1200" dirty="0"/>
              <a:t>Konjugationsklasse</a:t>
            </a:r>
            <a:endParaRPr lang="en-US" sz="1200" dirty="0"/>
          </a:p>
        </p:txBody>
      </p:sp>
      <p:sp>
        <p:nvSpPr>
          <p:cNvPr id="12" name="Textfeld 11"/>
          <p:cNvSpPr txBox="1"/>
          <p:nvPr/>
        </p:nvSpPr>
        <p:spPr>
          <a:xfrm>
            <a:off x="1247286" y="2908253"/>
            <a:ext cx="693831" cy="276999"/>
          </a:xfrm>
          <a:prstGeom prst="rect">
            <a:avLst/>
          </a:prstGeom>
          <a:noFill/>
          <a:ln>
            <a:solidFill>
              <a:srgbClr val="FF0000"/>
            </a:solidFill>
          </a:ln>
        </p:spPr>
        <p:txBody>
          <a:bodyPr wrap="square" rtlCol="0">
            <a:spAutoFit/>
          </a:bodyPr>
          <a:lstStyle/>
          <a:p>
            <a:r>
              <a:rPr lang="de-DE" sz="1200" dirty="0"/>
              <a:t>Person</a:t>
            </a:r>
            <a:endParaRPr lang="en-US" sz="1200" dirty="0"/>
          </a:p>
        </p:txBody>
      </p:sp>
      <p:sp>
        <p:nvSpPr>
          <p:cNvPr id="15" name="Rechteck 14"/>
          <p:cNvSpPr/>
          <p:nvPr/>
        </p:nvSpPr>
        <p:spPr>
          <a:xfrm>
            <a:off x="2058600" y="2101124"/>
            <a:ext cx="5112568" cy="15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p:cNvSpPr txBox="1"/>
          <p:nvPr/>
        </p:nvSpPr>
        <p:spPr>
          <a:xfrm>
            <a:off x="971600" y="2039691"/>
            <a:ext cx="969517" cy="276999"/>
          </a:xfrm>
          <a:prstGeom prst="rect">
            <a:avLst/>
          </a:prstGeom>
          <a:noFill/>
          <a:ln>
            <a:solidFill>
              <a:srgbClr val="229043"/>
            </a:solidFill>
          </a:ln>
        </p:spPr>
        <p:txBody>
          <a:bodyPr wrap="square" rtlCol="0">
            <a:spAutoFit/>
          </a:bodyPr>
          <a:lstStyle/>
          <a:p>
            <a:r>
              <a:rPr lang="de-DE" sz="1200" dirty="0"/>
              <a:t>Verbklasse</a:t>
            </a:r>
            <a:endParaRPr lang="en-US" sz="1200" dirty="0"/>
          </a:p>
        </p:txBody>
      </p:sp>
      <p:sp>
        <p:nvSpPr>
          <p:cNvPr id="3" name="Rechteck 2"/>
          <p:cNvSpPr/>
          <p:nvPr/>
        </p:nvSpPr>
        <p:spPr>
          <a:xfrm>
            <a:off x="245555" y="891644"/>
            <a:ext cx="415499" cy="369332"/>
          </a:xfrm>
          <a:prstGeom prst="rect">
            <a:avLst/>
          </a:prstGeom>
        </p:spPr>
        <p:txBody>
          <a:bodyPr wrap="none">
            <a:spAutoFit/>
          </a:bodyPr>
          <a:lstStyle/>
          <a:p>
            <a:pPr algn="ctr"/>
            <a:r>
              <a:rPr lang="en-US" dirty="0">
                <a:solidFill>
                  <a:srgbClr val="92D050"/>
                </a:solidFill>
              </a:rPr>
              <a:t>✔</a:t>
            </a:r>
          </a:p>
        </p:txBody>
      </p:sp>
      <p:sp>
        <p:nvSpPr>
          <p:cNvPr id="17" name="Rechteck 16"/>
          <p:cNvSpPr/>
          <p:nvPr/>
        </p:nvSpPr>
        <p:spPr>
          <a:xfrm>
            <a:off x="8758827" y="1056484"/>
            <a:ext cx="369012" cy="369332"/>
          </a:xfrm>
          <a:prstGeom prst="rect">
            <a:avLst/>
          </a:prstGeom>
        </p:spPr>
        <p:txBody>
          <a:bodyPr wrap="none">
            <a:spAutoFit/>
          </a:bodyPr>
          <a:lstStyle/>
          <a:p>
            <a:pPr algn="ctr"/>
            <a:r>
              <a:rPr lang="en-US" dirty="0">
                <a:solidFill>
                  <a:srgbClr val="00B050"/>
                </a:solidFill>
              </a:rPr>
              <a:t>✔</a:t>
            </a:r>
          </a:p>
        </p:txBody>
      </p:sp>
      <p:sp>
        <p:nvSpPr>
          <p:cNvPr id="19" name="Rechteck 18"/>
          <p:cNvSpPr/>
          <p:nvPr/>
        </p:nvSpPr>
        <p:spPr>
          <a:xfrm>
            <a:off x="637810" y="1989596"/>
            <a:ext cx="369012" cy="369332"/>
          </a:xfrm>
          <a:prstGeom prst="rect">
            <a:avLst/>
          </a:prstGeom>
        </p:spPr>
        <p:txBody>
          <a:bodyPr wrap="none">
            <a:spAutoFit/>
          </a:bodyPr>
          <a:lstStyle/>
          <a:p>
            <a:pPr algn="ctr"/>
            <a:r>
              <a:rPr lang="en-US" dirty="0">
                <a:solidFill>
                  <a:srgbClr val="00B050"/>
                </a:solidFill>
              </a:rPr>
              <a:t>✔</a:t>
            </a:r>
          </a:p>
        </p:txBody>
      </p:sp>
      <p:sp>
        <p:nvSpPr>
          <p:cNvPr id="20" name="Rechteck 19"/>
          <p:cNvSpPr/>
          <p:nvPr/>
        </p:nvSpPr>
        <p:spPr>
          <a:xfrm>
            <a:off x="950909" y="2862086"/>
            <a:ext cx="338554" cy="369332"/>
          </a:xfrm>
          <a:prstGeom prst="rect">
            <a:avLst/>
          </a:prstGeom>
        </p:spPr>
        <p:txBody>
          <a:bodyPr wrap="none">
            <a:spAutoFit/>
          </a:bodyPr>
          <a:lstStyle/>
          <a:p>
            <a:pPr lvl="0" algn="ctr">
              <a:defRPr/>
            </a:pPr>
            <a:r>
              <a:rPr lang="de-DE" dirty="0">
                <a:ln>
                  <a:solidFill>
                    <a:srgbClr val="FF0000"/>
                  </a:solidFill>
                </a:ln>
                <a:solidFill>
                  <a:srgbClr val="FF0000"/>
                </a:solidFill>
              </a:rPr>
              <a:t>X</a:t>
            </a:r>
            <a:endParaRPr lang="en-US" dirty="0">
              <a:ln>
                <a:solidFill>
                  <a:srgbClr val="FF0000"/>
                </a:solidFill>
              </a:ln>
              <a:solidFill>
                <a:srgbClr val="FF0000"/>
              </a:solidFill>
            </a:endParaRPr>
          </a:p>
        </p:txBody>
      </p:sp>
    </p:spTree>
    <p:extLst>
      <p:ext uri="{BB962C8B-B14F-4D97-AF65-F5344CB8AC3E}">
        <p14:creationId xmlns:p14="http://schemas.microsoft.com/office/powerpoint/2010/main" val="420361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1B627-EE10-464D-A3A5-B080BAA464A1}"/>
              </a:ext>
            </a:extLst>
          </p:cNvPr>
          <p:cNvSpPr>
            <a:spLocks noGrp="1"/>
          </p:cNvSpPr>
          <p:nvPr>
            <p:ph type="title"/>
          </p:nvPr>
        </p:nvSpPr>
        <p:spPr/>
        <p:txBody>
          <a:bodyPr/>
          <a:lstStyle/>
          <a:p>
            <a:r>
              <a:rPr lang="de-DE" dirty="0"/>
              <a:t>Zusammenfassung</a:t>
            </a:r>
            <a:br>
              <a:rPr lang="de-DE" dirty="0"/>
            </a:br>
            <a:r>
              <a:rPr lang="de-DE" dirty="0"/>
              <a:t>Sprachexterne Faktoren</a:t>
            </a:r>
          </a:p>
        </p:txBody>
      </p:sp>
      <p:sp>
        <p:nvSpPr>
          <p:cNvPr id="3" name="Inhaltsplatzhalter 2">
            <a:extLst>
              <a:ext uri="{FF2B5EF4-FFF2-40B4-BE49-F238E27FC236}">
                <a16:creationId xmlns:a16="http://schemas.microsoft.com/office/drawing/2014/main" id="{E98070F7-5432-144B-917B-8421D6EEF9F1}"/>
              </a:ext>
            </a:extLst>
          </p:cNvPr>
          <p:cNvSpPr>
            <a:spLocks noGrp="1"/>
          </p:cNvSpPr>
          <p:nvPr>
            <p:ph idx="1"/>
          </p:nvPr>
        </p:nvSpPr>
        <p:spPr/>
        <p:txBody>
          <a:bodyPr/>
          <a:lstStyle/>
          <a:p>
            <a:r>
              <a:rPr lang="de-DE" dirty="0"/>
              <a:t>Staffelung hinsichtlich des Erhalts/Schwunds zeigt sich deutlich in der </a:t>
            </a:r>
            <a:r>
              <a:rPr lang="de-DE" dirty="0" err="1"/>
              <a:t>Arealität</a:t>
            </a:r>
            <a:r>
              <a:rPr lang="de-DE" dirty="0"/>
              <a:t> sowie in den Generationen</a:t>
            </a:r>
          </a:p>
          <a:p>
            <a:pPr marL="182562" indent="0">
              <a:buNone/>
            </a:pPr>
            <a:endParaRPr lang="de-DE" dirty="0"/>
          </a:p>
          <a:p>
            <a:r>
              <a:rPr lang="de-DE" dirty="0"/>
              <a:t>In der Kurzzeitdiachronie weiterer Präteritumschwund bei jüngeren Sprecher*innen</a:t>
            </a:r>
          </a:p>
          <a:p>
            <a:endParaRPr lang="de-DE" dirty="0"/>
          </a:p>
          <a:p>
            <a:r>
              <a:rPr lang="de-DE" dirty="0"/>
              <a:t>Der Prozess ist noch nicht abgeschlossen</a:t>
            </a:r>
          </a:p>
          <a:p>
            <a:pPr lvl="1"/>
            <a:endParaRPr lang="de-DE" dirty="0"/>
          </a:p>
        </p:txBody>
      </p:sp>
      <p:sp>
        <p:nvSpPr>
          <p:cNvPr id="4" name="Foliennummernplatzhalter 3">
            <a:extLst>
              <a:ext uri="{FF2B5EF4-FFF2-40B4-BE49-F238E27FC236}">
                <a16:creationId xmlns:a16="http://schemas.microsoft.com/office/drawing/2014/main" id="{AF8E7073-74F2-A64A-8E25-2A391ED2926D}"/>
              </a:ext>
            </a:extLst>
          </p:cNvPr>
          <p:cNvSpPr>
            <a:spLocks noGrp="1"/>
          </p:cNvSpPr>
          <p:nvPr>
            <p:ph type="sldNum" sz="quarter" idx="11"/>
          </p:nvPr>
        </p:nvSpPr>
        <p:spPr/>
        <p:txBody>
          <a:bodyPr/>
          <a:lstStyle/>
          <a:p>
            <a:fld id="{DC44BC6B-51E9-4B1E-9DA5-0F31A124137A}" type="slidenum">
              <a:rPr lang="de-DE" smtClean="0"/>
              <a:t>43</a:t>
            </a:fld>
            <a:endParaRPr lang="de-DE"/>
          </a:p>
        </p:txBody>
      </p:sp>
    </p:spTree>
    <p:extLst>
      <p:ext uri="{BB962C8B-B14F-4D97-AF65-F5344CB8AC3E}">
        <p14:creationId xmlns:p14="http://schemas.microsoft.com/office/powerpoint/2010/main" val="732278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a:t>
            </a:r>
            <a:endParaRPr lang="en-US" dirty="0"/>
          </a:p>
        </p:txBody>
      </p:sp>
      <p:sp>
        <p:nvSpPr>
          <p:cNvPr id="3" name="Inhaltsplatzhalter 2"/>
          <p:cNvSpPr>
            <a:spLocks noGrp="1"/>
          </p:cNvSpPr>
          <p:nvPr>
            <p:ph idx="1"/>
          </p:nvPr>
        </p:nvSpPr>
        <p:spPr/>
        <p:txBody>
          <a:bodyPr/>
          <a:lstStyle/>
          <a:p>
            <a:r>
              <a:rPr lang="de-DE" sz="1400" dirty="0"/>
              <a:t>Bruch, Robert (1952): Die Mundart des </a:t>
            </a:r>
            <a:r>
              <a:rPr lang="de-DE" sz="1400" dirty="0" err="1"/>
              <a:t>Nordöslings</a:t>
            </a:r>
            <a:r>
              <a:rPr lang="de-DE" sz="1400" dirty="0"/>
              <a:t>. Lautgeographische Skizzen auf Grund des </a:t>
            </a:r>
            <a:r>
              <a:rPr lang="de-DE" sz="1400" dirty="0" err="1"/>
              <a:t>Wenkertextes</a:t>
            </a:r>
            <a:r>
              <a:rPr lang="de-DE" sz="1400" dirty="0"/>
              <a:t>, sowie lautgeschichtliche und lexikalische Untersuchungen auf Grund der Idiomatik der </a:t>
            </a:r>
            <a:r>
              <a:rPr lang="de-DE" sz="1400" dirty="0" err="1"/>
              <a:t>Binsfelder</a:t>
            </a:r>
            <a:r>
              <a:rPr lang="de-DE" sz="1400" dirty="0"/>
              <a:t> Mundart von Henri Rinnen. </a:t>
            </a:r>
            <a:r>
              <a:rPr lang="de-DE" sz="1400" dirty="0" err="1"/>
              <a:t>Extrait</a:t>
            </a:r>
            <a:r>
              <a:rPr lang="de-DE" sz="1400" dirty="0"/>
              <a:t> de </a:t>
            </a:r>
            <a:r>
              <a:rPr lang="de-DE" sz="1400" dirty="0" err="1"/>
              <a:t>l’Annuaire</a:t>
            </a:r>
            <a:r>
              <a:rPr lang="de-DE" sz="1400" dirty="0"/>
              <a:t> de </a:t>
            </a:r>
            <a:r>
              <a:rPr lang="de-DE" sz="1400" dirty="0" err="1"/>
              <a:t>l’Institut</a:t>
            </a:r>
            <a:r>
              <a:rPr lang="de-DE" sz="1400" dirty="0"/>
              <a:t> Grand-</a:t>
            </a:r>
            <a:r>
              <a:rPr lang="de-DE" sz="1400" dirty="0" err="1"/>
              <a:t>ducal</a:t>
            </a:r>
            <a:r>
              <a:rPr lang="de-DE" sz="1400" dirty="0"/>
              <a:t> 1952.</a:t>
            </a:r>
          </a:p>
          <a:p>
            <a:endParaRPr lang="de-DE" sz="1400" dirty="0"/>
          </a:p>
          <a:p>
            <a:r>
              <a:rPr lang="de-DE" sz="1400" dirty="0"/>
              <a:t>Engelmann, René (1910): Der Vokalismus der </a:t>
            </a:r>
            <a:r>
              <a:rPr lang="de-DE" sz="1400" dirty="0" err="1"/>
              <a:t>Viandener</a:t>
            </a:r>
            <a:r>
              <a:rPr lang="de-DE" sz="1400" dirty="0"/>
              <a:t> Mundart. </a:t>
            </a:r>
            <a:r>
              <a:rPr lang="de-DE" sz="1400" dirty="0" err="1"/>
              <a:t>Diekirch</a:t>
            </a:r>
            <a:r>
              <a:rPr lang="de-DE" sz="1400" dirty="0"/>
              <a:t>: </a:t>
            </a:r>
            <a:r>
              <a:rPr lang="de-DE" sz="1400" dirty="0" err="1"/>
              <a:t>Schroell</a:t>
            </a:r>
            <a:r>
              <a:rPr lang="de-DE" sz="1400" dirty="0"/>
              <a:t>.</a:t>
            </a:r>
          </a:p>
          <a:p>
            <a:endParaRPr lang="de-DE" sz="1400" dirty="0"/>
          </a:p>
          <a:p>
            <a:r>
              <a:rPr lang="de-DE" sz="1400" dirty="0"/>
              <a:t>Fischer, Hanna (2018): Präteritumschwund im Deutschen. Dokumentation und Erklärung eines Verdrängungsprozesses. Berlin: De </a:t>
            </a:r>
            <a:r>
              <a:rPr lang="de-DE" sz="1400" dirty="0" err="1"/>
              <a:t>Gruyter</a:t>
            </a:r>
            <a:r>
              <a:rPr lang="de-DE" sz="1400" dirty="0"/>
              <a:t> (</a:t>
            </a:r>
            <a:r>
              <a:rPr lang="de-DE" sz="1400" dirty="0" err="1"/>
              <a:t>Studia</a:t>
            </a:r>
            <a:r>
              <a:rPr lang="de-DE" sz="1400" dirty="0"/>
              <a:t> </a:t>
            </a:r>
            <a:r>
              <a:rPr lang="de-DE" sz="1400" dirty="0" err="1"/>
              <a:t>Linguistica</a:t>
            </a:r>
            <a:r>
              <a:rPr lang="de-DE" sz="1400" dirty="0"/>
              <a:t> </a:t>
            </a:r>
            <a:r>
              <a:rPr lang="de-DE" sz="1400" dirty="0" err="1"/>
              <a:t>Germanica</a:t>
            </a:r>
            <a:r>
              <a:rPr lang="de-DE" sz="1400" dirty="0"/>
              <a:t>. 132).</a:t>
            </a:r>
          </a:p>
          <a:p>
            <a:endParaRPr lang="de-DE" sz="1400" dirty="0"/>
          </a:p>
          <a:p>
            <a:r>
              <a:rPr lang="de-DE" sz="1400" dirty="0"/>
              <a:t>Fleischer, Jürg (2017): Geschichte, Anlage und Durchführung der Fragebogen-Erhebungen von Georg Wenkers 40 Sätzen. Dokumentation, Entdeckungen und Neubewertungen. Hildesheim etc.: Olms (Deutsche Dialektgeographie. 123).</a:t>
            </a:r>
          </a:p>
          <a:p>
            <a:endParaRPr lang="de-DE" sz="1400" dirty="0"/>
          </a:p>
          <a:p>
            <a:r>
              <a:rPr lang="de-DE" sz="1400" dirty="0" err="1"/>
              <a:t>Follmann</a:t>
            </a:r>
            <a:r>
              <a:rPr lang="de-DE" sz="1400" dirty="0"/>
              <a:t>, M[</a:t>
            </a:r>
            <a:r>
              <a:rPr lang="de-DE" sz="1400" dirty="0" err="1"/>
              <a:t>ichael</a:t>
            </a:r>
            <a:r>
              <a:rPr lang="de-DE" sz="1400" dirty="0"/>
              <a:t>] F[</a:t>
            </a:r>
            <a:r>
              <a:rPr lang="de-DE" sz="1400" dirty="0" err="1"/>
              <a:t>erdinand</a:t>
            </a:r>
            <a:r>
              <a:rPr lang="de-DE" sz="1400" dirty="0"/>
              <a:t>] (1890): Die Mundart der Deutsch-Lothringer und Luxemburger. II. Teil: </a:t>
            </a:r>
            <a:r>
              <a:rPr lang="de-DE" sz="1400" dirty="0" err="1"/>
              <a:t>Vocalismus</a:t>
            </a:r>
            <a:r>
              <a:rPr lang="de-DE" sz="1400" dirty="0"/>
              <a:t>. Metz: Even (Wissenschaftliche Beilage zum Programm der Realschule zu Metz für das Schuljahr 1889-90).</a:t>
            </a:r>
          </a:p>
          <a:p>
            <a:endParaRPr lang="de-DE" sz="1400" dirty="0"/>
          </a:p>
        </p:txBody>
      </p:sp>
      <p:sp>
        <p:nvSpPr>
          <p:cNvPr id="4" name="Foliennummernplatzhalter 3"/>
          <p:cNvSpPr>
            <a:spLocks noGrp="1"/>
          </p:cNvSpPr>
          <p:nvPr>
            <p:ph type="sldNum" sz="quarter" idx="11"/>
          </p:nvPr>
        </p:nvSpPr>
        <p:spPr/>
        <p:txBody>
          <a:bodyPr/>
          <a:lstStyle/>
          <a:p>
            <a:fld id="{DC44BC6B-51E9-4B1E-9DA5-0F31A124137A}" type="slidenum">
              <a:rPr lang="de-DE" smtClean="0"/>
              <a:t>44</a:t>
            </a:fld>
            <a:endParaRPr lang="de-DE"/>
          </a:p>
        </p:txBody>
      </p:sp>
    </p:spTree>
    <p:extLst>
      <p:ext uri="{BB962C8B-B14F-4D97-AF65-F5344CB8AC3E}">
        <p14:creationId xmlns:p14="http://schemas.microsoft.com/office/powerpoint/2010/main" val="3122307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Literatur</a:t>
            </a:r>
            <a:endParaRPr lang="en-US" dirty="0"/>
          </a:p>
        </p:txBody>
      </p:sp>
      <p:sp>
        <p:nvSpPr>
          <p:cNvPr id="3" name="Inhaltsplatzhalter 2"/>
          <p:cNvSpPr>
            <a:spLocks noGrp="1"/>
          </p:cNvSpPr>
          <p:nvPr>
            <p:ph idx="1"/>
          </p:nvPr>
        </p:nvSpPr>
        <p:spPr/>
        <p:txBody>
          <a:bodyPr/>
          <a:lstStyle/>
          <a:p>
            <a:r>
              <a:rPr lang="de-DE" sz="1400" dirty="0"/>
              <a:t>Gilles, Peter (1998): Die Emanzipation des </a:t>
            </a:r>
            <a:r>
              <a:rPr lang="de-DE" sz="1400" dirty="0" err="1"/>
              <a:t>Lëtzebuergeschen</a:t>
            </a:r>
            <a:r>
              <a:rPr lang="de-DE" sz="1400" dirty="0"/>
              <a:t> aus dem Gefüge der deutschen Mundarten. In: Zeitschrift für deutsche Philologie 117, Sonderheft „Regionale Sprachgeschichte“, 20–35.</a:t>
            </a:r>
          </a:p>
          <a:p>
            <a:endParaRPr lang="en-US" sz="1400" dirty="0"/>
          </a:p>
          <a:p>
            <a:r>
              <a:rPr lang="en-US" sz="1400" dirty="0" err="1"/>
              <a:t>Krier</a:t>
            </a:r>
            <a:r>
              <a:rPr lang="en-US" sz="1400" dirty="0"/>
              <a:t>, Fernande (2015): Der Präteritumschwund </a:t>
            </a:r>
            <a:r>
              <a:rPr lang="en-US" sz="1400" dirty="0" err="1"/>
              <a:t>im</a:t>
            </a:r>
            <a:r>
              <a:rPr lang="en-US" sz="1400" dirty="0"/>
              <a:t> </a:t>
            </a:r>
            <a:r>
              <a:rPr lang="en-US" sz="1400" dirty="0" err="1"/>
              <a:t>Luxemburgischen</a:t>
            </a:r>
            <a:r>
              <a:rPr lang="en-US" sz="1400" dirty="0"/>
              <a:t>. </a:t>
            </a:r>
            <a:r>
              <a:rPr lang="en-US" sz="1400" dirty="0" err="1"/>
              <a:t>Mit</a:t>
            </a:r>
            <a:r>
              <a:rPr lang="en-US" sz="1400" dirty="0"/>
              <a:t> </a:t>
            </a:r>
            <a:r>
              <a:rPr lang="en-US" sz="1400" dirty="0" err="1"/>
              <a:t>einer</a:t>
            </a:r>
            <a:r>
              <a:rPr lang="en-US" sz="1400" dirty="0"/>
              <a:t> </a:t>
            </a:r>
            <a:r>
              <a:rPr lang="en-US" sz="1400" dirty="0" err="1"/>
              <a:t>Übersicht</a:t>
            </a:r>
            <a:r>
              <a:rPr lang="en-US" sz="1400" dirty="0"/>
              <a:t> </a:t>
            </a:r>
            <a:r>
              <a:rPr lang="en-US" sz="1400" dirty="0" err="1"/>
              <a:t>über</a:t>
            </a:r>
            <a:r>
              <a:rPr lang="en-US" sz="1400" dirty="0"/>
              <a:t> das </a:t>
            </a:r>
            <a:r>
              <a:rPr lang="en-US" sz="1400" dirty="0" err="1"/>
              <a:t>Verhalten</a:t>
            </a:r>
            <a:r>
              <a:rPr lang="en-US" sz="1400" dirty="0"/>
              <a:t> des </a:t>
            </a:r>
            <a:r>
              <a:rPr lang="en-US" sz="1400" dirty="0" err="1"/>
              <a:t>Konjunktivs</a:t>
            </a:r>
            <a:r>
              <a:rPr lang="en-US" sz="1400" dirty="0"/>
              <a:t> II und </a:t>
            </a:r>
            <a:r>
              <a:rPr lang="en-US" sz="1400" dirty="0" err="1"/>
              <a:t>einem</a:t>
            </a:r>
            <a:r>
              <a:rPr lang="en-US" sz="1400" dirty="0"/>
              <a:t> </a:t>
            </a:r>
            <a:r>
              <a:rPr lang="en-US" sz="1400" dirty="0" err="1"/>
              <a:t>Exkurs</a:t>
            </a:r>
            <a:r>
              <a:rPr lang="en-US" sz="1400" dirty="0"/>
              <a:t> </a:t>
            </a:r>
            <a:r>
              <a:rPr lang="en-US" sz="1400" dirty="0" err="1"/>
              <a:t>zur</a:t>
            </a:r>
            <a:r>
              <a:rPr lang="en-US" sz="1400" dirty="0"/>
              <a:t> </a:t>
            </a:r>
            <a:r>
              <a:rPr lang="en-US" sz="1400" dirty="0" err="1"/>
              <a:t>Präteritalgrenzregion</a:t>
            </a:r>
            <a:r>
              <a:rPr lang="en-US" sz="1400" dirty="0"/>
              <a:t>. In: </a:t>
            </a:r>
            <a:r>
              <a:rPr lang="en-US" sz="1400" dirty="0" err="1"/>
              <a:t>Zeitschrift</a:t>
            </a:r>
            <a:r>
              <a:rPr lang="en-US" sz="1400" dirty="0"/>
              <a:t> </a:t>
            </a:r>
            <a:r>
              <a:rPr lang="en-US" sz="1400" dirty="0" err="1"/>
              <a:t>für</a:t>
            </a:r>
            <a:r>
              <a:rPr lang="en-US" sz="1400" dirty="0"/>
              <a:t> </a:t>
            </a:r>
            <a:r>
              <a:rPr lang="en-US" sz="1400" dirty="0" err="1"/>
              <a:t>Dialektologie</a:t>
            </a:r>
            <a:r>
              <a:rPr lang="en-US" sz="1400" dirty="0"/>
              <a:t> und </a:t>
            </a:r>
            <a:r>
              <a:rPr lang="en-US" sz="1400" dirty="0" err="1"/>
              <a:t>Linguistik</a:t>
            </a:r>
            <a:r>
              <a:rPr lang="en-US" sz="1400" dirty="0"/>
              <a:t>, 82(1), 48–81. </a:t>
            </a:r>
          </a:p>
          <a:p>
            <a:endParaRPr lang="en-US" sz="1400" dirty="0"/>
          </a:p>
          <a:p>
            <a:r>
              <a:rPr lang="en-US" sz="1400" dirty="0"/>
              <a:t>Labov, William (1994): Principles of Linguistic Change. Vol. 1: Internal Factors. Oxford: Blackwell (Language in Society. 20). </a:t>
            </a:r>
          </a:p>
          <a:p>
            <a:endParaRPr lang="en-US" sz="1400" dirty="0"/>
          </a:p>
          <a:p>
            <a:r>
              <a:rPr lang="en-US" sz="1400" dirty="0" err="1"/>
              <a:t>Palgen</a:t>
            </a:r>
            <a:r>
              <a:rPr lang="en-US" sz="1400" dirty="0"/>
              <a:t>, Helene (1933): </a:t>
            </a:r>
            <a:r>
              <a:rPr lang="en-US" sz="1400" dirty="0" err="1"/>
              <a:t>Untersuchungen</a:t>
            </a:r>
            <a:r>
              <a:rPr lang="en-US" sz="1400" dirty="0"/>
              <a:t> </a:t>
            </a:r>
            <a:r>
              <a:rPr lang="en-US" sz="1400" dirty="0" err="1"/>
              <a:t>zur</a:t>
            </a:r>
            <a:r>
              <a:rPr lang="en-US" sz="1400" dirty="0"/>
              <a:t> Grammatik der </a:t>
            </a:r>
            <a:r>
              <a:rPr lang="en-US" sz="1400" dirty="0" err="1"/>
              <a:t>Echternacher</a:t>
            </a:r>
            <a:r>
              <a:rPr lang="en-US" sz="1400" dirty="0"/>
              <a:t> </a:t>
            </a:r>
            <a:r>
              <a:rPr lang="en-US" sz="1400" dirty="0" err="1"/>
              <a:t>Mundart</a:t>
            </a:r>
            <a:r>
              <a:rPr lang="en-US" sz="1400" dirty="0"/>
              <a:t>. In: </a:t>
            </a:r>
            <a:r>
              <a:rPr lang="en-US" sz="1400" dirty="0" err="1"/>
              <a:t>Jahrbuch</a:t>
            </a:r>
            <a:r>
              <a:rPr lang="en-US" sz="1400" dirty="0"/>
              <a:t> 1931/32 der </a:t>
            </a:r>
            <a:r>
              <a:rPr lang="en-US" sz="1400" dirty="0" err="1"/>
              <a:t>Luxemburgischen</a:t>
            </a:r>
            <a:r>
              <a:rPr lang="en-US" sz="1400" dirty="0"/>
              <a:t> </a:t>
            </a:r>
            <a:r>
              <a:rPr lang="en-US" sz="1400" dirty="0" err="1"/>
              <a:t>Sprachgesellschaft</a:t>
            </a:r>
            <a:r>
              <a:rPr lang="en-US" sz="1400" dirty="0"/>
              <a:t>, 14–31.</a:t>
            </a:r>
          </a:p>
          <a:p>
            <a:endParaRPr lang="en-US" sz="1400" dirty="0"/>
          </a:p>
          <a:p>
            <a:r>
              <a:rPr lang="en-US" sz="1400" dirty="0"/>
              <a:t>Wenker, Georg (1889–1923): </a:t>
            </a:r>
            <a:r>
              <a:rPr lang="en-US" sz="1400" dirty="0" err="1"/>
              <a:t>Sprachatlas</a:t>
            </a:r>
            <a:r>
              <a:rPr lang="en-US" sz="1400" dirty="0"/>
              <a:t> des </a:t>
            </a:r>
            <a:r>
              <a:rPr lang="en-US" sz="1400" dirty="0" err="1"/>
              <a:t>Deutschen</a:t>
            </a:r>
            <a:r>
              <a:rPr lang="en-US" sz="1400" dirty="0"/>
              <a:t> </a:t>
            </a:r>
            <a:r>
              <a:rPr lang="en-US" sz="1400" dirty="0" err="1"/>
              <a:t>Reichs</a:t>
            </a:r>
            <a:r>
              <a:rPr lang="en-US" sz="1400" dirty="0"/>
              <a:t>. </a:t>
            </a:r>
            <a:r>
              <a:rPr lang="en-US" sz="1400" dirty="0" err="1"/>
              <a:t>Handgezeichnetes</a:t>
            </a:r>
            <a:r>
              <a:rPr lang="en-US" sz="1400" dirty="0"/>
              <a:t> Original von Emil </a:t>
            </a:r>
            <a:r>
              <a:rPr lang="en-US" sz="1400" dirty="0" err="1"/>
              <a:t>Maurmann</a:t>
            </a:r>
            <a:r>
              <a:rPr lang="en-US" sz="1400" dirty="0"/>
              <a:t>, Georg </a:t>
            </a:r>
            <a:r>
              <a:rPr lang="en-US" sz="1400" dirty="0" err="1"/>
              <a:t>Wenker</a:t>
            </a:r>
            <a:r>
              <a:rPr lang="en-US" sz="1400" dirty="0"/>
              <a:t> und Ferdinand </a:t>
            </a:r>
            <a:r>
              <a:rPr lang="en-US" sz="1400" dirty="0" err="1"/>
              <a:t>Wrede</a:t>
            </a:r>
            <a:r>
              <a:rPr lang="en-US" sz="1400" dirty="0"/>
              <a:t>. Marburg. [</a:t>
            </a:r>
            <a:r>
              <a:rPr lang="en-US" sz="1400" dirty="0" err="1"/>
              <a:t>Publiziert</a:t>
            </a:r>
            <a:r>
              <a:rPr lang="en-US" sz="1400" dirty="0"/>
              <a:t> </a:t>
            </a:r>
            <a:r>
              <a:rPr lang="en-US" sz="1400" dirty="0" err="1"/>
              <a:t>als</a:t>
            </a:r>
            <a:r>
              <a:rPr lang="en-US" sz="1400" dirty="0"/>
              <a:t> </a:t>
            </a:r>
            <a:r>
              <a:rPr lang="en-US" sz="1400" dirty="0" err="1"/>
              <a:t>Digitaler</a:t>
            </a:r>
            <a:r>
              <a:rPr lang="en-US" sz="1400" dirty="0"/>
              <a:t> </a:t>
            </a:r>
            <a:r>
              <a:rPr lang="en-US" sz="1400" dirty="0" err="1"/>
              <a:t>Wenker</a:t>
            </a:r>
            <a:r>
              <a:rPr lang="en-US" sz="1400" dirty="0"/>
              <a:t>-Atlas (</a:t>
            </a:r>
            <a:r>
              <a:rPr lang="en-US" sz="1400" dirty="0" err="1"/>
              <a:t>DiWA</a:t>
            </a:r>
            <a:r>
              <a:rPr lang="en-US" sz="1400" dirty="0"/>
              <a:t>); URL &lt;www.regionalsprache.de&gt;].</a:t>
            </a:r>
          </a:p>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45</a:t>
            </a:fld>
            <a:endParaRPr lang="de-DE"/>
          </a:p>
        </p:txBody>
      </p:sp>
    </p:spTree>
    <p:extLst>
      <p:ext uri="{BB962C8B-B14F-4D97-AF65-F5344CB8AC3E}">
        <p14:creationId xmlns:p14="http://schemas.microsoft.com/office/powerpoint/2010/main" val="2334964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Anhang</a:t>
            </a:r>
            <a:endParaRPr lang="en-US" dirty="0"/>
          </a:p>
        </p:txBody>
      </p:sp>
      <p:sp>
        <p:nvSpPr>
          <p:cNvPr id="3" name="Text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46</a:t>
            </a:fld>
            <a:endParaRPr lang="de-DE"/>
          </a:p>
        </p:txBody>
      </p:sp>
    </p:spTree>
    <p:extLst>
      <p:ext uri="{BB962C8B-B14F-4D97-AF65-F5344CB8AC3E}">
        <p14:creationId xmlns:p14="http://schemas.microsoft.com/office/powerpoint/2010/main" val="384023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Material: </a:t>
            </a:r>
            <a:br>
              <a:rPr lang="de-DE" dirty="0"/>
            </a:br>
            <a:r>
              <a:rPr lang="de-DE" dirty="0"/>
              <a:t>Ortsnetz der eigenen Erhebung</a:t>
            </a:r>
            <a:endParaRPr lang="en-US" dirty="0"/>
          </a:p>
        </p:txBody>
      </p:sp>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7914" y="1269164"/>
            <a:ext cx="3519072" cy="4944903"/>
          </a:xfrm>
        </p:spPr>
      </p:pic>
      <p:sp>
        <p:nvSpPr>
          <p:cNvPr id="4" name="Foliennummernplatzhalter 3"/>
          <p:cNvSpPr>
            <a:spLocks noGrp="1"/>
          </p:cNvSpPr>
          <p:nvPr>
            <p:ph type="sldNum" sz="quarter" idx="11"/>
          </p:nvPr>
        </p:nvSpPr>
        <p:spPr/>
        <p:txBody>
          <a:bodyPr/>
          <a:lstStyle/>
          <a:p>
            <a:fld id="{DC44BC6B-51E9-4B1E-9DA5-0F31A124137A}" type="slidenum">
              <a:rPr lang="de-DE" smtClean="0"/>
              <a:t>47</a:t>
            </a:fld>
            <a:endParaRPr lang="de-DE"/>
          </a:p>
        </p:txBody>
      </p:sp>
      <p:sp>
        <p:nvSpPr>
          <p:cNvPr id="3" name="Textfeld 2">
            <a:extLst>
              <a:ext uri="{FF2B5EF4-FFF2-40B4-BE49-F238E27FC236}">
                <a16:creationId xmlns:a16="http://schemas.microsoft.com/office/drawing/2014/main" id="{F0EC43CC-386B-E04B-AB1C-69D1A36F8010}"/>
              </a:ext>
            </a:extLst>
          </p:cNvPr>
          <p:cNvSpPr txBox="1"/>
          <p:nvPr/>
        </p:nvSpPr>
        <p:spPr>
          <a:xfrm>
            <a:off x="4572000" y="1556792"/>
            <a:ext cx="3874086" cy="1754326"/>
          </a:xfrm>
          <a:prstGeom prst="rect">
            <a:avLst/>
          </a:prstGeom>
          <a:noFill/>
        </p:spPr>
        <p:txBody>
          <a:bodyPr wrap="square" rtlCol="0">
            <a:spAutoFit/>
          </a:bodyPr>
          <a:lstStyle/>
          <a:p>
            <a:r>
              <a:rPr lang="de-DE" dirty="0"/>
              <a:t>47 Gewährspersonen * </a:t>
            </a:r>
          </a:p>
          <a:p>
            <a:r>
              <a:rPr lang="de-DE" dirty="0"/>
              <a:t>24 Verben * </a:t>
            </a:r>
          </a:p>
          <a:p>
            <a:r>
              <a:rPr lang="de-DE" dirty="0"/>
              <a:t>6 Positionen im Paradigma </a:t>
            </a:r>
          </a:p>
          <a:p>
            <a:endParaRPr lang="de-DE" dirty="0"/>
          </a:p>
          <a:p>
            <a:r>
              <a:rPr lang="de-DE" dirty="0"/>
              <a:t>= 6768 Belege</a:t>
            </a:r>
          </a:p>
          <a:p>
            <a:endParaRPr lang="de-DE" dirty="0"/>
          </a:p>
        </p:txBody>
      </p:sp>
    </p:spTree>
    <p:extLst>
      <p:ext uri="{BB962C8B-B14F-4D97-AF65-F5344CB8AC3E}">
        <p14:creationId xmlns:p14="http://schemas.microsoft.com/office/powerpoint/2010/main" val="72690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Ausblick</a:t>
            </a:r>
            <a:endParaRPr lang="en-US" dirty="0"/>
          </a:p>
        </p:txBody>
      </p:sp>
      <p:sp>
        <p:nvSpPr>
          <p:cNvPr id="3" name="Inhaltsplatzhalter 2"/>
          <p:cNvSpPr>
            <a:spLocks noGrp="1"/>
          </p:cNvSpPr>
          <p:nvPr>
            <p:ph idx="1"/>
          </p:nvPr>
        </p:nvSpPr>
        <p:spPr/>
        <p:txBody>
          <a:bodyPr/>
          <a:lstStyle/>
          <a:p>
            <a:r>
              <a:rPr lang="de-DE" dirty="0"/>
              <a:t>Regressionsanalyse</a:t>
            </a:r>
          </a:p>
          <a:p>
            <a:endParaRPr lang="en-US" dirty="0"/>
          </a:p>
          <a:p>
            <a:r>
              <a:rPr lang="de-DE" dirty="0"/>
              <a:t>Analyse der historischen Daten in Hinblick auf sprachinterne Faktoren</a:t>
            </a:r>
          </a:p>
          <a:p>
            <a:endParaRPr lang="de-DE" dirty="0"/>
          </a:p>
          <a:p>
            <a:r>
              <a:rPr lang="de-DE" dirty="0"/>
              <a:t>Analyse der historischen Daten auf Wandel in Echtzeit nach Labov (1994)</a:t>
            </a:r>
          </a:p>
        </p:txBody>
      </p:sp>
      <p:sp>
        <p:nvSpPr>
          <p:cNvPr id="4" name="Foliennummernplatzhalter 3"/>
          <p:cNvSpPr>
            <a:spLocks noGrp="1"/>
          </p:cNvSpPr>
          <p:nvPr>
            <p:ph type="sldNum" sz="quarter" idx="11"/>
          </p:nvPr>
        </p:nvSpPr>
        <p:spPr/>
        <p:txBody>
          <a:bodyPr/>
          <a:lstStyle/>
          <a:p>
            <a:fld id="{DC44BC6B-51E9-4B1E-9DA5-0F31A124137A}" type="slidenum">
              <a:rPr lang="de-DE" smtClean="0"/>
              <a:t>48</a:t>
            </a:fld>
            <a:endParaRPr lang="de-DE"/>
          </a:p>
        </p:txBody>
      </p:sp>
    </p:spTree>
    <p:extLst>
      <p:ext uri="{BB962C8B-B14F-4D97-AF65-F5344CB8AC3E}">
        <p14:creationId xmlns:p14="http://schemas.microsoft.com/office/powerpoint/2010/main" val="251244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Numerus (</a:t>
            </a:r>
            <a:r>
              <a:rPr lang="de-DE" dirty="0" err="1"/>
              <a:t>n.s</a:t>
            </a:r>
            <a:r>
              <a:rPr lang="de-DE" dirty="0"/>
              <a:t>.)</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49</a:t>
            </a:fld>
            <a:endParaRPr lang="de-DE"/>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3810172623"/>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4">
            <a:extLst>
              <a:ext uri="{FF2B5EF4-FFF2-40B4-BE49-F238E27FC236}">
                <a16:creationId xmlns:a16="http://schemas.microsoft.com/office/drawing/2014/main" id="{C823A1C5-41F4-2045-B797-0529AA1C6113}"/>
              </a:ext>
            </a:extLst>
          </p:cNvPr>
          <p:cNvSpPr txBox="1"/>
          <p:nvPr/>
        </p:nvSpPr>
        <p:spPr>
          <a:xfrm>
            <a:off x="2019926" y="1105580"/>
            <a:ext cx="751874" cy="523220"/>
          </a:xfrm>
          <a:prstGeom prst="rect">
            <a:avLst/>
          </a:prstGeom>
          <a:noFill/>
        </p:spPr>
        <p:txBody>
          <a:bodyPr wrap="none" rtlCol="0">
            <a:spAutoFit/>
          </a:bodyPr>
          <a:lstStyle/>
          <a:p>
            <a:pPr algn="ctr"/>
            <a:r>
              <a:rPr lang="de-DE" sz="1400" dirty="0"/>
              <a:t>24</a:t>
            </a:r>
          </a:p>
          <a:p>
            <a:pPr algn="ctr"/>
            <a:r>
              <a:rPr lang="de-DE" sz="1400" dirty="0"/>
              <a:t>Verben</a:t>
            </a:r>
          </a:p>
        </p:txBody>
      </p:sp>
      <p:sp>
        <p:nvSpPr>
          <p:cNvPr id="6" name="Textfeld 5">
            <a:extLst>
              <a:ext uri="{FF2B5EF4-FFF2-40B4-BE49-F238E27FC236}">
                <a16:creationId xmlns:a16="http://schemas.microsoft.com/office/drawing/2014/main" id="{F01201AB-B0D3-1845-8D6C-78FC2CA73BFD}"/>
              </a:ext>
            </a:extLst>
          </p:cNvPr>
          <p:cNvSpPr txBox="1"/>
          <p:nvPr/>
        </p:nvSpPr>
        <p:spPr>
          <a:xfrm>
            <a:off x="4684222" y="1105580"/>
            <a:ext cx="751874" cy="523220"/>
          </a:xfrm>
          <a:prstGeom prst="rect">
            <a:avLst/>
          </a:prstGeom>
          <a:noFill/>
        </p:spPr>
        <p:txBody>
          <a:bodyPr wrap="none" rtlCol="0">
            <a:spAutoFit/>
          </a:bodyPr>
          <a:lstStyle/>
          <a:p>
            <a:pPr algn="ctr"/>
            <a:r>
              <a:rPr lang="de-DE" sz="1400" dirty="0"/>
              <a:t>24</a:t>
            </a:r>
          </a:p>
          <a:p>
            <a:pPr algn="ctr"/>
            <a:r>
              <a:rPr lang="de-DE" sz="1400" dirty="0"/>
              <a:t>Verben</a:t>
            </a:r>
          </a:p>
        </p:txBody>
      </p:sp>
    </p:spTree>
    <p:extLst>
      <p:ext uri="{BB962C8B-B14F-4D97-AF65-F5344CB8AC3E}">
        <p14:creationId xmlns:p14="http://schemas.microsoft.com/office/powerpoint/2010/main" val="333427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Forschungsstand</a:t>
            </a:r>
            <a:br>
              <a:rPr lang="de-DE" dirty="0"/>
            </a:br>
            <a:r>
              <a:rPr lang="de-DE" dirty="0"/>
              <a:t>Präteritumschwund in Deutschland</a:t>
            </a:r>
            <a:endParaRPr lang="en-US" dirty="0"/>
          </a:p>
        </p:txBody>
      </p:sp>
      <p:sp>
        <p:nvSpPr>
          <p:cNvPr id="3" name="Inhaltsplatzhalter 2"/>
          <p:cNvSpPr>
            <a:spLocks noGrp="1"/>
          </p:cNvSpPr>
          <p:nvPr>
            <p:ph idx="1"/>
          </p:nvPr>
        </p:nvSpPr>
        <p:spPr/>
        <p:txBody>
          <a:bodyPr/>
          <a:lstStyle/>
          <a:p>
            <a:r>
              <a:rPr lang="de-DE" dirty="0"/>
              <a:t>Fischer (2018) dokumentiert den Präteritumschwund für die bundesdeutschen Basisdialekte</a:t>
            </a:r>
          </a:p>
          <a:p>
            <a:endParaRPr lang="de-DE" dirty="0"/>
          </a:p>
          <a:p>
            <a:r>
              <a:rPr lang="de-DE" dirty="0"/>
              <a:t>Definition Präteritumschwund nach Fischer (2018: 1):</a:t>
            </a:r>
          </a:p>
          <a:p>
            <a:pPr lvl="1"/>
            <a:endParaRPr lang="de-DE" dirty="0"/>
          </a:p>
          <a:p>
            <a:pPr marL="627063" lvl="1" indent="0">
              <a:buNone/>
            </a:pPr>
            <a:r>
              <a:rPr lang="de-DE" dirty="0"/>
              <a:t>„</a:t>
            </a:r>
            <a:r>
              <a:rPr lang="en-US" dirty="0" err="1"/>
              <a:t>Es</a:t>
            </a:r>
            <a:r>
              <a:rPr lang="en-US" dirty="0"/>
              <a:t> </a:t>
            </a:r>
            <a:r>
              <a:rPr lang="en-US" dirty="0" err="1"/>
              <a:t>handelt</a:t>
            </a:r>
            <a:r>
              <a:rPr lang="en-US" dirty="0"/>
              <a:t> </a:t>
            </a:r>
            <a:r>
              <a:rPr lang="en-US" dirty="0" err="1"/>
              <a:t>sich</a:t>
            </a:r>
            <a:r>
              <a:rPr lang="en-US" dirty="0"/>
              <a:t> </a:t>
            </a:r>
            <a:r>
              <a:rPr lang="en-US" dirty="0" err="1"/>
              <a:t>dabei</a:t>
            </a:r>
            <a:r>
              <a:rPr lang="en-US" dirty="0"/>
              <a:t> um </a:t>
            </a:r>
            <a:r>
              <a:rPr lang="en-US" dirty="0" err="1"/>
              <a:t>einen</a:t>
            </a:r>
            <a:r>
              <a:rPr lang="en-US" dirty="0"/>
              <a:t> </a:t>
            </a:r>
            <a:r>
              <a:rPr lang="en-US" dirty="0" err="1"/>
              <a:t>historischen</a:t>
            </a:r>
            <a:r>
              <a:rPr lang="en-US" dirty="0"/>
              <a:t> </a:t>
            </a:r>
            <a:r>
              <a:rPr lang="en-US" dirty="0" err="1"/>
              <a:t>Sprachwandelprozess</a:t>
            </a:r>
            <a:r>
              <a:rPr lang="en-US" dirty="0"/>
              <a:t>, in </a:t>
            </a:r>
            <a:r>
              <a:rPr lang="en-US" dirty="0" err="1"/>
              <a:t>dem</a:t>
            </a:r>
            <a:r>
              <a:rPr lang="en-US" dirty="0"/>
              <a:t> </a:t>
            </a:r>
            <a:r>
              <a:rPr lang="en-US" dirty="0" err="1"/>
              <a:t>seit</a:t>
            </a:r>
            <a:r>
              <a:rPr lang="en-US" dirty="0"/>
              <a:t> </a:t>
            </a:r>
            <a:r>
              <a:rPr lang="en-US" dirty="0" err="1"/>
              <a:t>mittelhochdeutscher</a:t>
            </a:r>
            <a:r>
              <a:rPr lang="en-US" dirty="0"/>
              <a:t> Zeit </a:t>
            </a:r>
            <a:r>
              <a:rPr lang="en-US" dirty="0" err="1"/>
              <a:t>Perfektformen</a:t>
            </a:r>
            <a:r>
              <a:rPr lang="en-US" dirty="0"/>
              <a:t> (</a:t>
            </a:r>
            <a:r>
              <a:rPr lang="en-US" i="1" dirty="0" err="1"/>
              <a:t>haben</a:t>
            </a:r>
            <a:r>
              <a:rPr lang="en-US" i="1" dirty="0"/>
              <a:t> </a:t>
            </a:r>
            <a:r>
              <a:rPr lang="en-US" i="1" dirty="0" err="1"/>
              <a:t>gebastelt</a:t>
            </a:r>
            <a:r>
              <a:rPr lang="en-US" dirty="0"/>
              <a:t>) die </a:t>
            </a:r>
            <a:r>
              <a:rPr lang="en-US" dirty="0" err="1"/>
              <a:t>Präteritumformen</a:t>
            </a:r>
            <a:r>
              <a:rPr lang="en-US" dirty="0"/>
              <a:t> (</a:t>
            </a:r>
            <a:r>
              <a:rPr lang="en-US" i="1" dirty="0" err="1"/>
              <a:t>bastelten</a:t>
            </a:r>
            <a:r>
              <a:rPr lang="en-US" dirty="0"/>
              <a:t>) </a:t>
            </a:r>
            <a:r>
              <a:rPr lang="en-US" dirty="0" err="1"/>
              <a:t>verdrängen</a:t>
            </a:r>
            <a:r>
              <a:rPr lang="en-US" dirty="0"/>
              <a:t>.</a:t>
            </a:r>
            <a:r>
              <a:rPr lang="de-DE" dirty="0"/>
              <a:t>“</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a:t>
            </a:fld>
            <a:endParaRPr lang="de-DE"/>
          </a:p>
        </p:txBody>
      </p:sp>
    </p:spTree>
    <p:extLst>
      <p:ext uri="{BB962C8B-B14F-4D97-AF65-F5344CB8AC3E}">
        <p14:creationId xmlns:p14="http://schemas.microsoft.com/office/powerpoint/2010/main" val="1446020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Einzelergebnisse der Signifikanztests</a:t>
            </a:r>
            <a:br>
              <a:rPr lang="de-DE" dirty="0"/>
            </a:br>
            <a:r>
              <a:rPr lang="de-DE" dirty="0"/>
              <a:t>Vergleich der drei Datenserien</a:t>
            </a:r>
            <a:endParaRPr lang="en-US" dirty="0"/>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804363422"/>
              </p:ext>
            </p:extLst>
          </p:nvPr>
        </p:nvGraphicFramePr>
        <p:xfrm>
          <a:off x="899592" y="2616448"/>
          <a:ext cx="7704857" cy="2052364"/>
        </p:xfrm>
        <a:graphic>
          <a:graphicData uri="http://schemas.openxmlformats.org/drawingml/2006/table">
            <a:tbl>
              <a:tblPr>
                <a:tableStyleId>{5C22544A-7EE6-4342-B048-85BDC9FD1C3A}</a:tableStyleId>
              </a:tblPr>
              <a:tblGrid>
                <a:gridCol w="1837431">
                  <a:extLst>
                    <a:ext uri="{9D8B030D-6E8A-4147-A177-3AD203B41FA5}">
                      <a16:colId xmlns:a16="http://schemas.microsoft.com/office/drawing/2014/main" val="2746485054"/>
                    </a:ext>
                  </a:extLst>
                </a:gridCol>
                <a:gridCol w="1945515">
                  <a:extLst>
                    <a:ext uri="{9D8B030D-6E8A-4147-A177-3AD203B41FA5}">
                      <a16:colId xmlns:a16="http://schemas.microsoft.com/office/drawing/2014/main" val="2547059446"/>
                    </a:ext>
                  </a:extLst>
                </a:gridCol>
                <a:gridCol w="602183">
                  <a:extLst>
                    <a:ext uri="{9D8B030D-6E8A-4147-A177-3AD203B41FA5}">
                      <a16:colId xmlns:a16="http://schemas.microsoft.com/office/drawing/2014/main" val="2905802521"/>
                    </a:ext>
                  </a:extLst>
                </a:gridCol>
                <a:gridCol w="1281569">
                  <a:extLst>
                    <a:ext uri="{9D8B030D-6E8A-4147-A177-3AD203B41FA5}">
                      <a16:colId xmlns:a16="http://schemas.microsoft.com/office/drawing/2014/main" val="3539976713"/>
                    </a:ext>
                  </a:extLst>
                </a:gridCol>
                <a:gridCol w="2038159">
                  <a:extLst>
                    <a:ext uri="{9D8B030D-6E8A-4147-A177-3AD203B41FA5}">
                      <a16:colId xmlns:a16="http://schemas.microsoft.com/office/drawing/2014/main" val="3244984756"/>
                    </a:ext>
                  </a:extLst>
                </a:gridCol>
              </a:tblGrid>
              <a:tr h="513091">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Verb</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Chi-Quadrat</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df</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2400" b="1" u="none" strike="noStrike" kern="1200">
                          <a:solidFill>
                            <a:schemeClr val="dk1"/>
                          </a:solidFill>
                          <a:effectLst/>
                          <a:latin typeface="+mn-lt"/>
                          <a:ea typeface="+mn-ea"/>
                          <a:cs typeface="+mn-cs"/>
                        </a:rPr>
                        <a:t>p-Wert</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r>
                        <a:rPr lang="en-US" sz="2400" b="1" u="none" strike="noStrike" kern="1200" dirty="0" err="1">
                          <a:solidFill>
                            <a:schemeClr val="dk1"/>
                          </a:solidFill>
                          <a:effectLst/>
                          <a:latin typeface="+mn-lt"/>
                          <a:ea typeface="+mn-ea"/>
                          <a:cs typeface="+mn-cs"/>
                        </a:rPr>
                        <a:t>Signifikanz</a:t>
                      </a:r>
                      <a:endParaRPr lang="en-US" sz="2400" b="1" u="none" strike="noStrike" kern="1200" dirty="0">
                        <a:solidFill>
                          <a:schemeClr val="dk1"/>
                        </a:solidFill>
                        <a:effectLst/>
                        <a:latin typeface="+mn-lt"/>
                        <a:ea typeface="+mn-ea"/>
                        <a:cs typeface="+mn-cs"/>
                      </a:endParaRP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515040"/>
                  </a:ext>
                </a:extLst>
              </a:tr>
              <a:tr h="513091">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war</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3.78</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2</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0.151</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n.s.</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53428731"/>
                  </a:ext>
                </a:extLst>
              </a:tr>
              <a:tr h="513091">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lagen</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0.06</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2</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0.9704</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n.s.</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07520391"/>
                  </a:ext>
                </a:extLst>
              </a:tr>
              <a:tr h="513091">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kam</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2.99</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2</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a:solidFill>
                            <a:schemeClr val="dk1"/>
                          </a:solidFill>
                          <a:effectLst/>
                          <a:latin typeface="+mn-lt"/>
                          <a:ea typeface="+mn-ea"/>
                          <a:cs typeface="+mn-cs"/>
                        </a:rPr>
                        <a:t>0.2242</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l" defTabSz="914400" rtl="0" eaLnBrk="1" fontAlgn="b" latinLnBrk="0" hangingPunct="1"/>
                      <a:r>
                        <a:rPr lang="en-US" sz="2400" u="none" strike="noStrike" kern="1200" dirty="0" err="1">
                          <a:solidFill>
                            <a:schemeClr val="dk1"/>
                          </a:solidFill>
                          <a:effectLst/>
                          <a:latin typeface="+mn-lt"/>
                          <a:ea typeface="+mn-ea"/>
                          <a:cs typeface="+mn-cs"/>
                        </a:rPr>
                        <a:t>n.s</a:t>
                      </a:r>
                      <a:r>
                        <a:rPr lang="en-US" sz="2400" u="none" strike="noStrike" kern="1200" dirty="0">
                          <a:solidFill>
                            <a:schemeClr val="dk1"/>
                          </a:solidFill>
                          <a:effectLst/>
                          <a:latin typeface="+mn-lt"/>
                          <a:ea typeface="+mn-ea"/>
                          <a:cs typeface="+mn-cs"/>
                        </a:rPr>
                        <a:t>.</a:t>
                      </a:r>
                    </a:p>
                  </a:txBody>
                  <a:tcPr marL="9525" marR="9525" marT="9525"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90114148"/>
                  </a:ext>
                </a:extLst>
              </a:tr>
            </a:tbl>
          </a:graphicData>
        </a:graphic>
      </p:graphicFrame>
      <p:sp>
        <p:nvSpPr>
          <p:cNvPr id="4" name="Foliennummernplatzhalter 3"/>
          <p:cNvSpPr>
            <a:spLocks noGrp="1"/>
          </p:cNvSpPr>
          <p:nvPr>
            <p:ph type="sldNum" sz="quarter" idx="11"/>
          </p:nvPr>
        </p:nvSpPr>
        <p:spPr/>
        <p:txBody>
          <a:bodyPr/>
          <a:lstStyle/>
          <a:p>
            <a:fld id="{DC44BC6B-51E9-4B1E-9DA5-0F31A124137A}" type="slidenum">
              <a:rPr lang="de-DE" smtClean="0"/>
              <a:t>50</a:t>
            </a:fld>
            <a:endParaRPr lang="de-DE"/>
          </a:p>
        </p:txBody>
      </p:sp>
    </p:spTree>
    <p:extLst>
      <p:ext uri="{BB962C8B-B14F-4D97-AF65-F5344CB8AC3E}">
        <p14:creationId xmlns:p14="http://schemas.microsoft.com/office/powerpoint/2010/main" val="1421252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Einzelergebnisse der Signifikanztests</a:t>
            </a:r>
            <a:br>
              <a:rPr lang="de-DE" dirty="0"/>
            </a:br>
            <a:r>
              <a:rPr lang="de-DE" dirty="0"/>
              <a:t>Faktoren der eigenen Erhebung</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51</a:t>
            </a:fld>
            <a:endParaRPr lang="de-DE"/>
          </a:p>
        </p:txBody>
      </p:sp>
      <p:graphicFrame>
        <p:nvGraphicFramePr>
          <p:cNvPr id="14" name="Inhaltsplatzhalter 13"/>
          <p:cNvGraphicFramePr>
            <a:graphicFrameLocks noGrp="1"/>
          </p:cNvGraphicFramePr>
          <p:nvPr>
            <p:ph idx="1"/>
            <p:extLst>
              <p:ext uri="{D42A27DB-BD31-4B8C-83A1-F6EECF244321}">
                <p14:modId xmlns:p14="http://schemas.microsoft.com/office/powerpoint/2010/main" val="3537328690"/>
              </p:ext>
            </p:extLst>
          </p:nvPr>
        </p:nvGraphicFramePr>
        <p:xfrm>
          <a:off x="395288" y="2721074"/>
          <a:ext cx="8229600" cy="2607748"/>
        </p:xfrm>
        <a:graphic>
          <a:graphicData uri="http://schemas.openxmlformats.org/drawingml/2006/table">
            <a:tbl>
              <a:tblPr>
                <a:tableStyleId>{5C22544A-7EE6-4342-B048-85BDC9FD1C3A}</a:tableStyleId>
              </a:tblPr>
              <a:tblGrid>
                <a:gridCol w="1433709">
                  <a:extLst>
                    <a:ext uri="{9D8B030D-6E8A-4147-A177-3AD203B41FA5}">
                      <a16:colId xmlns:a16="http://schemas.microsoft.com/office/drawing/2014/main" val="2197216315"/>
                    </a:ext>
                  </a:extLst>
                </a:gridCol>
                <a:gridCol w="1527582">
                  <a:extLst>
                    <a:ext uri="{9D8B030D-6E8A-4147-A177-3AD203B41FA5}">
                      <a16:colId xmlns:a16="http://schemas.microsoft.com/office/drawing/2014/main" val="3885008420"/>
                    </a:ext>
                  </a:extLst>
                </a:gridCol>
                <a:gridCol w="1456466">
                  <a:extLst>
                    <a:ext uri="{9D8B030D-6E8A-4147-A177-3AD203B41FA5}">
                      <a16:colId xmlns:a16="http://schemas.microsoft.com/office/drawing/2014/main" val="3209240438"/>
                    </a:ext>
                  </a:extLst>
                </a:gridCol>
                <a:gridCol w="989941">
                  <a:extLst>
                    <a:ext uri="{9D8B030D-6E8A-4147-A177-3AD203B41FA5}">
                      <a16:colId xmlns:a16="http://schemas.microsoft.com/office/drawing/2014/main" val="3280157173"/>
                    </a:ext>
                  </a:extLst>
                </a:gridCol>
                <a:gridCol w="1194757">
                  <a:extLst>
                    <a:ext uri="{9D8B030D-6E8A-4147-A177-3AD203B41FA5}">
                      <a16:colId xmlns:a16="http://schemas.microsoft.com/office/drawing/2014/main" val="701824604"/>
                    </a:ext>
                  </a:extLst>
                </a:gridCol>
                <a:gridCol w="1627145">
                  <a:extLst>
                    <a:ext uri="{9D8B030D-6E8A-4147-A177-3AD203B41FA5}">
                      <a16:colId xmlns:a16="http://schemas.microsoft.com/office/drawing/2014/main" val="1515849140"/>
                    </a:ext>
                  </a:extLst>
                </a:gridCol>
              </a:tblGrid>
              <a:tr h="179276">
                <a:tc>
                  <a:txBody>
                    <a:bodyPr/>
                    <a:lstStyle/>
                    <a:p>
                      <a:pPr algn="l" fontAlgn="b"/>
                      <a:r>
                        <a:rPr lang="en-US" sz="1600" b="1" u="none" strike="noStrike" dirty="0" err="1">
                          <a:effectLst/>
                        </a:rPr>
                        <a:t>Faktortyp</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err="1">
                          <a:effectLst/>
                        </a:rPr>
                        <a:t>Faktor</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a:effectLst/>
                        </a:rPr>
                        <a:t>Chi-Quadrat</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err="1">
                          <a:effectLst/>
                        </a:rPr>
                        <a:t>df</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a:effectLst/>
                        </a:rPr>
                        <a:t>p-Wert</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fontAlgn="b"/>
                      <a:r>
                        <a:rPr lang="en-US" sz="1600" b="1" u="none" strike="noStrike" dirty="0" err="1">
                          <a:effectLst/>
                        </a:rPr>
                        <a:t>Signifikanz</a:t>
                      </a:r>
                      <a:endParaRPr lang="en-US" sz="1600" b="1"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7579068"/>
                  </a:ext>
                </a:extLst>
              </a:tr>
              <a:tr h="179276">
                <a:tc>
                  <a:txBody>
                    <a:bodyPr/>
                    <a:lstStyle/>
                    <a:p>
                      <a:pPr algn="l" fontAlgn="b"/>
                      <a:r>
                        <a:rPr lang="en-US" sz="1600" b="0" u="none" strike="noStrike">
                          <a:effectLst/>
                        </a:rPr>
                        <a:t>sprachintern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b="0" u="none" strike="noStrike">
                          <a:effectLst/>
                        </a:rPr>
                        <a:t>Person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a:effectLst/>
                        </a:rPr>
                        <a:t>0.91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a:effectLst/>
                        </a:rPr>
                        <a:t>0.634</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a:effectLst/>
                        </a:rPr>
                        <a:t>n.s.</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878455092"/>
                  </a:ext>
                </a:extLst>
              </a:tr>
              <a:tr h="179276">
                <a:tc>
                  <a:txBody>
                    <a:bodyPr/>
                    <a:lstStyle/>
                    <a:p>
                      <a:pPr algn="l" fontAlgn="b"/>
                      <a:r>
                        <a:rPr lang="en-US" sz="1600" b="0" u="none" strike="noStrike">
                          <a:effectLst/>
                        </a:rPr>
                        <a:t>sprachintern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b="0" u="none" strike="noStrike">
                          <a:effectLst/>
                        </a:rPr>
                        <a:t>Numerus</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a:effectLst/>
                        </a:rPr>
                        <a:t>0.24</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r>
                        <a:rPr lang="en-US" sz="1600" u="none" strike="noStrike">
                          <a:effectLst/>
                        </a:rPr>
                        <a:t>0.624</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fontAlgn="b"/>
                      <a:r>
                        <a:rPr lang="en-US" sz="1600" u="none" strike="noStrike" dirty="0" err="1">
                          <a:effectLst/>
                        </a:rPr>
                        <a:t>n.s</a:t>
                      </a:r>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19885018"/>
                  </a:ext>
                </a:extLst>
              </a:tr>
              <a:tr h="179276">
                <a:tc>
                  <a:txBody>
                    <a:bodyPr/>
                    <a:lstStyle/>
                    <a:p>
                      <a:pPr algn="l" fontAlgn="b"/>
                      <a:r>
                        <a:rPr lang="en-US" sz="1600" b="0" u="none" strike="noStrike">
                          <a:effectLst/>
                        </a:rPr>
                        <a:t>sprachintern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dirty="0" err="1">
                          <a:effectLst/>
                        </a:rPr>
                        <a:t>Konj</a:t>
                      </a:r>
                      <a:r>
                        <a:rPr lang="en-US" sz="1600" b="0" u="none" strike="noStrike" dirty="0">
                          <a:effectLst/>
                        </a:rPr>
                        <a:t>.-</a:t>
                      </a:r>
                      <a:r>
                        <a:rPr lang="en-US" sz="1600" b="0" u="none" strike="noStrike" dirty="0" err="1">
                          <a:effectLst/>
                        </a:rPr>
                        <a:t>klasse</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1221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01335129"/>
                  </a:ext>
                </a:extLst>
              </a:tr>
              <a:tr h="179276">
                <a:tc>
                  <a:txBody>
                    <a:bodyPr/>
                    <a:lstStyle/>
                    <a:p>
                      <a:pPr algn="l" fontAlgn="b"/>
                      <a:r>
                        <a:rPr lang="en-US" sz="1600" b="0" u="none" strike="noStrike" dirty="0" err="1">
                          <a:effectLst/>
                        </a:rPr>
                        <a:t>sprachintern</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a:effectLst/>
                        </a:rPr>
                        <a:t>Semantik</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1196.1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538804579"/>
                  </a:ext>
                </a:extLst>
              </a:tr>
              <a:tr h="179276">
                <a:tc>
                  <a:txBody>
                    <a:bodyPr/>
                    <a:lstStyle/>
                    <a:p>
                      <a:pPr algn="l" fontAlgn="b"/>
                      <a:r>
                        <a:rPr lang="en-US" sz="1600" b="0" u="none" strike="noStrike">
                          <a:effectLst/>
                        </a:rPr>
                        <a:t>sprachintern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a:effectLst/>
                        </a:rPr>
                        <a:t>Verbklasse</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1752.47</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16163210"/>
                  </a:ext>
                </a:extLst>
              </a:tr>
              <a:tr h="179276">
                <a:tc>
                  <a:txBody>
                    <a:bodyPr/>
                    <a:lstStyle/>
                    <a:p>
                      <a:pPr algn="l" fontAlgn="b"/>
                      <a:r>
                        <a:rPr lang="en-US" sz="1600" b="0" u="none" strike="noStrike" dirty="0" err="1">
                          <a:effectLst/>
                        </a:rPr>
                        <a:t>sprachintern</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dirty="0" err="1">
                          <a:effectLst/>
                        </a:rPr>
                        <a:t>Frequenzklasse</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dirty="0">
                          <a:effectLst/>
                        </a:rPr>
                        <a:t>2155.98</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dirty="0">
                          <a:effectLst/>
                        </a:rPr>
                        <a:t>&lt;.0001</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551366153"/>
                  </a:ext>
                </a:extLst>
              </a:tr>
              <a:tr h="179276">
                <a:tc>
                  <a:txBody>
                    <a:bodyPr/>
                    <a:lstStyle/>
                    <a:p>
                      <a:pPr algn="l" fontAlgn="b"/>
                      <a:r>
                        <a:rPr lang="en-US" sz="1600" b="0" u="none" strike="noStrike">
                          <a:effectLst/>
                        </a:rPr>
                        <a:t>sprachextern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a:effectLst/>
                        </a:rPr>
                        <a:t>Geschlecht</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125.52</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539430327"/>
                  </a:ext>
                </a:extLst>
              </a:tr>
              <a:tr h="179276">
                <a:tc>
                  <a:txBody>
                    <a:bodyPr/>
                    <a:lstStyle/>
                    <a:p>
                      <a:pPr algn="l" fontAlgn="b"/>
                      <a:r>
                        <a:rPr lang="en-US" sz="1600" b="0" u="none" strike="noStrike">
                          <a:effectLst/>
                        </a:rPr>
                        <a:t>sprachextern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a:effectLst/>
                        </a:rPr>
                        <a:t>Generation</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51.2</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96887372"/>
                  </a:ext>
                </a:extLst>
              </a:tr>
              <a:tr h="336355">
                <a:tc>
                  <a:txBody>
                    <a:bodyPr/>
                    <a:lstStyle/>
                    <a:p>
                      <a:pPr algn="l" fontAlgn="b"/>
                      <a:r>
                        <a:rPr lang="en-US" sz="1600" b="0" u="none" strike="noStrike" dirty="0" err="1">
                          <a:effectLst/>
                        </a:rPr>
                        <a:t>sprachextern</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b="0" u="none" strike="noStrike" dirty="0" err="1">
                          <a:effectLst/>
                        </a:rPr>
                        <a:t>Dialektgebiet</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497.02</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a:effectLst/>
                        </a:rPr>
                        <a:t>&lt;.0001</a:t>
                      </a:r>
                      <a:endParaRPr lang="en-US" sz="1600" b="0" i="0" u="none" strike="noStrike">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600" u="none" strike="noStrike" dirty="0">
                          <a:effectLst/>
                        </a:rPr>
                        <a:t>***</a:t>
                      </a:r>
                      <a:endParaRPr lang="en-US" sz="1600" b="0" i="0" u="none" strike="noStrike" dirty="0">
                        <a:solidFill>
                          <a:srgbClr val="000000"/>
                        </a:solidFill>
                        <a:effectLst/>
                        <a:latin typeface="Calibri" panose="020F0502020204030204" pitchFamily="34" charset="0"/>
                      </a:endParaRPr>
                    </a:p>
                  </a:txBody>
                  <a:tcPr marL="8537" marR="8537" marT="853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65228973"/>
                  </a:ext>
                </a:extLst>
              </a:tr>
            </a:tbl>
          </a:graphicData>
        </a:graphic>
      </p:graphicFrame>
    </p:spTree>
    <p:extLst>
      <p:ext uri="{BB962C8B-B14F-4D97-AF65-F5344CB8AC3E}">
        <p14:creationId xmlns:p14="http://schemas.microsoft.com/office/powerpoint/2010/main" val="2669670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Ablautreihe</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52</a:t>
            </a:fld>
            <a:endParaRPr lang="de-DE"/>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399064599"/>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3884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Geschlecht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53</a:t>
            </a:fld>
            <a:endParaRPr lang="de-DE"/>
          </a:p>
        </p:txBody>
      </p:sp>
      <p:graphicFrame>
        <p:nvGraphicFramePr>
          <p:cNvPr id="13" name="Inhaltsplatzhalter 12"/>
          <p:cNvGraphicFramePr>
            <a:graphicFrameLocks noGrp="1"/>
          </p:cNvGraphicFramePr>
          <p:nvPr>
            <p:ph idx="1"/>
            <p:extLst>
              <p:ext uri="{D42A27DB-BD31-4B8C-83A1-F6EECF244321}">
                <p14:modId xmlns:p14="http://schemas.microsoft.com/office/powerpoint/2010/main" val="535547665"/>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8091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Interaktion von Person und Numerus</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54</a:t>
            </a:fld>
            <a:endParaRPr lang="de-DE"/>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313449775"/>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697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Interaktion von Geschlecht und Generation</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55</a:t>
            </a:fld>
            <a:endParaRPr lang="de-DE"/>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215102758"/>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8294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Lexikalische Verbsemantik (***)</a:t>
            </a:r>
            <a:endParaRPr lang="en-US" dirty="0"/>
          </a:p>
        </p:txBody>
      </p:sp>
      <p:sp>
        <p:nvSpPr>
          <p:cNvPr id="4" name="Foliennummernplatzhalter 3"/>
          <p:cNvSpPr>
            <a:spLocks noGrp="1"/>
          </p:cNvSpPr>
          <p:nvPr>
            <p:ph type="sldNum" sz="quarter" idx="11"/>
          </p:nvPr>
        </p:nvSpPr>
        <p:spPr/>
        <p:txBody>
          <a:bodyPr/>
          <a:lstStyle/>
          <a:p>
            <a:fld id="{DC44BC6B-51E9-4B1E-9DA5-0F31A124137A}" type="slidenum">
              <a:rPr lang="de-DE" smtClean="0"/>
              <a:t>56</a:t>
            </a:fld>
            <a:endParaRPr lang="de-DE"/>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1535682102"/>
              </p:ext>
            </p:extLst>
          </p:nvPr>
        </p:nvGraphicFramePr>
        <p:xfrm>
          <a:off x="395288" y="1557338"/>
          <a:ext cx="8229600" cy="44640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a:extLst>
              <a:ext uri="{FF2B5EF4-FFF2-40B4-BE49-F238E27FC236}">
                <a16:creationId xmlns:a16="http://schemas.microsoft.com/office/drawing/2014/main" id="{F2556F53-99AC-7448-B187-2CE548B1A4D2}"/>
              </a:ext>
            </a:extLst>
          </p:cNvPr>
          <p:cNvSpPr txBox="1"/>
          <p:nvPr/>
        </p:nvSpPr>
        <p:spPr>
          <a:xfrm>
            <a:off x="1443861" y="5901825"/>
            <a:ext cx="559769" cy="338554"/>
          </a:xfrm>
          <a:prstGeom prst="rect">
            <a:avLst/>
          </a:prstGeom>
          <a:noFill/>
        </p:spPr>
        <p:txBody>
          <a:bodyPr wrap="none" rtlCol="0">
            <a:spAutoFit/>
          </a:bodyPr>
          <a:lstStyle/>
          <a:p>
            <a:r>
              <a:rPr lang="de-DE" sz="1600" dirty="0"/>
              <a:t>sein</a:t>
            </a:r>
          </a:p>
        </p:txBody>
      </p:sp>
      <p:sp>
        <p:nvSpPr>
          <p:cNvPr id="6" name="Textfeld 5">
            <a:extLst>
              <a:ext uri="{FF2B5EF4-FFF2-40B4-BE49-F238E27FC236}">
                <a16:creationId xmlns:a16="http://schemas.microsoft.com/office/drawing/2014/main" id="{AE5309EE-566E-C14B-AE37-612CDB0E2B34}"/>
              </a:ext>
            </a:extLst>
          </p:cNvPr>
          <p:cNvSpPr txBox="1"/>
          <p:nvPr/>
        </p:nvSpPr>
        <p:spPr>
          <a:xfrm>
            <a:off x="2494364" y="5901825"/>
            <a:ext cx="971741" cy="338554"/>
          </a:xfrm>
          <a:prstGeom prst="rect">
            <a:avLst/>
          </a:prstGeom>
          <a:noFill/>
        </p:spPr>
        <p:txBody>
          <a:bodyPr wrap="none" rtlCol="0">
            <a:spAutoFit/>
          </a:bodyPr>
          <a:lstStyle/>
          <a:p>
            <a:r>
              <a:rPr lang="de-DE" sz="1600" dirty="0"/>
              <a:t>kommen</a:t>
            </a:r>
          </a:p>
        </p:txBody>
      </p:sp>
      <p:sp>
        <p:nvSpPr>
          <p:cNvPr id="7" name="Textfeld 6">
            <a:extLst>
              <a:ext uri="{FF2B5EF4-FFF2-40B4-BE49-F238E27FC236}">
                <a16:creationId xmlns:a16="http://schemas.microsoft.com/office/drawing/2014/main" id="{92EA9959-A2E2-A94C-9091-2430F744713A}"/>
              </a:ext>
            </a:extLst>
          </p:cNvPr>
          <p:cNvSpPr txBox="1"/>
          <p:nvPr/>
        </p:nvSpPr>
        <p:spPr>
          <a:xfrm>
            <a:off x="3995936" y="5904156"/>
            <a:ext cx="753732" cy="338554"/>
          </a:xfrm>
          <a:prstGeom prst="rect">
            <a:avLst/>
          </a:prstGeom>
          <a:noFill/>
        </p:spPr>
        <p:txBody>
          <a:bodyPr wrap="none" rtlCol="0">
            <a:spAutoFit/>
          </a:bodyPr>
          <a:lstStyle/>
          <a:p>
            <a:r>
              <a:rPr lang="de-DE" sz="1600" dirty="0"/>
              <a:t>geben</a:t>
            </a:r>
          </a:p>
        </p:txBody>
      </p:sp>
      <p:sp>
        <p:nvSpPr>
          <p:cNvPr id="9" name="Textfeld 8">
            <a:extLst>
              <a:ext uri="{FF2B5EF4-FFF2-40B4-BE49-F238E27FC236}">
                <a16:creationId xmlns:a16="http://schemas.microsoft.com/office/drawing/2014/main" id="{1FA29240-B626-4944-9A33-EEB633E1DD73}"/>
              </a:ext>
            </a:extLst>
          </p:cNvPr>
          <p:cNvSpPr txBox="1"/>
          <p:nvPr/>
        </p:nvSpPr>
        <p:spPr>
          <a:xfrm>
            <a:off x="5292080" y="5904156"/>
            <a:ext cx="857927" cy="338554"/>
          </a:xfrm>
          <a:prstGeom prst="rect">
            <a:avLst/>
          </a:prstGeom>
          <a:noFill/>
        </p:spPr>
        <p:txBody>
          <a:bodyPr wrap="none" rtlCol="0">
            <a:spAutoFit/>
          </a:bodyPr>
          <a:lstStyle/>
          <a:p>
            <a:r>
              <a:rPr lang="de-DE" sz="1600" dirty="0"/>
              <a:t>fressen</a:t>
            </a:r>
          </a:p>
        </p:txBody>
      </p:sp>
      <p:sp>
        <p:nvSpPr>
          <p:cNvPr id="10" name="Textfeld 9">
            <a:extLst>
              <a:ext uri="{FF2B5EF4-FFF2-40B4-BE49-F238E27FC236}">
                <a16:creationId xmlns:a16="http://schemas.microsoft.com/office/drawing/2014/main" id="{45577410-B3E3-774F-9F09-CE0BC2FDB50C}"/>
              </a:ext>
            </a:extLst>
          </p:cNvPr>
          <p:cNvSpPr txBox="1"/>
          <p:nvPr/>
        </p:nvSpPr>
        <p:spPr>
          <a:xfrm>
            <a:off x="1376270" y="1105580"/>
            <a:ext cx="751874" cy="523220"/>
          </a:xfrm>
          <a:prstGeom prst="rect">
            <a:avLst/>
          </a:prstGeom>
          <a:noFill/>
        </p:spPr>
        <p:txBody>
          <a:bodyPr wrap="none" rtlCol="0">
            <a:spAutoFit/>
          </a:bodyPr>
          <a:lstStyle/>
          <a:p>
            <a:pPr algn="ctr"/>
            <a:r>
              <a:rPr lang="de-DE" sz="1400" dirty="0"/>
              <a:t>6</a:t>
            </a:r>
          </a:p>
          <a:p>
            <a:pPr algn="ctr"/>
            <a:r>
              <a:rPr lang="de-DE" sz="1400" dirty="0"/>
              <a:t>Verben</a:t>
            </a:r>
          </a:p>
        </p:txBody>
      </p:sp>
      <p:sp>
        <p:nvSpPr>
          <p:cNvPr id="11" name="Textfeld 10">
            <a:extLst>
              <a:ext uri="{FF2B5EF4-FFF2-40B4-BE49-F238E27FC236}">
                <a16:creationId xmlns:a16="http://schemas.microsoft.com/office/drawing/2014/main" id="{D867A75C-51B8-4E4D-A5F6-BE2C5D7304CC}"/>
              </a:ext>
            </a:extLst>
          </p:cNvPr>
          <p:cNvSpPr txBox="1"/>
          <p:nvPr/>
        </p:nvSpPr>
        <p:spPr>
          <a:xfrm>
            <a:off x="2699792" y="1105580"/>
            <a:ext cx="751874" cy="523220"/>
          </a:xfrm>
          <a:prstGeom prst="rect">
            <a:avLst/>
          </a:prstGeom>
          <a:noFill/>
        </p:spPr>
        <p:txBody>
          <a:bodyPr wrap="none" rtlCol="0">
            <a:spAutoFit/>
          </a:bodyPr>
          <a:lstStyle/>
          <a:p>
            <a:pPr algn="ctr"/>
            <a:r>
              <a:rPr lang="de-DE" sz="1400" dirty="0"/>
              <a:t>2</a:t>
            </a:r>
          </a:p>
          <a:p>
            <a:pPr algn="ctr"/>
            <a:r>
              <a:rPr lang="de-DE" sz="1400" dirty="0"/>
              <a:t>Verben</a:t>
            </a:r>
          </a:p>
        </p:txBody>
      </p:sp>
      <p:sp>
        <p:nvSpPr>
          <p:cNvPr id="12" name="Textfeld 11">
            <a:extLst>
              <a:ext uri="{FF2B5EF4-FFF2-40B4-BE49-F238E27FC236}">
                <a16:creationId xmlns:a16="http://schemas.microsoft.com/office/drawing/2014/main" id="{4B92A5B9-DE6B-CF4B-8E4D-7F59D7E4316C}"/>
              </a:ext>
            </a:extLst>
          </p:cNvPr>
          <p:cNvSpPr txBox="1"/>
          <p:nvPr/>
        </p:nvSpPr>
        <p:spPr>
          <a:xfrm>
            <a:off x="4036150" y="1105580"/>
            <a:ext cx="751874" cy="523220"/>
          </a:xfrm>
          <a:prstGeom prst="rect">
            <a:avLst/>
          </a:prstGeom>
          <a:noFill/>
        </p:spPr>
        <p:txBody>
          <a:bodyPr wrap="none" rtlCol="0">
            <a:spAutoFit/>
          </a:bodyPr>
          <a:lstStyle/>
          <a:p>
            <a:pPr algn="ctr"/>
            <a:r>
              <a:rPr lang="de-DE" sz="1400" dirty="0"/>
              <a:t>7</a:t>
            </a:r>
          </a:p>
          <a:p>
            <a:pPr algn="ctr"/>
            <a:r>
              <a:rPr lang="de-DE" sz="1400" dirty="0"/>
              <a:t>Verben</a:t>
            </a:r>
          </a:p>
        </p:txBody>
      </p:sp>
      <p:sp>
        <p:nvSpPr>
          <p:cNvPr id="14" name="Textfeld 13">
            <a:extLst>
              <a:ext uri="{FF2B5EF4-FFF2-40B4-BE49-F238E27FC236}">
                <a16:creationId xmlns:a16="http://schemas.microsoft.com/office/drawing/2014/main" id="{480ABC05-9D19-2447-848E-68AF65473E67}"/>
              </a:ext>
            </a:extLst>
          </p:cNvPr>
          <p:cNvSpPr txBox="1"/>
          <p:nvPr/>
        </p:nvSpPr>
        <p:spPr>
          <a:xfrm>
            <a:off x="5364088" y="1105580"/>
            <a:ext cx="751874" cy="523220"/>
          </a:xfrm>
          <a:prstGeom prst="rect">
            <a:avLst/>
          </a:prstGeom>
          <a:noFill/>
        </p:spPr>
        <p:txBody>
          <a:bodyPr wrap="none" rtlCol="0">
            <a:spAutoFit/>
          </a:bodyPr>
          <a:lstStyle/>
          <a:p>
            <a:pPr algn="ctr"/>
            <a:r>
              <a:rPr lang="de-DE" sz="1400" dirty="0"/>
              <a:t>9</a:t>
            </a:r>
          </a:p>
          <a:p>
            <a:pPr algn="ctr"/>
            <a:r>
              <a:rPr lang="de-DE" sz="1400" dirty="0"/>
              <a:t>Verben</a:t>
            </a:r>
          </a:p>
        </p:txBody>
      </p:sp>
    </p:spTree>
    <p:extLst>
      <p:ext uri="{BB962C8B-B14F-4D97-AF65-F5344CB8AC3E}">
        <p14:creationId xmlns:p14="http://schemas.microsoft.com/office/powerpoint/2010/main" val="84870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384"/>
            <a:ext cx="8229600" cy="1052736"/>
          </a:xfrm>
        </p:spPr>
        <p:txBody>
          <a:bodyPr/>
          <a:lstStyle/>
          <a:p>
            <a:r>
              <a:rPr lang="de-DE" dirty="0"/>
              <a:t>Forschungsstand</a:t>
            </a:r>
            <a:endParaRPr lang="en-US" dirty="0"/>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5696" y="692696"/>
            <a:ext cx="5554979" cy="4839746"/>
          </a:xfrm>
        </p:spPr>
      </p:pic>
      <p:sp>
        <p:nvSpPr>
          <p:cNvPr id="4" name="Foliennummernplatzhalter 3"/>
          <p:cNvSpPr>
            <a:spLocks noGrp="1"/>
          </p:cNvSpPr>
          <p:nvPr>
            <p:ph type="sldNum" sz="quarter" idx="11"/>
          </p:nvPr>
        </p:nvSpPr>
        <p:spPr/>
        <p:txBody>
          <a:bodyPr/>
          <a:lstStyle/>
          <a:p>
            <a:fld id="{DC44BC6B-51E9-4B1E-9DA5-0F31A124137A}" type="slidenum">
              <a:rPr lang="de-DE" smtClean="0"/>
              <a:t>6</a:t>
            </a:fld>
            <a:endParaRPr lang="de-DE"/>
          </a:p>
        </p:txBody>
      </p:sp>
      <p:sp>
        <p:nvSpPr>
          <p:cNvPr id="6" name="Textfeld 5"/>
          <p:cNvSpPr txBox="1"/>
          <p:nvPr/>
        </p:nvSpPr>
        <p:spPr>
          <a:xfrm>
            <a:off x="1516841" y="5532442"/>
            <a:ext cx="6192688" cy="646331"/>
          </a:xfrm>
          <a:prstGeom prst="rect">
            <a:avLst/>
          </a:prstGeom>
          <a:noFill/>
        </p:spPr>
        <p:txBody>
          <a:bodyPr wrap="square" rtlCol="0">
            <a:spAutoFit/>
          </a:bodyPr>
          <a:lstStyle/>
          <a:p>
            <a:pPr algn="ctr"/>
            <a:r>
              <a:rPr lang="de-DE" dirty="0"/>
              <a:t>Faktoren des Abbaus und Erhalts der </a:t>
            </a:r>
            <a:r>
              <a:rPr lang="de-DE" dirty="0" err="1"/>
              <a:t>Präteritumformen</a:t>
            </a:r>
            <a:r>
              <a:rPr lang="de-DE" dirty="0"/>
              <a:t> (nach Fischer 2018: 381)</a:t>
            </a:r>
            <a:endParaRPr lang="en-US" dirty="0"/>
          </a:p>
        </p:txBody>
      </p:sp>
      <p:sp>
        <p:nvSpPr>
          <p:cNvPr id="7" name="Rechteck 6"/>
          <p:cNvSpPr/>
          <p:nvPr/>
        </p:nvSpPr>
        <p:spPr>
          <a:xfrm>
            <a:off x="2056901" y="1007604"/>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p:cNvSpPr/>
          <p:nvPr/>
        </p:nvSpPr>
        <p:spPr>
          <a:xfrm>
            <a:off x="2051720" y="1178464"/>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8"/>
          <p:cNvSpPr/>
          <p:nvPr/>
        </p:nvSpPr>
        <p:spPr>
          <a:xfrm>
            <a:off x="2051720" y="2977697"/>
            <a:ext cx="511256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feld 9"/>
          <p:cNvSpPr txBox="1"/>
          <p:nvPr/>
        </p:nvSpPr>
        <p:spPr>
          <a:xfrm>
            <a:off x="637810" y="912045"/>
            <a:ext cx="1303307" cy="276999"/>
          </a:xfrm>
          <a:prstGeom prst="rect">
            <a:avLst/>
          </a:prstGeom>
          <a:noFill/>
          <a:ln>
            <a:solidFill>
              <a:schemeClr val="tx1"/>
            </a:solidFill>
          </a:ln>
        </p:spPr>
        <p:txBody>
          <a:bodyPr wrap="square" rtlCol="0">
            <a:spAutoFit/>
          </a:bodyPr>
          <a:lstStyle/>
          <a:p>
            <a:r>
              <a:rPr lang="de-DE" sz="1200" dirty="0"/>
              <a:t>Frequenzklasse</a:t>
            </a:r>
            <a:endParaRPr lang="en-US" sz="1200" dirty="0"/>
          </a:p>
        </p:txBody>
      </p:sp>
      <p:sp>
        <p:nvSpPr>
          <p:cNvPr id="11" name="Textfeld 10"/>
          <p:cNvSpPr txBox="1"/>
          <p:nvPr/>
        </p:nvSpPr>
        <p:spPr>
          <a:xfrm>
            <a:off x="7285253" y="1111972"/>
            <a:ext cx="1512168" cy="276999"/>
          </a:xfrm>
          <a:prstGeom prst="rect">
            <a:avLst/>
          </a:prstGeom>
          <a:noFill/>
          <a:ln>
            <a:solidFill>
              <a:schemeClr val="tx1"/>
            </a:solidFill>
          </a:ln>
        </p:spPr>
        <p:txBody>
          <a:bodyPr wrap="square" rtlCol="0">
            <a:spAutoFit/>
          </a:bodyPr>
          <a:lstStyle/>
          <a:p>
            <a:r>
              <a:rPr lang="de-DE" sz="1200" dirty="0"/>
              <a:t>Konjugationsklasse</a:t>
            </a:r>
            <a:endParaRPr lang="en-US" sz="1200" dirty="0"/>
          </a:p>
        </p:txBody>
      </p:sp>
      <p:sp>
        <p:nvSpPr>
          <p:cNvPr id="12" name="Textfeld 11"/>
          <p:cNvSpPr txBox="1"/>
          <p:nvPr/>
        </p:nvSpPr>
        <p:spPr>
          <a:xfrm>
            <a:off x="1247286" y="2908253"/>
            <a:ext cx="693831" cy="276999"/>
          </a:xfrm>
          <a:prstGeom prst="rect">
            <a:avLst/>
          </a:prstGeom>
          <a:noFill/>
          <a:ln>
            <a:solidFill>
              <a:schemeClr val="tx1"/>
            </a:solidFill>
          </a:ln>
        </p:spPr>
        <p:txBody>
          <a:bodyPr wrap="square" rtlCol="0">
            <a:spAutoFit/>
          </a:bodyPr>
          <a:lstStyle/>
          <a:p>
            <a:r>
              <a:rPr lang="de-DE" sz="1200" dirty="0"/>
              <a:t>Person</a:t>
            </a:r>
            <a:endParaRPr lang="en-US" sz="1200" dirty="0"/>
          </a:p>
        </p:txBody>
      </p:sp>
      <p:sp>
        <p:nvSpPr>
          <p:cNvPr id="15" name="Rechteck 14"/>
          <p:cNvSpPr/>
          <p:nvPr/>
        </p:nvSpPr>
        <p:spPr>
          <a:xfrm>
            <a:off x="2058600" y="2101124"/>
            <a:ext cx="5112568" cy="15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p:cNvSpPr txBox="1"/>
          <p:nvPr/>
        </p:nvSpPr>
        <p:spPr>
          <a:xfrm>
            <a:off x="971600" y="2039691"/>
            <a:ext cx="969517" cy="276999"/>
          </a:xfrm>
          <a:prstGeom prst="rect">
            <a:avLst/>
          </a:prstGeom>
          <a:noFill/>
          <a:ln>
            <a:solidFill>
              <a:schemeClr val="tx1"/>
            </a:solidFill>
          </a:ln>
        </p:spPr>
        <p:txBody>
          <a:bodyPr wrap="square" rtlCol="0">
            <a:spAutoFit/>
          </a:bodyPr>
          <a:lstStyle/>
          <a:p>
            <a:r>
              <a:rPr lang="de-DE" sz="1200" dirty="0"/>
              <a:t>Verbklasse</a:t>
            </a:r>
            <a:endParaRPr lang="en-US" sz="1200" dirty="0"/>
          </a:p>
        </p:txBody>
      </p:sp>
    </p:spTree>
    <p:extLst>
      <p:ext uri="{BB962C8B-B14F-4D97-AF65-F5344CB8AC3E}">
        <p14:creationId xmlns:p14="http://schemas.microsoft.com/office/powerpoint/2010/main" val="412311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D9D0E-7EB8-9443-92BE-044F1E080649}"/>
              </a:ext>
            </a:extLst>
          </p:cNvPr>
          <p:cNvSpPr>
            <a:spLocks noGrp="1"/>
          </p:cNvSpPr>
          <p:nvPr>
            <p:ph type="title"/>
          </p:nvPr>
        </p:nvSpPr>
        <p:spPr/>
        <p:txBody>
          <a:bodyPr/>
          <a:lstStyle/>
          <a:p>
            <a:r>
              <a:rPr lang="de-DE" dirty="0"/>
              <a:t>Forschungsstand</a:t>
            </a:r>
            <a:br>
              <a:rPr lang="de-DE" dirty="0"/>
            </a:br>
            <a:r>
              <a:rPr lang="de-DE" dirty="0"/>
              <a:t>Isoglossen (1880er) nach Fischer (2018)</a:t>
            </a:r>
          </a:p>
        </p:txBody>
      </p:sp>
      <p:sp>
        <p:nvSpPr>
          <p:cNvPr id="4" name="Foliennummernplatzhalter 3">
            <a:extLst>
              <a:ext uri="{FF2B5EF4-FFF2-40B4-BE49-F238E27FC236}">
                <a16:creationId xmlns:a16="http://schemas.microsoft.com/office/drawing/2014/main" id="{91F9C1CD-0459-A545-BA01-4FCC190E277A}"/>
              </a:ext>
            </a:extLst>
          </p:cNvPr>
          <p:cNvSpPr>
            <a:spLocks noGrp="1"/>
          </p:cNvSpPr>
          <p:nvPr>
            <p:ph type="sldNum" sz="quarter" idx="11"/>
          </p:nvPr>
        </p:nvSpPr>
        <p:spPr/>
        <p:txBody>
          <a:bodyPr/>
          <a:lstStyle/>
          <a:p>
            <a:fld id="{DC44BC6B-51E9-4B1E-9DA5-0F31A124137A}" type="slidenum">
              <a:rPr lang="de-DE" smtClean="0"/>
              <a:t>7</a:t>
            </a:fld>
            <a:endParaRPr lang="de-DE"/>
          </a:p>
        </p:txBody>
      </p:sp>
      <p:pic>
        <p:nvPicPr>
          <p:cNvPr id="10" name="Inhaltsplatzhalter 9" descr="Ein Bild, das Text, Karte enthält.&#10;&#10;Automatisch generierte Beschreibung">
            <a:extLst>
              <a:ext uri="{FF2B5EF4-FFF2-40B4-BE49-F238E27FC236}">
                <a16:creationId xmlns:a16="http://schemas.microsoft.com/office/drawing/2014/main" id="{4BD49C1C-796A-2342-8DA6-AF8E00C90D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1" y="1036534"/>
            <a:ext cx="6480719" cy="5056762"/>
          </a:xfrm>
        </p:spPr>
      </p:pic>
    </p:spTree>
    <p:extLst>
      <p:ext uri="{BB962C8B-B14F-4D97-AF65-F5344CB8AC3E}">
        <p14:creationId xmlns:p14="http://schemas.microsoft.com/office/powerpoint/2010/main" val="332492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nhaltsplatzhalter 16" descr="Ein Bild, das Text, Karte enthält.&#10;&#10;Automatisch generierte Beschreibung">
            <a:extLst>
              <a:ext uri="{FF2B5EF4-FFF2-40B4-BE49-F238E27FC236}">
                <a16:creationId xmlns:a16="http://schemas.microsoft.com/office/drawing/2014/main" id="{CE128857-1C0A-7441-9891-4B74260694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961808"/>
            <a:ext cx="6408712" cy="5270717"/>
          </a:xfrm>
        </p:spPr>
      </p:pic>
      <p:sp>
        <p:nvSpPr>
          <p:cNvPr id="2" name="Titel 1">
            <a:extLst>
              <a:ext uri="{FF2B5EF4-FFF2-40B4-BE49-F238E27FC236}">
                <a16:creationId xmlns:a16="http://schemas.microsoft.com/office/drawing/2014/main" id="{5CDD9D0E-7EB8-9443-92BE-044F1E080649}"/>
              </a:ext>
            </a:extLst>
          </p:cNvPr>
          <p:cNvSpPr>
            <a:spLocks noGrp="1"/>
          </p:cNvSpPr>
          <p:nvPr>
            <p:ph type="title"/>
          </p:nvPr>
        </p:nvSpPr>
        <p:spPr/>
        <p:txBody>
          <a:bodyPr/>
          <a:lstStyle/>
          <a:p>
            <a:r>
              <a:rPr lang="de-DE" dirty="0"/>
              <a:t>Forschungsstand</a:t>
            </a:r>
            <a:br>
              <a:rPr lang="de-DE" dirty="0"/>
            </a:br>
            <a:r>
              <a:rPr lang="de-DE" dirty="0"/>
              <a:t>Isoglossen (1880er) nach Fischer (2018)</a:t>
            </a:r>
          </a:p>
        </p:txBody>
      </p:sp>
      <p:sp>
        <p:nvSpPr>
          <p:cNvPr id="4" name="Foliennummernplatzhalter 3">
            <a:extLst>
              <a:ext uri="{FF2B5EF4-FFF2-40B4-BE49-F238E27FC236}">
                <a16:creationId xmlns:a16="http://schemas.microsoft.com/office/drawing/2014/main" id="{91F9C1CD-0459-A545-BA01-4FCC190E277A}"/>
              </a:ext>
            </a:extLst>
          </p:cNvPr>
          <p:cNvSpPr>
            <a:spLocks noGrp="1"/>
          </p:cNvSpPr>
          <p:nvPr>
            <p:ph type="sldNum" sz="quarter" idx="11"/>
          </p:nvPr>
        </p:nvSpPr>
        <p:spPr/>
        <p:txBody>
          <a:bodyPr/>
          <a:lstStyle/>
          <a:p>
            <a:fld id="{DC44BC6B-51E9-4B1E-9DA5-0F31A124137A}" type="slidenum">
              <a:rPr lang="de-DE" smtClean="0"/>
              <a:t>8</a:t>
            </a:fld>
            <a:endParaRPr lang="de-DE"/>
          </a:p>
        </p:txBody>
      </p:sp>
      <p:sp>
        <p:nvSpPr>
          <p:cNvPr id="9" name="Textfeld 8">
            <a:extLst>
              <a:ext uri="{FF2B5EF4-FFF2-40B4-BE49-F238E27FC236}">
                <a16:creationId xmlns:a16="http://schemas.microsoft.com/office/drawing/2014/main" id="{E5AAE169-5E14-6D42-8913-DE0C3FD1193C}"/>
              </a:ext>
            </a:extLst>
          </p:cNvPr>
          <p:cNvSpPr txBox="1"/>
          <p:nvPr/>
        </p:nvSpPr>
        <p:spPr>
          <a:xfrm>
            <a:off x="2339752" y="3284984"/>
            <a:ext cx="612668" cy="1015663"/>
          </a:xfrm>
          <a:prstGeom prst="rect">
            <a:avLst/>
          </a:prstGeom>
          <a:noFill/>
        </p:spPr>
        <p:txBody>
          <a:bodyPr wrap="none" rtlCol="0">
            <a:spAutoFit/>
          </a:bodyPr>
          <a:lstStyle/>
          <a:p>
            <a:r>
              <a:rPr lang="de-DE" sz="6000" dirty="0"/>
              <a:t>?</a:t>
            </a:r>
          </a:p>
        </p:txBody>
      </p:sp>
    </p:spTree>
    <p:extLst>
      <p:ext uri="{BB962C8B-B14F-4D97-AF65-F5344CB8AC3E}">
        <p14:creationId xmlns:p14="http://schemas.microsoft.com/office/powerpoint/2010/main" val="949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Forschungsstand</a:t>
            </a:r>
            <a:br>
              <a:rPr lang="de-DE" dirty="0"/>
            </a:br>
            <a:r>
              <a:rPr lang="de-DE" dirty="0"/>
              <a:t>Präteritumschwund in Luxemburg</a:t>
            </a:r>
            <a:endParaRPr lang="en-US" dirty="0"/>
          </a:p>
        </p:txBody>
      </p:sp>
      <p:sp>
        <p:nvSpPr>
          <p:cNvPr id="3" name="Inhaltsplatzhalter 2"/>
          <p:cNvSpPr>
            <a:spLocks noGrp="1"/>
          </p:cNvSpPr>
          <p:nvPr>
            <p:ph idx="1"/>
          </p:nvPr>
        </p:nvSpPr>
        <p:spPr/>
        <p:txBody>
          <a:bodyPr/>
          <a:lstStyle/>
          <a:p>
            <a:r>
              <a:rPr lang="de-DE" dirty="0" err="1"/>
              <a:t>Follmann</a:t>
            </a:r>
            <a:r>
              <a:rPr lang="de-DE" dirty="0"/>
              <a:t> (1890: 21): Luxemburg, Lothringen</a:t>
            </a:r>
          </a:p>
          <a:p>
            <a:pPr lvl="1"/>
            <a:r>
              <a:rPr lang="de-DE" dirty="0"/>
              <a:t>„Das </a:t>
            </a:r>
            <a:r>
              <a:rPr lang="de-DE" dirty="0" err="1"/>
              <a:t>praeteritum</a:t>
            </a:r>
            <a:r>
              <a:rPr lang="de-DE" dirty="0"/>
              <a:t> ist jedoch von sehr beschränktem Gebrauche und wird in den meisten Fällen umschrieben.“</a:t>
            </a:r>
          </a:p>
          <a:p>
            <a:endParaRPr lang="de-DE" dirty="0"/>
          </a:p>
          <a:p>
            <a:r>
              <a:rPr lang="de-DE" dirty="0"/>
              <a:t>Engelmann (1910: 35): </a:t>
            </a:r>
            <a:r>
              <a:rPr lang="de-DE" dirty="0" err="1"/>
              <a:t>Vianden</a:t>
            </a:r>
            <a:endParaRPr lang="de-DE" dirty="0"/>
          </a:p>
          <a:p>
            <a:pPr lvl="1"/>
            <a:r>
              <a:rPr lang="de-DE" dirty="0"/>
              <a:t>„[die </a:t>
            </a:r>
            <a:r>
              <a:rPr lang="de-DE" dirty="0" err="1"/>
              <a:t>Präteritumformen</a:t>
            </a:r>
            <a:r>
              <a:rPr lang="de-DE" dirty="0"/>
              <a:t> auf </a:t>
            </a:r>
            <a:r>
              <a:rPr lang="de-DE" i="1" dirty="0"/>
              <a:t>u</a:t>
            </a:r>
            <a:r>
              <a:rPr lang="de-DE" dirty="0"/>
              <a:t>; MF], die </a:t>
            </a:r>
            <a:r>
              <a:rPr lang="de-DE" dirty="0" err="1"/>
              <a:t>gleichmässig</a:t>
            </a:r>
            <a:r>
              <a:rPr lang="de-DE" dirty="0"/>
              <a:t> von fast allen starken </a:t>
            </a:r>
            <a:r>
              <a:rPr lang="de-DE" dirty="0" err="1"/>
              <a:t>verben</a:t>
            </a:r>
            <a:r>
              <a:rPr lang="de-DE" dirty="0"/>
              <a:t>, so weit sie überhaupt noch ein </a:t>
            </a:r>
            <a:r>
              <a:rPr lang="de-DE" dirty="0" err="1"/>
              <a:t>praeteritum</a:t>
            </a:r>
            <a:r>
              <a:rPr lang="de-DE" dirty="0"/>
              <a:t> bilden, und auch von einigen schwachen gebildet werden.“</a:t>
            </a:r>
          </a:p>
          <a:p>
            <a:endParaRPr lang="de-DE" dirty="0"/>
          </a:p>
        </p:txBody>
      </p:sp>
      <p:sp>
        <p:nvSpPr>
          <p:cNvPr id="4" name="Foliennummernplatzhalter 3"/>
          <p:cNvSpPr>
            <a:spLocks noGrp="1"/>
          </p:cNvSpPr>
          <p:nvPr>
            <p:ph type="sldNum" sz="quarter" idx="11"/>
          </p:nvPr>
        </p:nvSpPr>
        <p:spPr/>
        <p:txBody>
          <a:bodyPr/>
          <a:lstStyle/>
          <a:p>
            <a:fld id="{DC44BC6B-51E9-4B1E-9DA5-0F31A124137A}" type="slidenum">
              <a:rPr lang="de-DE" smtClean="0"/>
              <a:t>9</a:t>
            </a:fld>
            <a:endParaRPr lang="de-DE"/>
          </a:p>
        </p:txBody>
      </p:sp>
    </p:spTree>
    <p:extLst>
      <p:ext uri="{BB962C8B-B14F-4D97-AF65-F5344CB8AC3E}">
        <p14:creationId xmlns:p14="http://schemas.microsoft.com/office/powerpoint/2010/main" val="2488089523"/>
      </p:ext>
    </p:extLst>
  </p:cSld>
  <p:clrMapOvr>
    <a:masterClrMapping/>
  </p:clrMapOvr>
</p:sld>
</file>

<file path=ppt/theme/theme1.xml><?xml version="1.0" encoding="utf-8"?>
<a:theme xmlns:a="http://schemas.openxmlformats.org/drawingml/2006/main" name="DSAneu">
  <a:themeElements>
    <a:clrScheme name="09_germanisti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9_germanisti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9_germanisti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9_germanisti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9_germanisti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9_germanisti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9_germanisti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9_germanisti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9_germanisti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9_germanisti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9_germanisti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9_germanisti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9_germanisti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Bern</Template>
  <TotalTime>0</TotalTime>
  <Words>1917</Words>
  <Application>Microsoft Macintosh PowerPoint</Application>
  <PresentationFormat>Bildschirmpräsentation (4:3)</PresentationFormat>
  <Paragraphs>494</Paragraphs>
  <Slides>56</Slides>
  <Notes>13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56</vt:i4>
      </vt:variant>
    </vt:vector>
  </HeadingPairs>
  <TitlesOfParts>
    <vt:vector size="60" baseType="lpstr">
      <vt:lpstr>Arial</vt:lpstr>
      <vt:lpstr>Calibri</vt:lpstr>
      <vt:lpstr>Lucida Sans Unicode</vt:lpstr>
      <vt:lpstr>DSAneu</vt:lpstr>
      <vt:lpstr>Präteritumschwund  im Luxemburgischen</vt:lpstr>
      <vt:lpstr>Gliederung</vt:lpstr>
      <vt:lpstr>PowerPoint-Präsentation</vt:lpstr>
      <vt:lpstr>Forschungsstand</vt:lpstr>
      <vt:lpstr>Forschungsstand Präteritumschwund in Deutschland</vt:lpstr>
      <vt:lpstr>Forschungsstand</vt:lpstr>
      <vt:lpstr>Forschungsstand Isoglossen (1880er) nach Fischer (2018)</vt:lpstr>
      <vt:lpstr>Forschungsstand Isoglossen (1880er) nach Fischer (2018)</vt:lpstr>
      <vt:lpstr>Forschungsstand Präteritumschwund in Luxemburg</vt:lpstr>
      <vt:lpstr>Forschungsstand Präteritumschwund in Luxemburg</vt:lpstr>
      <vt:lpstr>Forschungsstand Präteritumschwund in Luxemburg</vt:lpstr>
      <vt:lpstr>Forschungsfragen</vt:lpstr>
      <vt:lpstr>Historischer stand nach Meier und Huss</vt:lpstr>
      <vt:lpstr>Exkurs:  Was sind Wenkersätze?</vt:lpstr>
      <vt:lpstr>Historischer Stand nach Meier und Huss</vt:lpstr>
      <vt:lpstr>Historischer Stand nach Meier und Huss</vt:lpstr>
      <vt:lpstr>Historischer Stand nach Meier und Huss</vt:lpstr>
      <vt:lpstr>Rezenter Stand in der Alltagssprache</vt:lpstr>
      <vt:lpstr>Material: Schnëssen</vt:lpstr>
      <vt:lpstr>Material: Schnëssen</vt:lpstr>
      <vt:lpstr>Material: Schnëssen</vt:lpstr>
      <vt:lpstr>Schnëssen: Vergleich der Generationen</vt:lpstr>
      <vt:lpstr>Ergebnisse:  Schnëssen</vt:lpstr>
      <vt:lpstr>Vergleich der drei Serien Meier, Huss, Schnëssen (n.s.)</vt:lpstr>
      <vt:lpstr>Zwischenfazit</vt:lpstr>
      <vt:lpstr>Eigene Datenerhebung</vt:lpstr>
      <vt:lpstr>Material:  Eigene Datenerhebung</vt:lpstr>
      <vt:lpstr>Fragebogen - Ausschnitt</vt:lpstr>
      <vt:lpstr>Material: Abgefragte Verben</vt:lpstr>
      <vt:lpstr>Material: Abgefragte Verben</vt:lpstr>
      <vt:lpstr>Eigene untersuchung: Sprachinterne Faktoren</vt:lpstr>
      <vt:lpstr>Frequenzklasse (***)</vt:lpstr>
      <vt:lpstr>Konjugationsklasse (***)</vt:lpstr>
      <vt:lpstr>Verbklasse (***)</vt:lpstr>
      <vt:lpstr>Person (n.s.)</vt:lpstr>
      <vt:lpstr>Sprachexterne Faktoren</vt:lpstr>
      <vt:lpstr>Aggregierte Frequenzkarte</vt:lpstr>
      <vt:lpstr>Dialektgebiet nach Gilles (1998) (***)</vt:lpstr>
      <vt:lpstr>Generation (***)</vt:lpstr>
      <vt:lpstr>Schnëssen: Vergleich der Generationen</vt:lpstr>
      <vt:lpstr>Zusammenfassung</vt:lpstr>
      <vt:lpstr>Zusammenfassung Sprachinterne Faktoren</vt:lpstr>
      <vt:lpstr>Zusammenfassung Sprachexterne Faktoren</vt:lpstr>
      <vt:lpstr>Literatur</vt:lpstr>
      <vt:lpstr>Literatur</vt:lpstr>
      <vt:lpstr>Anhang</vt:lpstr>
      <vt:lpstr>Material:  Ortsnetz der eigenen Erhebung</vt:lpstr>
      <vt:lpstr>Ausblick</vt:lpstr>
      <vt:lpstr>Numerus (n.s.)</vt:lpstr>
      <vt:lpstr>Einzelergebnisse der Signifikanztests Vergleich der drei Datenserien</vt:lpstr>
      <vt:lpstr>Einzelergebnisse der Signifikanztests Faktoren der eigenen Erhebung</vt:lpstr>
      <vt:lpstr>Ablautreihe</vt:lpstr>
      <vt:lpstr>Geschlecht (***)</vt:lpstr>
      <vt:lpstr>Interaktion von Person und Numerus</vt:lpstr>
      <vt:lpstr>Interaktion von Geschlecht und Generation</vt:lpstr>
      <vt:lpstr>Lexikalische Verbsemantik (***)</vt:lpstr>
    </vt:vector>
  </TitlesOfParts>
  <Company>Philipps-Universität Marburg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Comparing Wenker and the RND with regard to the Occurrence of the Definite Article in Dutch Low Saxon</dc:title>
  <dc:creator>Jeffrey Alan Pheiff</dc:creator>
  <cp:lastModifiedBy>Marina Frank</cp:lastModifiedBy>
  <cp:revision>163</cp:revision>
  <dcterms:created xsi:type="dcterms:W3CDTF">2019-05-01T15:11:30Z</dcterms:created>
  <dcterms:modified xsi:type="dcterms:W3CDTF">2019-05-22T08:45:18Z</dcterms:modified>
</cp:coreProperties>
</file>