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  <p:sldMasterId id="2147483667" r:id="rId3"/>
    <p:sldMasterId id="2147483681" r:id="rId4"/>
  </p:sldMasterIdLst>
  <p:notesMasterIdLst>
    <p:notesMasterId r:id="rId25"/>
  </p:notesMasterIdLst>
  <p:sldIdLst>
    <p:sldId id="256" r:id="rId5"/>
    <p:sldId id="257" r:id="rId6"/>
    <p:sldId id="258" r:id="rId7"/>
    <p:sldId id="261" r:id="rId8"/>
    <p:sldId id="262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7" r:id="rId17"/>
    <p:sldId id="278" r:id="rId18"/>
    <p:sldId id="279" r:id="rId19"/>
    <p:sldId id="273" r:id="rId20"/>
    <p:sldId id="281" r:id="rId21"/>
    <p:sldId id="280" r:id="rId22"/>
    <p:sldId id="275" r:id="rId23"/>
    <p:sldId id="282" r:id="rId2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26" y="252"/>
      </p:cViewPr>
      <p:guideLst>
        <p:guide orient="horz"/>
        <p:guide pos="4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3B374E-0D07-4821-9BBC-E03EBC3F46C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de-DE"/>
        </a:p>
      </dgm:t>
    </dgm:pt>
    <dgm:pt modelId="{21969C22-71B0-49B9-8DB7-DA3344DF6E7B}">
      <dgm:prSet phldrT="[Text]"/>
      <dgm:spPr/>
      <dgm:t>
        <a:bodyPr/>
        <a:lstStyle/>
        <a:p>
          <a:r>
            <a:rPr lang="de-DE" dirty="0" smtClean="0"/>
            <a:t>Alter schützt vor Torheit nicht / Unwissenheit schützt vor Strafe nicht</a:t>
          </a:r>
          <a:endParaRPr lang="de-DE" dirty="0"/>
        </a:p>
      </dgm:t>
    </dgm:pt>
    <dgm:pt modelId="{085F09A6-4BCD-462F-807A-F8738F9358DA}" type="parTrans" cxnId="{9EB0FAF9-8F5E-4198-95E8-175740FEBC1E}">
      <dgm:prSet/>
      <dgm:spPr/>
      <dgm:t>
        <a:bodyPr/>
        <a:lstStyle/>
        <a:p>
          <a:endParaRPr lang="de-DE"/>
        </a:p>
      </dgm:t>
    </dgm:pt>
    <dgm:pt modelId="{EA312210-B137-4008-A199-53D18E43441B}" type="sibTrans" cxnId="{9EB0FAF9-8F5E-4198-95E8-175740FEBC1E}">
      <dgm:prSet/>
      <dgm:spPr/>
      <dgm:t>
        <a:bodyPr/>
        <a:lstStyle/>
        <a:p>
          <a:endParaRPr lang="de-DE"/>
        </a:p>
      </dgm:t>
    </dgm:pt>
    <dgm:pt modelId="{B1EA6207-7E2F-4805-9741-88C1F572A5EC}">
      <dgm:prSet phldrT="[Text]"/>
      <dgm:spPr/>
      <dgm:t>
        <a:bodyPr/>
        <a:lstStyle/>
        <a:p>
          <a:r>
            <a:rPr lang="de-DE" dirty="0" smtClean="0"/>
            <a:t>Vererben sowohl Form- als auch Inhaltsseitige Eigenschaften.</a:t>
          </a:r>
          <a:endParaRPr lang="de-DE" dirty="0"/>
        </a:p>
      </dgm:t>
    </dgm:pt>
    <dgm:pt modelId="{E7B1F004-F6C4-4C39-90AC-2C50180A67E6}" type="parTrans" cxnId="{DB550F55-9B9E-4CF5-89B9-1C997F356484}">
      <dgm:prSet/>
      <dgm:spPr/>
      <dgm:t>
        <a:bodyPr/>
        <a:lstStyle/>
        <a:p>
          <a:endParaRPr lang="de-DE"/>
        </a:p>
      </dgm:t>
    </dgm:pt>
    <dgm:pt modelId="{F8D2795A-AB72-43B2-9C22-A8EF52E831EC}" type="sibTrans" cxnId="{DB550F55-9B9E-4CF5-89B9-1C997F356484}">
      <dgm:prSet/>
      <dgm:spPr/>
      <dgm:t>
        <a:bodyPr/>
        <a:lstStyle/>
        <a:p>
          <a:endParaRPr lang="de-DE"/>
        </a:p>
      </dgm:t>
    </dgm:pt>
    <dgm:pt modelId="{A3E7CB9F-B72B-4476-B8C4-D907520124D5}">
      <dgm:prSet phldrT="[Text]"/>
      <dgm:spPr/>
      <dgm:t>
        <a:bodyPr/>
        <a:lstStyle/>
        <a:p>
          <a:r>
            <a:rPr lang="de-DE" dirty="0" smtClean="0"/>
            <a:t>Alter schützt vor X nicht. </a:t>
          </a:r>
          <a:endParaRPr lang="de-DE" dirty="0"/>
        </a:p>
      </dgm:t>
    </dgm:pt>
    <dgm:pt modelId="{58916D68-B474-422D-B195-F4C139C89BFC}" type="parTrans" cxnId="{12C04E94-D80C-415D-B89E-DA5F3F0A25AE}">
      <dgm:prSet/>
      <dgm:spPr/>
      <dgm:t>
        <a:bodyPr/>
        <a:lstStyle/>
        <a:p>
          <a:endParaRPr lang="de-DE"/>
        </a:p>
      </dgm:t>
    </dgm:pt>
    <dgm:pt modelId="{F579B1E4-7568-41CE-9398-A2EC2A1A4369}" type="sibTrans" cxnId="{12C04E94-D80C-415D-B89E-DA5F3F0A25AE}">
      <dgm:prSet/>
      <dgm:spPr/>
      <dgm:t>
        <a:bodyPr/>
        <a:lstStyle/>
        <a:p>
          <a:endParaRPr lang="de-DE"/>
        </a:p>
      </dgm:t>
    </dgm:pt>
    <dgm:pt modelId="{DC0BEDDE-1B5E-4864-AA9C-18979A952F21}">
      <dgm:prSet phldrT="[Text]"/>
      <dgm:spPr/>
      <dgm:t>
        <a:bodyPr/>
        <a:lstStyle/>
        <a:p>
          <a:r>
            <a:rPr lang="de-DE" dirty="0" err="1" smtClean="0"/>
            <a:t>Sprichwörtlichkeit</a:t>
          </a:r>
          <a:r>
            <a:rPr lang="de-DE" dirty="0" smtClean="0"/>
            <a:t> bleibt beibehalten. </a:t>
          </a:r>
          <a:endParaRPr lang="de-DE" dirty="0"/>
        </a:p>
      </dgm:t>
    </dgm:pt>
    <dgm:pt modelId="{886A9754-28B3-4B9E-AE02-4D6845282901}" type="parTrans" cxnId="{F496B88E-9CFC-4A31-ACA0-B93A6CE04B1C}">
      <dgm:prSet/>
      <dgm:spPr/>
      <dgm:t>
        <a:bodyPr/>
        <a:lstStyle/>
        <a:p>
          <a:endParaRPr lang="de-DE"/>
        </a:p>
      </dgm:t>
    </dgm:pt>
    <dgm:pt modelId="{5F14B7B9-11C7-4F81-A308-0305A591BAF2}" type="sibTrans" cxnId="{F496B88E-9CFC-4A31-ACA0-B93A6CE04B1C}">
      <dgm:prSet/>
      <dgm:spPr/>
      <dgm:t>
        <a:bodyPr/>
        <a:lstStyle/>
        <a:p>
          <a:endParaRPr lang="de-DE"/>
        </a:p>
      </dgm:t>
    </dgm:pt>
    <dgm:pt modelId="{26806C4F-08A1-4F32-B2DC-68E2BD4D95E9}">
      <dgm:prSet phldrT="[Text]"/>
      <dgm:spPr/>
      <dgm:t>
        <a:bodyPr/>
        <a:lstStyle/>
        <a:p>
          <a:r>
            <a:rPr lang="de-DE" dirty="0" smtClean="0"/>
            <a:t>X schützt vor Y nicht</a:t>
          </a:r>
          <a:endParaRPr lang="de-DE" dirty="0"/>
        </a:p>
      </dgm:t>
    </dgm:pt>
    <dgm:pt modelId="{0AD19822-78B4-4D8A-8F46-CB7BB0622645}" type="parTrans" cxnId="{180B3990-C67D-418F-A3CB-31BCC2D428F3}">
      <dgm:prSet/>
      <dgm:spPr/>
      <dgm:t>
        <a:bodyPr/>
        <a:lstStyle/>
        <a:p>
          <a:endParaRPr lang="de-DE"/>
        </a:p>
      </dgm:t>
    </dgm:pt>
    <dgm:pt modelId="{68B4F004-74E8-4464-A132-2EF86451F823}" type="sibTrans" cxnId="{180B3990-C67D-418F-A3CB-31BCC2D428F3}">
      <dgm:prSet/>
      <dgm:spPr/>
      <dgm:t>
        <a:bodyPr/>
        <a:lstStyle/>
        <a:p>
          <a:endParaRPr lang="de-DE"/>
        </a:p>
      </dgm:t>
    </dgm:pt>
    <dgm:pt modelId="{24AE401A-19D9-4C39-B5B3-D7B1BAA1502E}">
      <dgm:prSet phldrT="[Text]"/>
      <dgm:spPr/>
      <dgm:t>
        <a:bodyPr/>
        <a:lstStyle/>
        <a:p>
          <a:r>
            <a:rPr lang="de-DE" dirty="0" smtClean="0"/>
            <a:t>Phrasemkonstruktion </a:t>
          </a:r>
          <a:endParaRPr lang="de-DE" dirty="0"/>
        </a:p>
      </dgm:t>
    </dgm:pt>
    <dgm:pt modelId="{7EBB6141-663A-49D8-B71C-A53268D4F5C8}" type="parTrans" cxnId="{70539FCC-DE1B-4752-A00E-5CC807301DC8}">
      <dgm:prSet/>
      <dgm:spPr/>
      <dgm:t>
        <a:bodyPr/>
        <a:lstStyle/>
        <a:p>
          <a:endParaRPr lang="de-DE"/>
        </a:p>
      </dgm:t>
    </dgm:pt>
    <dgm:pt modelId="{D20668BC-3D7C-4948-8F86-3AB79E1753B1}" type="sibTrans" cxnId="{70539FCC-DE1B-4752-A00E-5CC807301DC8}">
      <dgm:prSet/>
      <dgm:spPr/>
      <dgm:t>
        <a:bodyPr/>
        <a:lstStyle/>
        <a:p>
          <a:endParaRPr lang="de-DE"/>
        </a:p>
      </dgm:t>
    </dgm:pt>
    <dgm:pt modelId="{24AA6037-5CE3-468F-B0B5-D6264DBE9A3F}" type="pres">
      <dgm:prSet presAssocID="{D93B374E-0D07-4821-9BBC-E03EBC3F46C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2E513B1-7558-4A07-8917-476EFAC279AB}" type="pres">
      <dgm:prSet presAssocID="{21969C22-71B0-49B9-8DB7-DA3344DF6E7B}" presName="composite" presStyleCnt="0"/>
      <dgm:spPr/>
    </dgm:pt>
    <dgm:pt modelId="{870344A2-5478-48CB-867A-2E997BCD8866}" type="pres">
      <dgm:prSet presAssocID="{21969C22-71B0-49B9-8DB7-DA3344DF6E7B}" presName="bentUpArrow1" presStyleLbl="alignImgPlace1" presStyleIdx="0" presStyleCnt="2"/>
      <dgm:spPr/>
    </dgm:pt>
    <dgm:pt modelId="{BDBF9059-1791-40DD-82B8-D6AEEF65F790}" type="pres">
      <dgm:prSet presAssocID="{21969C22-71B0-49B9-8DB7-DA3344DF6E7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98EBA1-0B8D-4ECD-83E1-8D0FA85A57C2}" type="pres">
      <dgm:prSet presAssocID="{21969C22-71B0-49B9-8DB7-DA3344DF6E7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C2A3423-53AA-4D26-8D7B-780BFDBB00E6}" type="pres">
      <dgm:prSet presAssocID="{EA312210-B137-4008-A199-53D18E43441B}" presName="sibTrans" presStyleCnt="0"/>
      <dgm:spPr/>
    </dgm:pt>
    <dgm:pt modelId="{877C742B-2771-46E2-ABF2-52099A4D6C6B}" type="pres">
      <dgm:prSet presAssocID="{A3E7CB9F-B72B-4476-B8C4-D907520124D5}" presName="composite" presStyleCnt="0"/>
      <dgm:spPr/>
    </dgm:pt>
    <dgm:pt modelId="{2AEA7478-53F6-40DF-BDA0-B6D3B88D679C}" type="pres">
      <dgm:prSet presAssocID="{A3E7CB9F-B72B-4476-B8C4-D907520124D5}" presName="bentUpArrow1" presStyleLbl="alignImgPlace1" presStyleIdx="1" presStyleCnt="2"/>
      <dgm:spPr/>
    </dgm:pt>
    <dgm:pt modelId="{950C4864-E38A-48D6-B276-AC284CEABB1A}" type="pres">
      <dgm:prSet presAssocID="{A3E7CB9F-B72B-4476-B8C4-D907520124D5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8B6E14F-0C08-42D7-ACD5-3EE96EE85F7C}" type="pres">
      <dgm:prSet presAssocID="{A3E7CB9F-B72B-4476-B8C4-D907520124D5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F241AB3-6329-4F48-8AFE-AC06BEC85BA7}" type="pres">
      <dgm:prSet presAssocID="{F579B1E4-7568-41CE-9398-A2EC2A1A4369}" presName="sibTrans" presStyleCnt="0"/>
      <dgm:spPr/>
    </dgm:pt>
    <dgm:pt modelId="{B2387770-AECB-4ABB-9924-A6DC69F22AFB}" type="pres">
      <dgm:prSet presAssocID="{26806C4F-08A1-4F32-B2DC-68E2BD4D95E9}" presName="composite" presStyleCnt="0"/>
      <dgm:spPr/>
    </dgm:pt>
    <dgm:pt modelId="{FF16F829-E32C-45F3-8C58-1857BA4AF427}" type="pres">
      <dgm:prSet presAssocID="{26806C4F-08A1-4F32-B2DC-68E2BD4D95E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09904C-DF0A-4150-A252-161AD32D1B8F}" type="pres">
      <dgm:prSet presAssocID="{26806C4F-08A1-4F32-B2DC-68E2BD4D95E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7FA519C-1EB5-40A6-81EB-B1DC7980644C}" type="presOf" srcId="{D93B374E-0D07-4821-9BBC-E03EBC3F46C2}" destId="{24AA6037-5CE3-468F-B0B5-D6264DBE9A3F}" srcOrd="0" destOrd="0" presId="urn:microsoft.com/office/officeart/2005/8/layout/StepDownProcess"/>
    <dgm:cxn modelId="{9EB0FAF9-8F5E-4198-95E8-175740FEBC1E}" srcId="{D93B374E-0D07-4821-9BBC-E03EBC3F46C2}" destId="{21969C22-71B0-49B9-8DB7-DA3344DF6E7B}" srcOrd="0" destOrd="0" parTransId="{085F09A6-4BCD-462F-807A-F8738F9358DA}" sibTransId="{EA312210-B137-4008-A199-53D18E43441B}"/>
    <dgm:cxn modelId="{44672075-0EDB-46E9-A4D7-C04C10D2A3C3}" type="presOf" srcId="{21969C22-71B0-49B9-8DB7-DA3344DF6E7B}" destId="{BDBF9059-1791-40DD-82B8-D6AEEF65F790}" srcOrd="0" destOrd="0" presId="urn:microsoft.com/office/officeart/2005/8/layout/StepDownProcess"/>
    <dgm:cxn modelId="{27CF93AD-ABEC-46D6-8BF3-F56CE9D37FA8}" type="presOf" srcId="{DC0BEDDE-1B5E-4864-AA9C-18979A952F21}" destId="{B8B6E14F-0C08-42D7-ACD5-3EE96EE85F7C}" srcOrd="0" destOrd="0" presId="urn:microsoft.com/office/officeart/2005/8/layout/StepDownProcess"/>
    <dgm:cxn modelId="{70539FCC-DE1B-4752-A00E-5CC807301DC8}" srcId="{26806C4F-08A1-4F32-B2DC-68E2BD4D95E9}" destId="{24AE401A-19D9-4C39-B5B3-D7B1BAA1502E}" srcOrd="0" destOrd="0" parTransId="{7EBB6141-663A-49D8-B71C-A53268D4F5C8}" sibTransId="{D20668BC-3D7C-4948-8F86-3AB79E1753B1}"/>
    <dgm:cxn modelId="{180B3990-C67D-418F-A3CB-31BCC2D428F3}" srcId="{D93B374E-0D07-4821-9BBC-E03EBC3F46C2}" destId="{26806C4F-08A1-4F32-B2DC-68E2BD4D95E9}" srcOrd="2" destOrd="0" parTransId="{0AD19822-78B4-4D8A-8F46-CB7BB0622645}" sibTransId="{68B4F004-74E8-4464-A132-2EF86451F823}"/>
    <dgm:cxn modelId="{F496B88E-9CFC-4A31-ACA0-B93A6CE04B1C}" srcId="{A3E7CB9F-B72B-4476-B8C4-D907520124D5}" destId="{DC0BEDDE-1B5E-4864-AA9C-18979A952F21}" srcOrd="0" destOrd="0" parTransId="{886A9754-28B3-4B9E-AE02-4D6845282901}" sibTransId="{5F14B7B9-11C7-4F81-A308-0305A591BAF2}"/>
    <dgm:cxn modelId="{12C04E94-D80C-415D-B89E-DA5F3F0A25AE}" srcId="{D93B374E-0D07-4821-9BBC-E03EBC3F46C2}" destId="{A3E7CB9F-B72B-4476-B8C4-D907520124D5}" srcOrd="1" destOrd="0" parTransId="{58916D68-B474-422D-B195-F4C139C89BFC}" sibTransId="{F579B1E4-7568-41CE-9398-A2EC2A1A4369}"/>
    <dgm:cxn modelId="{A6560C78-7BDD-4099-9070-8CE0936AD197}" type="presOf" srcId="{26806C4F-08A1-4F32-B2DC-68E2BD4D95E9}" destId="{FF16F829-E32C-45F3-8C58-1857BA4AF427}" srcOrd="0" destOrd="0" presId="urn:microsoft.com/office/officeart/2005/8/layout/StepDownProcess"/>
    <dgm:cxn modelId="{5D422F75-E4AA-4D34-9491-405F15A51DA7}" type="presOf" srcId="{B1EA6207-7E2F-4805-9741-88C1F572A5EC}" destId="{0498EBA1-0B8D-4ECD-83E1-8D0FA85A57C2}" srcOrd="0" destOrd="0" presId="urn:microsoft.com/office/officeart/2005/8/layout/StepDownProcess"/>
    <dgm:cxn modelId="{DB550F55-9B9E-4CF5-89B9-1C997F356484}" srcId="{21969C22-71B0-49B9-8DB7-DA3344DF6E7B}" destId="{B1EA6207-7E2F-4805-9741-88C1F572A5EC}" srcOrd="0" destOrd="0" parTransId="{E7B1F004-F6C4-4C39-90AC-2C50180A67E6}" sibTransId="{F8D2795A-AB72-43B2-9C22-A8EF52E831EC}"/>
    <dgm:cxn modelId="{A1894907-BBA0-4EEF-853E-142CDE6963DB}" type="presOf" srcId="{A3E7CB9F-B72B-4476-B8C4-D907520124D5}" destId="{950C4864-E38A-48D6-B276-AC284CEABB1A}" srcOrd="0" destOrd="0" presId="urn:microsoft.com/office/officeart/2005/8/layout/StepDownProcess"/>
    <dgm:cxn modelId="{7915AC3B-1EAB-43B2-8C54-EFADFF729D8B}" type="presOf" srcId="{24AE401A-19D9-4C39-B5B3-D7B1BAA1502E}" destId="{2B09904C-DF0A-4150-A252-161AD32D1B8F}" srcOrd="0" destOrd="0" presId="urn:microsoft.com/office/officeart/2005/8/layout/StepDownProcess"/>
    <dgm:cxn modelId="{5A31262A-D4AC-482B-B1C6-CEE917F2A480}" type="presParOf" srcId="{24AA6037-5CE3-468F-B0B5-D6264DBE9A3F}" destId="{32E513B1-7558-4A07-8917-476EFAC279AB}" srcOrd="0" destOrd="0" presId="urn:microsoft.com/office/officeart/2005/8/layout/StepDownProcess"/>
    <dgm:cxn modelId="{880A5C3C-3822-44FD-8F03-25BF3CA00A5A}" type="presParOf" srcId="{32E513B1-7558-4A07-8917-476EFAC279AB}" destId="{870344A2-5478-48CB-867A-2E997BCD8866}" srcOrd="0" destOrd="0" presId="urn:microsoft.com/office/officeart/2005/8/layout/StepDownProcess"/>
    <dgm:cxn modelId="{DDF0C7A8-FD37-46EF-8A75-E320196A9AFB}" type="presParOf" srcId="{32E513B1-7558-4A07-8917-476EFAC279AB}" destId="{BDBF9059-1791-40DD-82B8-D6AEEF65F790}" srcOrd="1" destOrd="0" presId="urn:microsoft.com/office/officeart/2005/8/layout/StepDownProcess"/>
    <dgm:cxn modelId="{F74232BF-B0DF-47F1-B250-5EC2F90FA0B7}" type="presParOf" srcId="{32E513B1-7558-4A07-8917-476EFAC279AB}" destId="{0498EBA1-0B8D-4ECD-83E1-8D0FA85A57C2}" srcOrd="2" destOrd="0" presId="urn:microsoft.com/office/officeart/2005/8/layout/StepDownProcess"/>
    <dgm:cxn modelId="{311C7C7A-0BD1-4EDA-84E0-547535B02D56}" type="presParOf" srcId="{24AA6037-5CE3-468F-B0B5-D6264DBE9A3F}" destId="{EC2A3423-53AA-4D26-8D7B-780BFDBB00E6}" srcOrd="1" destOrd="0" presId="urn:microsoft.com/office/officeart/2005/8/layout/StepDownProcess"/>
    <dgm:cxn modelId="{AFF93A35-4E20-4E12-BE6E-A3383FBBCA52}" type="presParOf" srcId="{24AA6037-5CE3-468F-B0B5-D6264DBE9A3F}" destId="{877C742B-2771-46E2-ABF2-52099A4D6C6B}" srcOrd="2" destOrd="0" presId="urn:microsoft.com/office/officeart/2005/8/layout/StepDownProcess"/>
    <dgm:cxn modelId="{127E4BCA-DDE6-4EF4-9092-205A9ED30F5D}" type="presParOf" srcId="{877C742B-2771-46E2-ABF2-52099A4D6C6B}" destId="{2AEA7478-53F6-40DF-BDA0-B6D3B88D679C}" srcOrd="0" destOrd="0" presId="urn:microsoft.com/office/officeart/2005/8/layout/StepDownProcess"/>
    <dgm:cxn modelId="{7A1D68DC-013D-4C43-AFC0-EE23DE3549DA}" type="presParOf" srcId="{877C742B-2771-46E2-ABF2-52099A4D6C6B}" destId="{950C4864-E38A-48D6-B276-AC284CEABB1A}" srcOrd="1" destOrd="0" presId="urn:microsoft.com/office/officeart/2005/8/layout/StepDownProcess"/>
    <dgm:cxn modelId="{2C4F5929-FF64-4113-B90D-258187928C3A}" type="presParOf" srcId="{877C742B-2771-46E2-ABF2-52099A4D6C6B}" destId="{B8B6E14F-0C08-42D7-ACD5-3EE96EE85F7C}" srcOrd="2" destOrd="0" presId="urn:microsoft.com/office/officeart/2005/8/layout/StepDownProcess"/>
    <dgm:cxn modelId="{4572521E-81C7-437D-ABFA-C9499230FCAC}" type="presParOf" srcId="{24AA6037-5CE3-468F-B0B5-D6264DBE9A3F}" destId="{3F241AB3-6329-4F48-8AFE-AC06BEC85BA7}" srcOrd="3" destOrd="0" presId="urn:microsoft.com/office/officeart/2005/8/layout/StepDownProcess"/>
    <dgm:cxn modelId="{1EA2891F-557B-4C76-AFBE-C44D92ADB811}" type="presParOf" srcId="{24AA6037-5CE3-468F-B0B5-D6264DBE9A3F}" destId="{B2387770-AECB-4ABB-9924-A6DC69F22AFB}" srcOrd="4" destOrd="0" presId="urn:microsoft.com/office/officeart/2005/8/layout/StepDownProcess"/>
    <dgm:cxn modelId="{336C687C-2DC7-44C9-B69D-00BAA43494BA}" type="presParOf" srcId="{B2387770-AECB-4ABB-9924-A6DC69F22AFB}" destId="{FF16F829-E32C-45F3-8C58-1857BA4AF427}" srcOrd="0" destOrd="0" presId="urn:microsoft.com/office/officeart/2005/8/layout/StepDownProcess"/>
    <dgm:cxn modelId="{94EBF69C-DFF0-416C-AD1F-57C193F85715}" type="presParOf" srcId="{B2387770-AECB-4ABB-9924-A6DC69F22AFB}" destId="{2B09904C-DF0A-4150-A252-161AD32D1B8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0344A2-5478-48CB-867A-2E997BCD8866}">
      <dsp:nvSpPr>
        <dsp:cNvPr id="0" name=""/>
        <dsp:cNvSpPr/>
      </dsp:nvSpPr>
      <dsp:spPr>
        <a:xfrm rot="5400000">
          <a:off x="1085751" y="1367801"/>
          <a:ext cx="1209702" cy="1377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BF9059-1791-40DD-82B8-D6AEEF65F790}">
      <dsp:nvSpPr>
        <dsp:cNvPr id="0" name=""/>
        <dsp:cNvSpPr/>
      </dsp:nvSpPr>
      <dsp:spPr>
        <a:xfrm>
          <a:off x="765253" y="26822"/>
          <a:ext cx="2036426" cy="142543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Alter schützt vor Torheit nicht / Unwissenheit schützt vor Strafe nicht</a:t>
          </a:r>
          <a:endParaRPr lang="de-DE" sz="1600" kern="1200" dirty="0"/>
        </a:p>
      </dsp:txBody>
      <dsp:txXfrm>
        <a:off x="834849" y="96418"/>
        <a:ext cx="1897234" cy="1286240"/>
      </dsp:txXfrm>
    </dsp:sp>
    <dsp:sp modelId="{0498EBA1-0B8D-4ECD-83E1-8D0FA85A57C2}">
      <dsp:nvSpPr>
        <dsp:cNvPr id="0" name=""/>
        <dsp:cNvSpPr/>
      </dsp:nvSpPr>
      <dsp:spPr>
        <a:xfrm>
          <a:off x="2801679" y="162769"/>
          <a:ext cx="1481102" cy="1152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Vererben sowohl Form- als auch Inhaltsseitige Eigenschaften.</a:t>
          </a:r>
          <a:endParaRPr lang="de-DE" sz="1200" kern="1200" dirty="0"/>
        </a:p>
      </dsp:txBody>
      <dsp:txXfrm>
        <a:off x="2801679" y="162769"/>
        <a:ext cx="1481102" cy="1152097"/>
      </dsp:txXfrm>
    </dsp:sp>
    <dsp:sp modelId="{2AEA7478-53F6-40DF-BDA0-B6D3B88D679C}">
      <dsp:nvSpPr>
        <dsp:cNvPr id="0" name=""/>
        <dsp:cNvSpPr/>
      </dsp:nvSpPr>
      <dsp:spPr>
        <a:xfrm rot="5400000">
          <a:off x="2774164" y="2969031"/>
          <a:ext cx="1209702" cy="1377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C4864-E38A-48D6-B276-AC284CEABB1A}">
      <dsp:nvSpPr>
        <dsp:cNvPr id="0" name=""/>
        <dsp:cNvSpPr/>
      </dsp:nvSpPr>
      <dsp:spPr>
        <a:xfrm>
          <a:off x="2453667" y="1628052"/>
          <a:ext cx="2036426" cy="142543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Alter schützt vor X nicht. </a:t>
          </a:r>
          <a:endParaRPr lang="de-DE" sz="1600" kern="1200" dirty="0"/>
        </a:p>
      </dsp:txBody>
      <dsp:txXfrm>
        <a:off x="2523263" y="1697648"/>
        <a:ext cx="1897234" cy="1286240"/>
      </dsp:txXfrm>
    </dsp:sp>
    <dsp:sp modelId="{B8B6E14F-0C08-42D7-ACD5-3EE96EE85F7C}">
      <dsp:nvSpPr>
        <dsp:cNvPr id="0" name=""/>
        <dsp:cNvSpPr/>
      </dsp:nvSpPr>
      <dsp:spPr>
        <a:xfrm>
          <a:off x="4490093" y="1764000"/>
          <a:ext cx="1481102" cy="1152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err="1" smtClean="0"/>
            <a:t>Sprichwörtlichkeit</a:t>
          </a:r>
          <a:r>
            <a:rPr lang="de-DE" sz="1200" kern="1200" dirty="0" smtClean="0"/>
            <a:t> bleibt beibehalten. </a:t>
          </a:r>
          <a:endParaRPr lang="de-DE" sz="1200" kern="1200" dirty="0"/>
        </a:p>
      </dsp:txBody>
      <dsp:txXfrm>
        <a:off x="4490093" y="1764000"/>
        <a:ext cx="1481102" cy="1152097"/>
      </dsp:txXfrm>
    </dsp:sp>
    <dsp:sp modelId="{FF16F829-E32C-45F3-8C58-1857BA4AF427}">
      <dsp:nvSpPr>
        <dsp:cNvPr id="0" name=""/>
        <dsp:cNvSpPr/>
      </dsp:nvSpPr>
      <dsp:spPr>
        <a:xfrm>
          <a:off x="4142080" y="3229283"/>
          <a:ext cx="2036426" cy="1425432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X schützt vor Y nicht</a:t>
          </a:r>
          <a:endParaRPr lang="de-DE" sz="1600" kern="1200" dirty="0"/>
        </a:p>
      </dsp:txBody>
      <dsp:txXfrm>
        <a:off x="4211676" y="3298879"/>
        <a:ext cx="1897234" cy="1286240"/>
      </dsp:txXfrm>
    </dsp:sp>
    <dsp:sp modelId="{2B09904C-DF0A-4150-A252-161AD32D1B8F}">
      <dsp:nvSpPr>
        <dsp:cNvPr id="0" name=""/>
        <dsp:cNvSpPr/>
      </dsp:nvSpPr>
      <dsp:spPr>
        <a:xfrm>
          <a:off x="6178507" y="3365231"/>
          <a:ext cx="1481102" cy="1152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100" kern="1200" dirty="0" smtClean="0"/>
            <a:t>Phrasemkonstruktion </a:t>
          </a:r>
          <a:endParaRPr lang="de-DE" sz="1100" kern="1200" dirty="0"/>
        </a:p>
      </dsp:txBody>
      <dsp:txXfrm>
        <a:off x="6178507" y="3365231"/>
        <a:ext cx="1481102" cy="1152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F628A-15F1-44AC-978E-A4F69DC8154A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37319-9CC1-43E1-9084-F63232E3DB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57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fe Nature Socie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378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7961" y="0"/>
            <a:ext cx="6480000" cy="827999"/>
          </a:xfr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800" y="1620000"/>
            <a:ext cx="8424000" cy="4680000"/>
          </a:xfrm>
        </p:spPr>
        <p:txBody>
          <a:bodyPr/>
          <a:lstStyle>
            <a:lvl2pPr marL="633600" indent="-273600">
              <a:buSzPct val="115000"/>
              <a:defRPr/>
            </a:lvl2pPr>
            <a:lvl3pPr marL="856800">
              <a:defRPr/>
            </a:lvl3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EF8B-D4DD-154E-BB81-17B6ED2A4B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7961" cy="476190"/>
          </a:xfrm>
        </p:spPr>
        <p:txBody>
          <a:bodyPr lIns="360000"/>
          <a:lstStyle>
            <a:lvl1pPr marL="0" indent="0">
              <a:spcBef>
                <a:spcPts val="0"/>
              </a:spcBef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33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Titel und Inhalt mit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800" y="1620000"/>
            <a:ext cx="8424000" cy="4680000"/>
          </a:xfrm>
        </p:spPr>
        <p:txBody>
          <a:bodyPr/>
          <a:lstStyle>
            <a:lvl1pPr>
              <a:tabLst>
                <a:tab pos="361950" algn="l"/>
              </a:tabLst>
              <a:defRPr/>
            </a:lvl1pPr>
            <a:lvl2pPr marL="633600" indent="-273600">
              <a:tabLst>
                <a:tab pos="361950" algn="l"/>
              </a:tabLst>
              <a:defRPr/>
            </a:lvl2pPr>
            <a:lvl3pPr marL="856800">
              <a:tabLst>
                <a:tab pos="361950" algn="l"/>
              </a:tabLst>
              <a:defRPr/>
            </a:lvl3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EF8B-D4DD-154E-BB81-17B6ED2A4B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25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Zwei Inhalte_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52800" y="1620000"/>
            <a:ext cx="3960000" cy="468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8F1-8747-4E43-8969-94EBDE51F64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4824000" y="1620000"/>
            <a:ext cx="3960000" cy="4680000"/>
          </a:xfrm>
        </p:spPr>
        <p:txBody>
          <a:bodyPr/>
          <a:lstStyle>
            <a:lvl1pPr>
              <a:tabLst>
                <a:tab pos="361950" algn="l"/>
              </a:tabLst>
              <a:defRPr sz="2400"/>
            </a:lvl1pPr>
            <a:lvl2pPr marL="6336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936000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424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Zwei Kategorien_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52800" y="1620000"/>
            <a:ext cx="3960000" cy="468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8F1-8747-4E43-8969-94EBDE51F64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4824000" y="1620000"/>
            <a:ext cx="3960000" cy="4680000"/>
          </a:xfrm>
        </p:spPr>
        <p:txBody>
          <a:bodyPr/>
          <a:lstStyle>
            <a:lvl1pPr>
              <a:tabLst>
                <a:tab pos="361950" algn="l"/>
              </a:tabLst>
              <a:defRPr sz="2400"/>
            </a:lvl1pPr>
            <a:lvl2pPr marL="6336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52801" y="936000"/>
            <a:ext cx="3960000" cy="475200"/>
          </a:xfrm>
        </p:spPr>
        <p:txBody>
          <a:bodyPr lIns="0"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Kategorie bearbeiten	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824000" y="936000"/>
            <a:ext cx="3960000" cy="475200"/>
          </a:xfrm>
        </p:spPr>
        <p:txBody>
          <a:bodyPr lIns="0"/>
          <a:lstStyle>
            <a:lvl1pPr marL="0" indent="0">
              <a:buFontTx/>
              <a:buNone/>
              <a:defRPr sz="26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Kategorie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85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Zwei Inhalte-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2800" y="1620000"/>
            <a:ext cx="8424000" cy="2880000"/>
          </a:xfrm>
        </p:spPr>
        <p:txBody>
          <a:bodyPr/>
          <a:lstStyle>
            <a:lvl1pPr>
              <a:tabLst>
                <a:tab pos="361950" algn="l"/>
              </a:tabLst>
              <a:defRPr sz="2600"/>
            </a:lvl1pPr>
            <a:lvl2pPr marL="633600" indent="-273600">
              <a:tabLst>
                <a:tab pos="625475" algn="l"/>
              </a:tabLst>
              <a:defRPr sz="2400"/>
            </a:lvl2pPr>
            <a:lvl3pPr marL="856800">
              <a:tabLst>
                <a:tab pos="898525" algn="l"/>
              </a:tabLst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8F1-8747-4E43-8969-94EBDE51F64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sz="half" idx="18"/>
          </p:nvPr>
        </p:nvSpPr>
        <p:spPr>
          <a:xfrm>
            <a:off x="352800" y="4654930"/>
            <a:ext cx="8424000" cy="1657298"/>
          </a:xfrm>
        </p:spPr>
        <p:txBody>
          <a:bodyPr/>
          <a:lstStyle>
            <a:lvl1pPr>
              <a:tabLst>
                <a:tab pos="361950" algn="l"/>
              </a:tabLst>
              <a:defRPr sz="2600"/>
            </a:lvl1pPr>
            <a:lvl2pPr marL="633600" indent="-288000">
              <a:defRPr sz="24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936000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05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8F1-8747-4E43-8969-94EBDE51F64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935999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sz="half" idx="20" hasCustomPrompt="1"/>
          </p:nvPr>
        </p:nvSpPr>
        <p:spPr>
          <a:xfrm>
            <a:off x="352800" y="1620000"/>
            <a:ext cx="3960000" cy="216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52800" y="4140000"/>
            <a:ext cx="3960000" cy="216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Inhaltsplatzhalter 2"/>
          <p:cNvSpPr>
            <a:spLocks noGrp="1"/>
          </p:cNvSpPr>
          <p:nvPr>
            <p:ph sz="half" idx="21" hasCustomPrompt="1"/>
          </p:nvPr>
        </p:nvSpPr>
        <p:spPr>
          <a:xfrm>
            <a:off x="4824000" y="1620000"/>
            <a:ext cx="3960000" cy="216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half" idx="22" hasCustomPrompt="1"/>
          </p:nvPr>
        </p:nvSpPr>
        <p:spPr>
          <a:xfrm>
            <a:off x="4824000" y="4140000"/>
            <a:ext cx="3960000" cy="2160000"/>
          </a:xfrm>
        </p:spPr>
        <p:txBody>
          <a:bodyPr/>
          <a:lstStyle>
            <a:lvl1pPr marL="0" indent="-360000" algn="l">
              <a:tabLst>
                <a:tab pos="361950" algn="l"/>
              </a:tabLst>
              <a:defRPr sz="2400" baseline="0"/>
            </a:lvl1pPr>
            <a:lvl2pPr marL="648000" indent="-2880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          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49902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3"/>
          </p:nvPr>
        </p:nvSpPr>
        <p:spPr>
          <a:xfrm>
            <a:off x="352800" y="1620000"/>
            <a:ext cx="8424000" cy="4680000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smtClean="0"/>
              <a:t>Diagramm durch Klicken auf Symbol hinzufügen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FF32-229B-2949-949B-1F8BE6F3D42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5510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ellenplatzhalter 7"/>
          <p:cNvSpPr>
            <a:spLocks noGrp="1"/>
          </p:cNvSpPr>
          <p:nvPr>
            <p:ph type="tbl" sz="quarter" idx="14"/>
          </p:nvPr>
        </p:nvSpPr>
        <p:spPr>
          <a:xfrm>
            <a:off x="352800" y="1620000"/>
            <a:ext cx="8424000" cy="4680000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AB3"/>
              </a:buClr>
              <a:buSzPct val="115000"/>
              <a:buFontTx/>
              <a:buNone/>
              <a:tabLst/>
              <a:defRPr baseline="0"/>
            </a:lvl1pPr>
          </a:lstStyle>
          <a:p>
            <a:pPr lvl="0"/>
            <a:r>
              <a:rPr lang="de-DE" noProof="0" dirty="0" smtClean="0"/>
              <a:t>Tabelle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E8EE-8117-CF45-95A5-50AEDDB6D0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7961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1375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BE20-8AC6-1C42-8AC9-797AAFD3B83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877961" y="0"/>
            <a:ext cx="6528900" cy="827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86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Kapiteltrenner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-1" y="6349999"/>
            <a:ext cx="9142413" cy="52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7363879" cy="18069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270038"/>
            <a:ext cx="7357760" cy="5630400"/>
          </a:xfrm>
          <a:solidFill>
            <a:schemeClr val="tx2"/>
          </a:solidFill>
          <a:ln>
            <a:noFill/>
          </a:ln>
          <a:effectLst/>
        </p:spPr>
        <p:txBody>
          <a:bodyPr lIns="360000" tIns="720000" rIns="0" bIns="0" anchor="t"/>
          <a:lstStyle>
            <a:lvl1pPr algn="l">
              <a:lnSpc>
                <a:spcPct val="150000"/>
              </a:lnSpc>
              <a:defRPr sz="40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0" y="3018692"/>
            <a:ext cx="7002000" cy="2704678"/>
          </a:xfrm>
        </p:spPr>
        <p:txBody>
          <a:bodyPr lIns="360000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7416000" y="126977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7416000" y="239624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7416000" y="352270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7416000" y="46512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945483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0" y="4651200"/>
            <a:ext cx="7363880" cy="2206471"/>
          </a:xfrm>
          <a:prstGeom prst="rect">
            <a:avLst/>
          </a:prstGeom>
          <a:solidFill>
            <a:schemeClr val="tx2"/>
          </a:solidFill>
        </p:spPr>
        <p:txBody>
          <a:bodyPr lIns="360000" anchor="ctr" anchorCtr="0"/>
          <a:lstStyle>
            <a:lvl1pPr algn="l">
              <a:lnSpc>
                <a:spcPts val="4300"/>
              </a:lnSpc>
              <a:defRPr sz="3600" cap="none">
                <a:solidFill>
                  <a:schemeClr val="bg1"/>
                </a:solidFill>
                <a:latin typeface="HHU Celeste Sans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8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" y="1270800"/>
            <a:ext cx="7363878" cy="332053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bg2"/>
                </a:solidFill>
                <a:latin typeface="HHU Celeste Sans"/>
                <a:cs typeface="HHU Celeste Sans"/>
              </a:defRPr>
            </a:lvl1pPr>
          </a:lstStyle>
          <a:p>
            <a:pPr lvl="0"/>
            <a:r>
              <a:rPr lang="de-DE" noProof="0" dirty="0" smtClean="0"/>
              <a:t>Bild auf Platzhalter ziehen oder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80299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Agenda kom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51EF8B-D4DD-154E-BB81-17B6ED2A4BD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7" name="Textfeld 16"/>
          <p:cNvSpPr txBox="1"/>
          <p:nvPr userDrawn="1"/>
        </p:nvSpPr>
        <p:spPr>
          <a:xfrm>
            <a:off x="1444625" y="127027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19" name="Textfeld 18"/>
          <p:cNvSpPr txBox="1"/>
          <p:nvPr userDrawn="1"/>
        </p:nvSpPr>
        <p:spPr>
          <a:xfrm>
            <a:off x="877962" y="1270268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22" name="Textfeld 21"/>
          <p:cNvSpPr txBox="1"/>
          <p:nvPr userDrawn="1"/>
        </p:nvSpPr>
        <p:spPr>
          <a:xfrm>
            <a:off x="1444625" y="183608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23" name="Textfeld 22"/>
          <p:cNvSpPr txBox="1"/>
          <p:nvPr userDrawn="1"/>
        </p:nvSpPr>
        <p:spPr>
          <a:xfrm>
            <a:off x="877962" y="1836078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24" name="Textfeld 23"/>
          <p:cNvSpPr txBox="1"/>
          <p:nvPr userDrawn="1"/>
        </p:nvSpPr>
        <p:spPr>
          <a:xfrm>
            <a:off x="1444625" y="240189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25" name="Textfeld 24"/>
          <p:cNvSpPr txBox="1"/>
          <p:nvPr userDrawn="1"/>
        </p:nvSpPr>
        <p:spPr>
          <a:xfrm>
            <a:off x="877962" y="2401888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26" name="Textfeld 25"/>
          <p:cNvSpPr txBox="1"/>
          <p:nvPr userDrawn="1"/>
        </p:nvSpPr>
        <p:spPr>
          <a:xfrm>
            <a:off x="1444625" y="296770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27" name="Textfeld 26"/>
          <p:cNvSpPr txBox="1"/>
          <p:nvPr userDrawn="1"/>
        </p:nvSpPr>
        <p:spPr>
          <a:xfrm>
            <a:off x="877962" y="2967698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28" name="Textfeld 27"/>
          <p:cNvSpPr txBox="1"/>
          <p:nvPr userDrawn="1"/>
        </p:nvSpPr>
        <p:spPr>
          <a:xfrm>
            <a:off x="1444625" y="353351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29" name="Textfeld 28"/>
          <p:cNvSpPr txBox="1"/>
          <p:nvPr userDrawn="1"/>
        </p:nvSpPr>
        <p:spPr>
          <a:xfrm>
            <a:off x="877962" y="3533508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30" name="Textfeld 29"/>
          <p:cNvSpPr txBox="1"/>
          <p:nvPr userDrawn="1"/>
        </p:nvSpPr>
        <p:spPr>
          <a:xfrm>
            <a:off x="1444625" y="4099321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31" name="Textfeld 30"/>
          <p:cNvSpPr txBox="1"/>
          <p:nvPr userDrawn="1"/>
        </p:nvSpPr>
        <p:spPr>
          <a:xfrm>
            <a:off x="877962" y="4099319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32" name="Textfeld 31"/>
          <p:cNvSpPr txBox="1"/>
          <p:nvPr userDrawn="1"/>
        </p:nvSpPr>
        <p:spPr>
          <a:xfrm>
            <a:off x="1444625" y="4665131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33" name="Textfeld 32"/>
          <p:cNvSpPr txBox="1"/>
          <p:nvPr userDrawn="1"/>
        </p:nvSpPr>
        <p:spPr>
          <a:xfrm>
            <a:off x="877962" y="4665129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34" name="Textfeld 33"/>
          <p:cNvSpPr txBox="1"/>
          <p:nvPr userDrawn="1"/>
        </p:nvSpPr>
        <p:spPr>
          <a:xfrm>
            <a:off x="1444625" y="5230942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35" name="Textfeld 34"/>
          <p:cNvSpPr txBox="1"/>
          <p:nvPr userDrawn="1"/>
        </p:nvSpPr>
        <p:spPr>
          <a:xfrm>
            <a:off x="877962" y="5230940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36" name="Textfeld 35"/>
          <p:cNvSpPr txBox="1"/>
          <p:nvPr userDrawn="1"/>
        </p:nvSpPr>
        <p:spPr>
          <a:xfrm>
            <a:off x="1444625" y="5796754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37" name="Textfeld 36"/>
          <p:cNvSpPr txBox="1"/>
          <p:nvPr userDrawn="1"/>
        </p:nvSpPr>
        <p:spPr>
          <a:xfrm>
            <a:off x="877962" y="5796752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18" hasCustomPrompt="1"/>
          </p:nvPr>
        </p:nvSpPr>
        <p:spPr>
          <a:xfrm>
            <a:off x="860081" y="1151851"/>
            <a:ext cx="6488111" cy="5162698"/>
          </a:xfrm>
        </p:spPr>
        <p:txBody>
          <a:bodyPr wrap="none" tIns="0" bIns="0"/>
          <a:lstStyle>
            <a:lvl1pPr marL="684000" indent="-504000" algn="l">
              <a:lnSpc>
                <a:spcPts val="4475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charset="2"/>
              <a:buAutoNum type="arabicPlain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Topic 1 bearbeiten</a:t>
            </a:r>
            <a:endParaRPr lang="de-DE" dirty="0"/>
          </a:p>
        </p:txBody>
      </p:sp>
      <p:sp>
        <p:nvSpPr>
          <p:cNvPr id="58" name="Textfeld 57"/>
          <p:cNvSpPr txBox="1"/>
          <p:nvPr userDrawn="1"/>
        </p:nvSpPr>
        <p:spPr>
          <a:xfrm>
            <a:off x="877962" y="0"/>
            <a:ext cx="6480000" cy="82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140400" rtlCol="0">
            <a:noAutofit/>
          </a:bodyPr>
          <a:lstStyle/>
          <a:p>
            <a:r>
              <a:rPr lang="de-DE" sz="3200" dirty="0" smtClean="0">
                <a:solidFill>
                  <a:srgbClr val="006AB3"/>
                </a:solidFill>
                <a:latin typeface="HHU Celeste Sans"/>
              </a:rPr>
              <a:t>Agenda</a:t>
            </a:r>
            <a:endParaRPr lang="de-DE" sz="3200" dirty="0">
              <a:solidFill>
                <a:srgbClr val="006AB3"/>
              </a:solidFill>
              <a:latin typeface="HHU Celeste Sans"/>
            </a:endParaRPr>
          </a:p>
        </p:txBody>
      </p:sp>
      <p:sp>
        <p:nvSpPr>
          <p:cNvPr id="38" name="Rechteck 37"/>
          <p:cNvSpPr/>
          <p:nvPr userDrawn="1"/>
        </p:nvSpPr>
        <p:spPr>
          <a:xfrm>
            <a:off x="7416000" y="4656248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39" name="Rechteck 38"/>
          <p:cNvSpPr/>
          <p:nvPr userDrawn="1"/>
        </p:nvSpPr>
        <p:spPr>
          <a:xfrm>
            <a:off x="7416000" y="352873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40" name="Rechteck 39"/>
          <p:cNvSpPr/>
          <p:nvPr userDrawn="1"/>
        </p:nvSpPr>
        <p:spPr>
          <a:xfrm>
            <a:off x="7416000" y="2401212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41" name="Rechteck 40"/>
          <p:cNvSpPr/>
          <p:nvPr userDrawn="1"/>
        </p:nvSpPr>
        <p:spPr>
          <a:xfrm>
            <a:off x="7416000" y="1273694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42" name="Rechteck 41"/>
          <p:cNvSpPr/>
          <p:nvPr userDrawn="1"/>
        </p:nvSpPr>
        <p:spPr>
          <a:xfrm>
            <a:off x="7416000" y="5783263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1441693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Agenda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platzhalter 53"/>
          <p:cNvSpPr>
            <a:spLocks noGrp="1"/>
          </p:cNvSpPr>
          <p:nvPr>
            <p:ph type="body" sz="quarter" idx="18" hasCustomPrompt="1"/>
          </p:nvPr>
        </p:nvSpPr>
        <p:spPr>
          <a:xfrm>
            <a:off x="878400" y="1003300"/>
            <a:ext cx="6483600" cy="5290257"/>
          </a:xfrm>
        </p:spPr>
        <p:txBody>
          <a:bodyPr wrap="none" tIns="0" bIns="0"/>
          <a:lstStyle>
            <a:lvl1pPr marL="612000" indent="-504000" algn="l">
              <a:lnSpc>
                <a:spcPts val="4475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charset="2"/>
              <a:buAutoNum type="arabicPlain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Topic 1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51EF8B-D4DD-154E-BB81-17B6ED2A4BD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38" name="Textfeld 37"/>
          <p:cNvSpPr txBox="1"/>
          <p:nvPr userDrawn="1"/>
        </p:nvSpPr>
        <p:spPr>
          <a:xfrm>
            <a:off x="877962" y="0"/>
            <a:ext cx="6480000" cy="82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tIns="140400" rtlCol="0">
            <a:noAutofit/>
          </a:bodyPr>
          <a:lstStyle/>
          <a:p>
            <a:r>
              <a:rPr lang="de-DE" sz="3200" dirty="0" smtClean="0">
                <a:solidFill>
                  <a:srgbClr val="006AB3"/>
                </a:solidFill>
                <a:latin typeface="HHU Celeste Sans"/>
              </a:rPr>
              <a:t>Agenda</a:t>
            </a:r>
            <a:endParaRPr lang="de-DE" sz="3200" dirty="0">
              <a:solidFill>
                <a:srgbClr val="006AB3"/>
              </a:solidFill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93360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800" y="1620000"/>
            <a:ext cx="6998400" cy="4680000"/>
          </a:xfrm>
        </p:spPr>
        <p:txBody>
          <a:bodyPr lIns="0"/>
          <a:lstStyle>
            <a:lvl1pPr marL="0" indent="-360000">
              <a:spcBef>
                <a:spcPts val="0"/>
              </a:spcBef>
              <a:defRPr sz="2600"/>
            </a:lvl1pPr>
            <a:lvl2pPr marL="633600">
              <a:spcBef>
                <a:spcPts val="0"/>
              </a:spcBef>
              <a:defRPr sz="2400"/>
            </a:lvl2pPr>
            <a:lvl3pPr marL="856800">
              <a:spcBef>
                <a:spcPts val="0"/>
              </a:spcBef>
              <a:defRPr/>
            </a:lvl3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51EF8B-D4DD-154E-BB81-17B6ED2A4BD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7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08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8" name="Inhaltsplatzhalter 12"/>
          <p:cNvSpPr>
            <a:spLocks noGrp="1"/>
          </p:cNvSpPr>
          <p:nvPr>
            <p:ph sz="quarter" idx="20" hasCustomPrompt="1"/>
          </p:nvPr>
        </p:nvSpPr>
        <p:spPr>
          <a:xfrm>
            <a:off x="7416002" y="2398692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9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35244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0" name="Inhaltsplatzhalter 12"/>
          <p:cNvSpPr>
            <a:spLocks noGrp="1"/>
          </p:cNvSpPr>
          <p:nvPr>
            <p:ph sz="quarter" idx="22" hasCustomPrompt="1"/>
          </p:nvPr>
        </p:nvSpPr>
        <p:spPr>
          <a:xfrm>
            <a:off x="7416002" y="46512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8400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11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0" y="57780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9545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Titel und Inhalt mit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33600">
              <a:defRPr/>
            </a:lvl2pPr>
            <a:lvl3pPr marL="856800">
              <a:defRPr/>
            </a:lvl3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1251EF8B-D4DD-154E-BB81-17B6ED2A4BD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08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5" name="Inhaltsplatzhalter 12"/>
          <p:cNvSpPr>
            <a:spLocks noGrp="1"/>
          </p:cNvSpPr>
          <p:nvPr>
            <p:ph sz="quarter" idx="20" hasCustomPrompt="1"/>
          </p:nvPr>
        </p:nvSpPr>
        <p:spPr>
          <a:xfrm>
            <a:off x="7416002" y="2398692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6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35244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7" name="Inhaltsplatzhalter 12"/>
          <p:cNvSpPr>
            <a:spLocks noGrp="1"/>
          </p:cNvSpPr>
          <p:nvPr>
            <p:ph sz="quarter" idx="22" hasCustomPrompt="1"/>
          </p:nvPr>
        </p:nvSpPr>
        <p:spPr>
          <a:xfrm>
            <a:off x="7416002" y="46512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8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8400" cy="475200"/>
          </a:xfrm>
        </p:spPr>
        <p:txBody>
          <a:bodyPr lIns="360000" anchor="t" anchorCtr="0"/>
          <a:lstStyle>
            <a:lvl1pPr marL="0" indent="0">
              <a:spcAft>
                <a:spcPts val="0"/>
              </a:spcAft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</a:t>
            </a:r>
            <a:endParaRPr lang="de-DE" dirty="0"/>
          </a:p>
        </p:txBody>
      </p:sp>
      <p:sp>
        <p:nvSpPr>
          <p:cNvPr id="11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0" y="5778000"/>
            <a:ext cx="1728000" cy="1080000"/>
          </a:xfrm>
          <a:ln w="0">
            <a:solidFill>
              <a:srgbClr val="000000">
                <a:alpha val="0"/>
              </a:srgb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Zwei Inhalte_ho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52800" y="1619999"/>
            <a:ext cx="3240000" cy="4680000"/>
          </a:xfrm>
          <a:ln w="0">
            <a:solidFill>
              <a:schemeClr val="bg1">
                <a:alpha val="0"/>
              </a:schemeClr>
            </a:solidFill>
          </a:ln>
        </p:spPr>
        <p:txBody>
          <a:bodyPr/>
          <a:lstStyle>
            <a:lvl1pPr>
              <a:tabLst>
                <a:tab pos="355600" algn="l"/>
              </a:tabLst>
              <a:defRPr sz="2400"/>
            </a:lvl1pPr>
            <a:lvl2pPr marL="633600">
              <a:defRPr sz="22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07778F1-8747-4E43-8969-94EBDE51F64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8" name="Inhaltsplatzhalter 2"/>
          <p:cNvSpPr>
            <a:spLocks noGrp="1"/>
          </p:cNvSpPr>
          <p:nvPr>
            <p:ph sz="half" idx="18" hasCustomPrompt="1"/>
          </p:nvPr>
        </p:nvSpPr>
        <p:spPr>
          <a:xfrm>
            <a:off x="4114821" y="1658880"/>
            <a:ext cx="3240000" cy="4653348"/>
          </a:xfrm>
        </p:spPr>
        <p:txBody>
          <a:bodyPr/>
          <a:lstStyle>
            <a:lvl1pPr marL="0" marR="0" indent="-3600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6AB3"/>
              </a:buClr>
              <a:buSzPct val="115000"/>
              <a:buFont typeface="Wingdings" charset="0"/>
              <a:buChar char="§"/>
              <a:tabLst>
                <a:tab pos="355600" algn="l"/>
              </a:tabLst>
              <a:defRPr sz="2400"/>
            </a:lvl1pPr>
            <a:lvl2pPr marL="633600" marR="0" indent="-2736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9DADB"/>
              </a:buClr>
              <a:buSzPct val="115000"/>
              <a:buFont typeface="Wingdings" charset="0"/>
              <a:buChar char="§"/>
              <a:tabLst/>
              <a:defRPr sz="2400"/>
            </a:lvl2pPr>
            <a:lvl3pPr marL="856800" marR="0" indent="-22860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D9DADB"/>
              </a:buClr>
              <a:buSzPct val="115000"/>
              <a:buFont typeface="Wingdings" charset="0"/>
              <a:buChar char="§"/>
              <a:tabLst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	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08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7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2398692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9" name="Inhaltsplatzhalter 12"/>
          <p:cNvSpPr>
            <a:spLocks noGrp="1"/>
          </p:cNvSpPr>
          <p:nvPr>
            <p:ph sz="quarter" idx="22" hasCustomPrompt="1"/>
          </p:nvPr>
        </p:nvSpPr>
        <p:spPr>
          <a:xfrm>
            <a:off x="7416002" y="35244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1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2" y="46512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936000"/>
            <a:ext cx="7358400" cy="475200"/>
          </a:xfrm>
        </p:spPr>
        <p:txBody>
          <a:bodyPr lIns="360000" anchor="t" anchorCtr="0"/>
          <a:lstStyle>
            <a:lvl1pPr marL="0" indent="0">
              <a:spcAft>
                <a:spcPts val="0"/>
              </a:spcAft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5" hasCustomPrompt="1"/>
          </p:nvPr>
        </p:nvSpPr>
        <p:spPr>
          <a:xfrm>
            <a:off x="7416000" y="57780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6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Zwei Inhalte-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52800" y="1620000"/>
            <a:ext cx="6998400" cy="2815988"/>
          </a:xfrm>
        </p:spPr>
        <p:txBody>
          <a:bodyPr/>
          <a:lstStyle>
            <a:lvl1pPr>
              <a:defRPr sz="2600"/>
            </a:lvl1pPr>
            <a:lvl2pPr marL="633600">
              <a:defRPr sz="24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07778F1-8747-4E43-8969-94EBDE51F648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8" name="Inhaltsplatzhalter 2"/>
          <p:cNvSpPr>
            <a:spLocks noGrp="1"/>
          </p:cNvSpPr>
          <p:nvPr>
            <p:ph sz="half" idx="18"/>
          </p:nvPr>
        </p:nvSpPr>
        <p:spPr>
          <a:xfrm>
            <a:off x="352800" y="4651200"/>
            <a:ext cx="6998400" cy="1657298"/>
          </a:xfrm>
        </p:spPr>
        <p:txBody>
          <a:bodyPr/>
          <a:lstStyle>
            <a:lvl1pPr>
              <a:defRPr sz="2600"/>
            </a:lvl1pPr>
            <a:lvl2pPr marL="633600">
              <a:defRPr sz="2400"/>
            </a:lvl2pPr>
            <a:lvl3pPr marL="856800"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08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7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2398692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9" name="Inhaltsplatzhalter 12"/>
          <p:cNvSpPr>
            <a:spLocks noGrp="1"/>
          </p:cNvSpPr>
          <p:nvPr>
            <p:ph sz="quarter" idx="22" hasCustomPrompt="1"/>
          </p:nvPr>
        </p:nvSpPr>
        <p:spPr>
          <a:xfrm>
            <a:off x="7416002" y="35244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1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2" y="46512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2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936000"/>
            <a:ext cx="7358400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5" hasCustomPrompt="1"/>
          </p:nvPr>
        </p:nvSpPr>
        <p:spPr>
          <a:xfrm>
            <a:off x="7416000" y="57780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62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ent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7" name="Diagrammplatzhalter 6"/>
          <p:cNvSpPr>
            <a:spLocks noGrp="1"/>
          </p:cNvSpPr>
          <p:nvPr>
            <p:ph type="chart" sz="quarter" idx="13"/>
          </p:nvPr>
        </p:nvSpPr>
        <p:spPr>
          <a:xfrm>
            <a:off x="352800" y="1620000"/>
            <a:ext cx="6998400" cy="4680000"/>
          </a:xfrm>
        </p:spPr>
        <p:txBody>
          <a:bodyPr rtlCol="0">
            <a:norm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noProof="0" dirty="0" smtClean="0"/>
              <a:t>Diagramm durch Klicken auf Symbol hinzufügen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7DAFF32-229B-2949-949B-1F8BE6F3D42D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11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08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2" name="Inhaltsplatzhalter 12"/>
          <p:cNvSpPr>
            <a:spLocks noGrp="1"/>
          </p:cNvSpPr>
          <p:nvPr>
            <p:ph sz="quarter" idx="20" hasCustomPrompt="1"/>
          </p:nvPr>
        </p:nvSpPr>
        <p:spPr>
          <a:xfrm>
            <a:off x="7416002" y="2398692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7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35244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9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2" y="46512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-1" y="936000"/>
            <a:ext cx="7358400" cy="475200"/>
          </a:xfrm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 hasCustomPrompt="1"/>
          </p:nvPr>
        </p:nvSpPr>
        <p:spPr>
          <a:xfrm>
            <a:off x="7416000" y="5778000"/>
            <a:ext cx="1728000" cy="1080000"/>
          </a:xfrm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504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bellenplatzhalter 7"/>
          <p:cNvSpPr>
            <a:spLocks noGrp="1"/>
          </p:cNvSpPr>
          <p:nvPr>
            <p:ph type="tbl" sz="quarter" idx="14"/>
          </p:nvPr>
        </p:nvSpPr>
        <p:spPr>
          <a:xfrm>
            <a:off x="352800" y="1620000"/>
            <a:ext cx="6998400" cy="4680000"/>
          </a:xfrm>
          <a:ln w="0">
            <a:noFill/>
          </a:ln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6AB3"/>
              </a:buClr>
              <a:buSzPct val="115000"/>
              <a:buFontTx/>
              <a:buNone/>
              <a:tabLst/>
              <a:defRPr baseline="0"/>
            </a:lvl1pPr>
          </a:lstStyle>
          <a:p>
            <a:pPr lvl="0"/>
            <a:r>
              <a:rPr lang="de-DE" noProof="0" dirty="0" smtClean="0"/>
              <a:t>Tabelle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>
              <a:solidFill>
                <a:prstClr val="black">
                  <a:lumMod val="50000"/>
                  <a:lumOff val="50000"/>
                </a:prstClr>
              </a:solidFill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7E8EE-8117-CF45-95A5-50AEDDB6D0CA}" type="slidenum">
              <a:rPr lang="de-DE">
                <a:solidFill>
                  <a:prstClr val="white"/>
                </a:solidFill>
                <a:latin typeface="HHU Celeste Sans"/>
              </a:rPr>
              <a:pPr>
                <a:defRPr/>
              </a:pPr>
              <a:t>‹Nr.›</a:t>
            </a:fld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11" name="Inhaltsplatzhalter 12"/>
          <p:cNvSpPr>
            <a:spLocks noGrp="1"/>
          </p:cNvSpPr>
          <p:nvPr>
            <p:ph sz="quarter" idx="19" hasCustomPrompt="1"/>
          </p:nvPr>
        </p:nvSpPr>
        <p:spPr>
          <a:xfrm>
            <a:off x="7416002" y="1275131"/>
            <a:ext cx="1728000" cy="1080000"/>
          </a:xfrm>
          <a:ln w="0">
            <a:noFill/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2" name="Inhaltsplatzhalter 12"/>
          <p:cNvSpPr>
            <a:spLocks noGrp="1"/>
          </p:cNvSpPr>
          <p:nvPr>
            <p:ph sz="quarter" idx="20" hasCustomPrompt="1"/>
          </p:nvPr>
        </p:nvSpPr>
        <p:spPr>
          <a:xfrm>
            <a:off x="7416002" y="2398692"/>
            <a:ext cx="1728000" cy="1080000"/>
          </a:xfrm>
          <a:ln w="0">
            <a:solidFill>
              <a:schemeClr val="bg1">
                <a:alpha val="0"/>
              </a:scheme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7" name="Inhaltsplatzhalter 12"/>
          <p:cNvSpPr>
            <a:spLocks noGrp="1"/>
          </p:cNvSpPr>
          <p:nvPr>
            <p:ph sz="quarter" idx="21" hasCustomPrompt="1"/>
          </p:nvPr>
        </p:nvSpPr>
        <p:spPr>
          <a:xfrm>
            <a:off x="7416002" y="3524400"/>
            <a:ext cx="1728000" cy="1080000"/>
          </a:xfrm>
          <a:ln w="0">
            <a:solidFill>
              <a:schemeClr val="bg1">
                <a:alpha val="0"/>
              </a:scheme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18" name="Inhaltsplatzhalter 12"/>
          <p:cNvSpPr>
            <a:spLocks noGrp="1"/>
          </p:cNvSpPr>
          <p:nvPr>
            <p:ph sz="quarter" idx="23" hasCustomPrompt="1"/>
          </p:nvPr>
        </p:nvSpPr>
        <p:spPr>
          <a:xfrm>
            <a:off x="7416002" y="4651200"/>
            <a:ext cx="1728000" cy="1080000"/>
          </a:xfrm>
          <a:ln w="0">
            <a:solidFill>
              <a:schemeClr val="bg1">
                <a:alpha val="0"/>
              </a:scheme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  <p:sp>
        <p:nvSpPr>
          <p:cNvPr id="20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0" y="936000"/>
            <a:ext cx="7358400" cy="475200"/>
          </a:xfrm>
          <a:ln w="0">
            <a:solidFill>
              <a:schemeClr val="bg1">
                <a:alpha val="0"/>
              </a:schemeClr>
            </a:solidFill>
          </a:ln>
        </p:spPr>
        <p:txBody>
          <a:bodyPr lIns="36000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Master-Subtitelformat bearbeiten	</a:t>
            </a:r>
            <a:endParaRPr lang="de-DE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 hasCustomPrompt="1"/>
          </p:nvPr>
        </p:nvSpPr>
        <p:spPr>
          <a:xfrm>
            <a:off x="7416000" y="5778000"/>
            <a:ext cx="1728000" cy="1080000"/>
          </a:xfrm>
          <a:ln w="0">
            <a:solidFill>
              <a:schemeClr val="bg1">
                <a:alpha val="0"/>
              </a:schemeClr>
            </a:solidFill>
          </a:ln>
          <a:effectLst/>
        </p:spPr>
        <p:txBody>
          <a:bodyPr tIns="93600"/>
          <a:lstStyle>
            <a:lvl1pPr marL="0" indent="0">
              <a:spcBef>
                <a:spcPts val="0"/>
              </a:spcBef>
              <a:buFontTx/>
              <a:buNone/>
              <a:defRPr sz="1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de-DE" dirty="0" smtClean="0"/>
              <a:t>Objekt auf Platzhalter ziehen oder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2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1" y="2397600"/>
            <a:ext cx="7364638" cy="446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FontTx/>
              <a:buNone/>
              <a:defRPr lang="de-DE" dirty="0">
                <a:solidFill>
                  <a:schemeClr val="bg2"/>
                </a:solidFill>
                <a:latin typeface="HHU Celeste Sans"/>
                <a:cs typeface="HHU Celeste Sans"/>
              </a:defRPr>
            </a:lvl1pPr>
          </a:lstStyle>
          <a:p>
            <a:pPr lvl="0"/>
            <a:r>
              <a:rPr lang="de-DE" noProof="0" dirty="0" smtClean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0" y="1269960"/>
            <a:ext cx="73656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360000" anchor="ctr" anchorCtr="0"/>
          <a:lstStyle>
            <a:lvl1pPr algn="l">
              <a:defRPr sz="3600" b="0" i="0" cap="none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7423402" y="1269961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61272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0" y="1270039"/>
            <a:ext cx="7365600" cy="445333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360000" tIns="0" rIns="0" bIns="0" anchor="t"/>
          <a:lstStyle>
            <a:lvl1pPr algn="l">
              <a:lnSpc>
                <a:spcPct val="150000"/>
              </a:lnSpc>
              <a:defRPr sz="3600" b="0" i="0" cap="none">
                <a:solidFill>
                  <a:schemeClr val="bg1"/>
                </a:solidFill>
                <a:latin typeface="HHU Celeste Sans"/>
                <a:cs typeface="HHU Celeste Sans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0" y="3524400"/>
            <a:ext cx="7365600" cy="1930400"/>
          </a:xfrm>
          <a:prstGeom prst="rect">
            <a:avLst/>
          </a:prstGeom>
        </p:spPr>
        <p:txBody>
          <a:bodyPr lIns="36000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sz="2800">
                <a:solidFill>
                  <a:schemeClr val="bg1"/>
                </a:solidFill>
                <a:latin typeface="HHU Celeste Sans"/>
                <a:cs typeface="HHU Celeste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7"/>
          </p:nvPr>
        </p:nvSpPr>
        <p:spPr>
          <a:xfrm>
            <a:off x="0" y="5777999"/>
            <a:ext cx="7365600" cy="10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360000" anchor="ctr" anchorCtr="0"/>
          <a:lstStyle>
            <a:lvl1pPr marL="0" indent="0">
              <a:buFontTx/>
              <a:buNone/>
              <a:defRPr sz="2800" baseline="0">
                <a:solidFill>
                  <a:schemeClr val="tx2"/>
                </a:solidFill>
                <a:latin typeface="HHU Celeste Sans"/>
                <a:cs typeface="HHU Celeste Sans"/>
              </a:defRPr>
            </a:lvl1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323615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" y="1270800"/>
            <a:ext cx="7363878" cy="5584306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>
                <a:solidFill>
                  <a:schemeClr val="bg2"/>
                </a:solidFill>
                <a:latin typeface="HHU Celeste Sans"/>
                <a:cs typeface="HHU Celeste Sans"/>
              </a:defRPr>
            </a:lvl1pPr>
          </a:lstStyle>
          <a:p>
            <a:pPr lvl="0"/>
            <a:r>
              <a:rPr lang="de-DE" noProof="0" dirty="0" smtClean="0"/>
              <a:t>Bild auf Platzhalter ziehen oder durch Klicken auf Symbol hinzufügen</a:t>
            </a:r>
            <a:endParaRPr lang="de-DE" noProof="0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350838" y="5783766"/>
            <a:ext cx="6883783" cy="964431"/>
          </a:xfrm>
          <a:prstGeom prst="rect">
            <a:avLst/>
          </a:prstGeom>
          <a:noFill/>
        </p:spPr>
        <p:txBody>
          <a:bodyPr wrap="none" lIns="0" tIns="0" rIns="0" bIns="0"/>
          <a:lstStyle>
            <a:lvl1pPr algn="ctr">
              <a:defRPr sz="3600" b="1" i="0" cap="none">
                <a:solidFill>
                  <a:schemeClr val="bg1"/>
                </a:solidFill>
                <a:effectLst>
                  <a:outerShdw blurRad="111125" dist="63500" dir="2700000" sx="101000" sy="101000" algn="tl" rotWithShape="0">
                    <a:srgbClr val="000000">
                      <a:alpha val="42000"/>
                    </a:srgbClr>
                  </a:outerShdw>
                </a:effectLst>
                <a:latin typeface="HHU Celeste Sans"/>
                <a:cs typeface="HHU Celeste Sans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8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Kapiteltrenner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-1" y="6349999"/>
            <a:ext cx="9142413" cy="525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7363879" cy="18069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270800"/>
            <a:ext cx="7357760" cy="5630400"/>
          </a:xfrm>
          <a:solidFill>
            <a:schemeClr val="tx2"/>
          </a:solidFill>
          <a:ln>
            <a:noFill/>
          </a:ln>
          <a:effectLst/>
        </p:spPr>
        <p:txBody>
          <a:bodyPr lIns="360000" tIns="720000" rIns="0" bIns="0" anchor="t"/>
          <a:lstStyle>
            <a:lvl1pPr algn="l">
              <a:lnSpc>
                <a:spcPct val="150000"/>
              </a:lnSpc>
              <a:defRPr sz="40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-2" y="3018692"/>
            <a:ext cx="7002000" cy="2704678"/>
          </a:xfrm>
        </p:spPr>
        <p:txBody>
          <a:bodyPr lIns="360000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7416000" y="126977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7416000" y="239624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7416000" y="352270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2" name="Rechteck 21"/>
          <p:cNvSpPr/>
          <p:nvPr userDrawn="1"/>
        </p:nvSpPr>
        <p:spPr>
          <a:xfrm>
            <a:off x="7416000" y="46512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  <p:sp>
        <p:nvSpPr>
          <p:cNvPr id="23" name="Rechteck 22"/>
          <p:cNvSpPr/>
          <p:nvPr userDrawn="1"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n>
                <a:noFill/>
              </a:ln>
              <a:solidFill>
                <a:schemeClr val="bg2"/>
              </a:solidFill>
              <a:effectLst/>
              <a:latin typeface="HHU Celeste Sans"/>
            </a:endParaRPr>
          </a:p>
        </p:txBody>
      </p:sp>
    </p:spTree>
    <p:extLst>
      <p:ext uri="{BB962C8B-B14F-4D97-AF65-F5344CB8AC3E}">
        <p14:creationId xmlns:p14="http://schemas.microsoft.com/office/powerpoint/2010/main" val="4119488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Kapiteltrenner qu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 userDrawn="1"/>
        </p:nvSpPr>
        <p:spPr>
          <a:xfrm>
            <a:off x="0" y="6490773"/>
            <a:ext cx="827998" cy="360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12700" dir="5400000" sx="0" sy="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0" y="0"/>
            <a:ext cx="7363879" cy="18069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0" y="1270038"/>
            <a:ext cx="9142412" cy="4976775"/>
          </a:xfrm>
          <a:solidFill>
            <a:schemeClr val="tx2"/>
          </a:solidFill>
          <a:ln>
            <a:noFill/>
          </a:ln>
          <a:effectLst/>
        </p:spPr>
        <p:txBody>
          <a:bodyPr lIns="360000" tIns="720000" anchor="t"/>
          <a:lstStyle>
            <a:lvl1pPr algn="l">
              <a:lnSpc>
                <a:spcPct val="150000"/>
              </a:lnSpc>
              <a:defRPr sz="4000" b="0" i="0" cap="all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-1" y="3018692"/>
            <a:ext cx="8786813" cy="2704678"/>
          </a:xfrm>
        </p:spPr>
        <p:txBody>
          <a:bodyPr lIns="360000"/>
          <a:lstStyle>
            <a:lvl1pPr marL="0" indent="0" algn="l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86400" y="6516000"/>
            <a:ext cx="6300000" cy="34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346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 Agenda kom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EF8B-D4DD-154E-BB81-17B6ED2A4B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58" name="Textfeld 57"/>
          <p:cNvSpPr txBox="1"/>
          <p:nvPr userDrawn="1"/>
        </p:nvSpPr>
        <p:spPr>
          <a:xfrm>
            <a:off x="877962" y="0"/>
            <a:ext cx="6480000" cy="82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108000" tIns="46800" rIns="108000" rtlCol="0" anchor="ctr" anchorCtr="0">
            <a:noAutofit/>
          </a:bodyPr>
          <a:lstStyle/>
          <a:p>
            <a:r>
              <a:rPr lang="de-DE" sz="3200" b="0" i="0" dirty="0" smtClean="0">
                <a:solidFill>
                  <a:schemeClr val="tx2"/>
                </a:solidFill>
                <a:latin typeface="+mj-lt"/>
              </a:rPr>
              <a:t>Agenda</a:t>
            </a:r>
            <a:endParaRPr lang="de-DE" sz="3200" b="0" i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8" name="Textfeld 77"/>
          <p:cNvSpPr txBox="1"/>
          <p:nvPr userDrawn="1"/>
        </p:nvSpPr>
        <p:spPr>
          <a:xfrm>
            <a:off x="1444625" y="127027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79" name="Textfeld 78"/>
          <p:cNvSpPr txBox="1"/>
          <p:nvPr userDrawn="1"/>
        </p:nvSpPr>
        <p:spPr>
          <a:xfrm>
            <a:off x="877962" y="1270268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80" name="Textfeld 79"/>
          <p:cNvSpPr txBox="1"/>
          <p:nvPr userDrawn="1"/>
        </p:nvSpPr>
        <p:spPr>
          <a:xfrm>
            <a:off x="1444625" y="183608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81" name="Textfeld 80"/>
          <p:cNvSpPr txBox="1"/>
          <p:nvPr userDrawn="1"/>
        </p:nvSpPr>
        <p:spPr>
          <a:xfrm>
            <a:off x="877962" y="1836078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82" name="Textfeld 81"/>
          <p:cNvSpPr txBox="1"/>
          <p:nvPr userDrawn="1"/>
        </p:nvSpPr>
        <p:spPr>
          <a:xfrm>
            <a:off x="1444625" y="240189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83" name="Textfeld 82"/>
          <p:cNvSpPr txBox="1"/>
          <p:nvPr userDrawn="1"/>
        </p:nvSpPr>
        <p:spPr>
          <a:xfrm>
            <a:off x="877962" y="2401888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84" name="Textfeld 83"/>
          <p:cNvSpPr txBox="1"/>
          <p:nvPr userDrawn="1"/>
        </p:nvSpPr>
        <p:spPr>
          <a:xfrm>
            <a:off x="1444625" y="296770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85" name="Textfeld 84"/>
          <p:cNvSpPr txBox="1"/>
          <p:nvPr userDrawn="1"/>
        </p:nvSpPr>
        <p:spPr>
          <a:xfrm>
            <a:off x="877962" y="2967698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86" name="Textfeld 85"/>
          <p:cNvSpPr txBox="1"/>
          <p:nvPr userDrawn="1"/>
        </p:nvSpPr>
        <p:spPr>
          <a:xfrm>
            <a:off x="1444625" y="3533510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87" name="Textfeld 86"/>
          <p:cNvSpPr txBox="1"/>
          <p:nvPr userDrawn="1"/>
        </p:nvSpPr>
        <p:spPr>
          <a:xfrm>
            <a:off x="877962" y="3533508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88" name="Textfeld 87"/>
          <p:cNvSpPr txBox="1"/>
          <p:nvPr userDrawn="1"/>
        </p:nvSpPr>
        <p:spPr>
          <a:xfrm>
            <a:off x="1444625" y="4099321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89" name="Textfeld 88"/>
          <p:cNvSpPr txBox="1"/>
          <p:nvPr userDrawn="1"/>
        </p:nvSpPr>
        <p:spPr>
          <a:xfrm>
            <a:off x="877962" y="4099319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90" name="Textfeld 89"/>
          <p:cNvSpPr txBox="1"/>
          <p:nvPr userDrawn="1"/>
        </p:nvSpPr>
        <p:spPr>
          <a:xfrm>
            <a:off x="1444625" y="4665131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91" name="Textfeld 90"/>
          <p:cNvSpPr txBox="1"/>
          <p:nvPr userDrawn="1"/>
        </p:nvSpPr>
        <p:spPr>
          <a:xfrm>
            <a:off x="877962" y="4665129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92" name="Textfeld 91"/>
          <p:cNvSpPr txBox="1"/>
          <p:nvPr userDrawn="1"/>
        </p:nvSpPr>
        <p:spPr>
          <a:xfrm>
            <a:off x="1444625" y="5230942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93" name="Textfeld 92"/>
          <p:cNvSpPr txBox="1"/>
          <p:nvPr userDrawn="1"/>
        </p:nvSpPr>
        <p:spPr>
          <a:xfrm>
            <a:off x="877962" y="5230940"/>
            <a:ext cx="503999" cy="496805"/>
          </a:xfrm>
          <a:prstGeom prst="rect">
            <a:avLst/>
          </a:prstGeom>
          <a:solidFill>
            <a:schemeClr val="tx2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94" name="Textfeld 93"/>
          <p:cNvSpPr txBox="1"/>
          <p:nvPr userDrawn="1"/>
        </p:nvSpPr>
        <p:spPr>
          <a:xfrm>
            <a:off x="1444625" y="5796754"/>
            <a:ext cx="5921374" cy="4968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93600" bIns="93600" rtlCol="0">
            <a:spAutoFit/>
          </a:bodyPr>
          <a:lstStyle/>
          <a:p>
            <a:endParaRPr lang="de-DE" sz="2000" dirty="0">
              <a:solidFill>
                <a:prstClr val="black"/>
              </a:solidFill>
              <a:latin typeface="HHU Celeste Sans"/>
            </a:endParaRPr>
          </a:p>
        </p:txBody>
      </p:sp>
      <p:sp>
        <p:nvSpPr>
          <p:cNvPr id="95" name="Textfeld 94"/>
          <p:cNvSpPr txBox="1"/>
          <p:nvPr userDrawn="1"/>
        </p:nvSpPr>
        <p:spPr>
          <a:xfrm>
            <a:off x="877962" y="5796752"/>
            <a:ext cx="503999" cy="496805"/>
          </a:xfrm>
          <a:prstGeom prst="rect">
            <a:avLst/>
          </a:prstGeom>
          <a:solidFill>
            <a:srgbClr val="006AB3"/>
          </a:solidFill>
        </p:spPr>
        <p:txBody>
          <a:bodyPr wrap="square" tIns="93600" rIns="108000" bIns="93600" rtlCol="0">
            <a:spAutoFit/>
          </a:bodyPr>
          <a:lstStyle/>
          <a:p>
            <a:pPr algn="ctr"/>
            <a:endParaRPr lang="de-DE" sz="2000" dirty="0">
              <a:solidFill>
                <a:prstClr val="white"/>
              </a:solidFill>
            </a:endParaRPr>
          </a:p>
        </p:txBody>
      </p:sp>
      <p:sp>
        <p:nvSpPr>
          <p:cNvPr id="96" name="Textplatzhalter 53"/>
          <p:cNvSpPr>
            <a:spLocks noGrp="1"/>
          </p:cNvSpPr>
          <p:nvPr>
            <p:ph type="body" sz="quarter" idx="18" hasCustomPrompt="1"/>
          </p:nvPr>
        </p:nvSpPr>
        <p:spPr>
          <a:xfrm>
            <a:off x="860081" y="1151851"/>
            <a:ext cx="6488111" cy="5162698"/>
          </a:xfrm>
        </p:spPr>
        <p:txBody>
          <a:bodyPr wrap="none" tIns="0" bIns="0"/>
          <a:lstStyle>
            <a:lvl1pPr marL="684000" indent="-504000" algn="l">
              <a:lnSpc>
                <a:spcPts val="4475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Wingdings" charset="2"/>
              <a:buAutoNum type="arabicPlain"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Topic 1 bearbeiten</a:t>
            </a:r>
            <a:endParaRPr lang="de-DE" dirty="0"/>
          </a:p>
        </p:txBody>
      </p:sp>
      <p:sp>
        <p:nvSpPr>
          <p:cNvPr id="97" name="Rechteck 96"/>
          <p:cNvSpPr/>
          <p:nvPr userDrawn="1"/>
        </p:nvSpPr>
        <p:spPr>
          <a:xfrm>
            <a:off x="7416000" y="46512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98" name="Rechteck 97"/>
          <p:cNvSpPr/>
          <p:nvPr userDrawn="1"/>
        </p:nvSpPr>
        <p:spPr>
          <a:xfrm>
            <a:off x="7416000" y="35244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99" name="Rechteck 98"/>
          <p:cNvSpPr/>
          <p:nvPr userDrawn="1"/>
        </p:nvSpPr>
        <p:spPr>
          <a:xfrm>
            <a:off x="7416000" y="23976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100" name="Rechteck 99"/>
          <p:cNvSpPr/>
          <p:nvPr userDrawn="1"/>
        </p:nvSpPr>
        <p:spPr>
          <a:xfrm>
            <a:off x="7416000" y="12708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101" name="Rechteck 100"/>
          <p:cNvSpPr/>
          <p:nvPr userDrawn="1"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cxnSp>
        <p:nvCxnSpPr>
          <p:cNvPr id="3" name="Gerade Verbindung 2"/>
          <p:cNvCxnSpPr/>
          <p:nvPr userDrawn="1"/>
        </p:nvCxnSpPr>
        <p:spPr>
          <a:xfrm>
            <a:off x="7383600" y="6516000"/>
            <a:ext cx="0" cy="360000"/>
          </a:xfrm>
          <a:prstGeom prst="line">
            <a:avLst/>
          </a:prstGeom>
          <a:ln w="635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83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 Agenda einfa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1" y="1027604"/>
            <a:ext cx="9142413" cy="530493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Textplatzhalter 53"/>
          <p:cNvSpPr>
            <a:spLocks noGrp="1"/>
          </p:cNvSpPr>
          <p:nvPr>
            <p:ph type="body" sz="quarter" idx="18" hasCustomPrompt="1"/>
          </p:nvPr>
        </p:nvSpPr>
        <p:spPr>
          <a:xfrm>
            <a:off x="860080" y="1027605"/>
            <a:ext cx="7941019" cy="5093795"/>
          </a:xfrm>
        </p:spPr>
        <p:txBody>
          <a:bodyPr wrap="none" lIns="108000" tIns="0" bIns="0"/>
          <a:lstStyle>
            <a:lvl1pPr marL="360000" indent="-360000" algn="l">
              <a:lnSpc>
                <a:spcPts val="4475"/>
              </a:lnSpc>
              <a:spcBef>
                <a:spcPts val="0"/>
              </a:spcBef>
              <a:buClr>
                <a:schemeClr val="bg1"/>
              </a:buClr>
              <a:buSzPct val="100000"/>
              <a:buFont typeface="Wingdings" charset="2"/>
              <a:buAutoNum type="arabicPlain"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Topic 1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Fußzeile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EF8B-D4DD-154E-BB81-17B6ED2A4B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877962" y="0"/>
            <a:ext cx="6537600" cy="827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tIns="46800" rtlCol="0" anchor="ctr" anchorCtr="0">
            <a:noAutofit/>
          </a:bodyPr>
          <a:lstStyle/>
          <a:p>
            <a:r>
              <a:rPr lang="de-DE" sz="3200" b="0" i="0" dirty="0" smtClean="0">
                <a:solidFill>
                  <a:schemeClr val="tx2"/>
                </a:solidFill>
                <a:latin typeface="+mj-lt"/>
              </a:rPr>
              <a:t>Agenda</a:t>
            </a:r>
            <a:endParaRPr lang="de-DE" sz="3200" b="0" i="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7681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90F4-D68A-2F46-81EE-237204C7CDB7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grpSp>
        <p:nvGrpSpPr>
          <p:cNvPr id="2" name="Gruppierung 1"/>
          <p:cNvGrpSpPr/>
          <p:nvPr/>
        </p:nvGrpSpPr>
        <p:grpSpPr>
          <a:xfrm>
            <a:off x="7394400" y="0"/>
            <a:ext cx="1749600" cy="6858000"/>
            <a:chOff x="7394400" y="0"/>
            <a:chExt cx="1749600" cy="6858000"/>
          </a:xfrm>
        </p:grpSpPr>
        <p:sp>
          <p:nvSpPr>
            <p:cNvPr id="9" name="Rechteck 8"/>
            <p:cNvSpPr/>
            <p:nvPr/>
          </p:nvSpPr>
          <p:spPr>
            <a:xfrm>
              <a:off x="7416000" y="1269775"/>
              <a:ext cx="1728000" cy="108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D9DADB"/>
                </a:solidFill>
                <a:latin typeface="HHU Celeste Sans"/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7416000" y="2396240"/>
              <a:ext cx="1728000" cy="108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D9DADB"/>
                </a:solidFill>
                <a:latin typeface="HHU Celeste Sans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7416000" y="3522705"/>
              <a:ext cx="1728000" cy="108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D9DADB"/>
                </a:solidFill>
                <a:latin typeface="HHU Celeste Sans"/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7416000" y="4651200"/>
              <a:ext cx="1728000" cy="108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D9DADB"/>
                </a:solidFill>
                <a:latin typeface="HHU Celeste Sans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7416000" y="5778000"/>
              <a:ext cx="1728000" cy="1080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D9DADB"/>
                </a:solidFill>
                <a:latin typeface="HHU Celeste Sans"/>
              </a:endParaRPr>
            </a:p>
          </p:txBody>
        </p:sp>
        <p:pic>
          <p:nvPicPr>
            <p:cNvPr id="14" name="Bild 13" descr="HHU_Logo_rgb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94400" y="0"/>
              <a:ext cx="1747200" cy="1008000"/>
            </a:xfrm>
            <a:prstGeom prst="rect">
              <a:avLst/>
            </a:prstGeom>
          </p:spPr>
        </p:pic>
      </p:grpSp>
      <p:pic>
        <p:nvPicPr>
          <p:cNvPr id="16" name="Bild 15" descr="HHU LIFE NATURE SCIENCE RGB 210 breit 600 dpi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7" b="5615"/>
          <a:stretch/>
        </p:blipFill>
        <p:spPr>
          <a:xfrm>
            <a:off x="0" y="1269775"/>
            <a:ext cx="7380000" cy="558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0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7416000" y="126977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416000" y="239624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7416000" y="352270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416000" y="46512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pic>
        <p:nvPicPr>
          <p:cNvPr id="13" name="Bild 12" descr="HHU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00" y="0"/>
            <a:ext cx="17472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3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516000"/>
            <a:ext cx="827998" cy="360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dist="12700" dir="5400000" sx="0" sy="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877960" y="6516000"/>
            <a:ext cx="8266039" cy="36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877961" y="0"/>
            <a:ext cx="6480000" cy="827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2800" y="1620000"/>
            <a:ext cx="8424000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85837" y="6516000"/>
            <a:ext cx="6300000" cy="34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 dirty="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827998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0" tIns="0" rIns="360000" bIns="0" rtlCol="0" anchor="ctr"/>
          <a:lstStyle>
            <a:lvl1pPr algn="r">
              <a:tabLst/>
              <a:defRPr sz="1200" baseline="0" smtClean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6825E-7BD2-F449-8D0E-8E5982C79E0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0" y="0"/>
            <a:ext cx="827998" cy="82799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517560" y="6594667"/>
            <a:ext cx="2281465" cy="1846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de-DE" sz="1200" dirty="0" err="1" smtClean="0">
                <a:solidFill>
                  <a:schemeClr val="bg1"/>
                </a:solidFill>
                <a:latin typeface="+mn-lt"/>
              </a:rPr>
              <a:t>www.hhu.de</a:t>
            </a:r>
            <a:endParaRPr lang="de-DE" sz="1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Bild 9" descr="HHU_Logo_rgb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213" y="0"/>
            <a:ext cx="17472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9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0" i="0" kern="1200" cap="none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9pPr>
    </p:titleStyle>
    <p:bodyStyle>
      <a:lvl1pPr marL="0" indent="-360000" algn="l" defTabSz="457200" rtl="0" eaLnBrk="1" fontAlgn="base" hangingPunct="1">
        <a:spcBef>
          <a:spcPts val="0"/>
        </a:spcBef>
        <a:spcAft>
          <a:spcPts val="1000"/>
        </a:spcAft>
        <a:buClr>
          <a:schemeClr val="tx2"/>
        </a:buClr>
        <a:buSzPct val="115000"/>
        <a:buFont typeface="Wingdings" charset="0"/>
        <a:buChar char="§"/>
        <a:tabLst>
          <a:tab pos="361950" algn="l"/>
        </a:tabLst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3600" indent="-273600" algn="l" defTabSz="457200" rtl="0" eaLnBrk="1" fontAlgn="base" hangingPunct="1">
        <a:spcBef>
          <a:spcPts val="0"/>
        </a:spcBef>
        <a:spcAft>
          <a:spcPts val="1000"/>
        </a:spcAft>
        <a:buClr>
          <a:schemeClr val="bg2"/>
        </a:buClr>
        <a:buSzPct val="115000"/>
        <a:buFont typeface="Wingdings" charset="0"/>
        <a:buChar char="§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6800" indent="-230400" algn="l" defTabSz="457200" rtl="0" eaLnBrk="1" fontAlgn="base" hangingPunct="1">
        <a:spcBef>
          <a:spcPts val="0"/>
        </a:spcBef>
        <a:spcAft>
          <a:spcPts val="1000"/>
        </a:spcAft>
        <a:buClr>
          <a:schemeClr val="bg2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B3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CelesteSansPro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B3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CelesteSansPro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877961" y="0"/>
            <a:ext cx="6480000" cy="82799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2799" y="1620000"/>
            <a:ext cx="6998400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  <a:endParaRPr lang="de-DE" dirty="0"/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78400" y="6516000"/>
            <a:ext cx="64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>
              <a:latin typeface="HHU Celeste San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0" y="6516000"/>
            <a:ext cx="827998" cy="360000"/>
          </a:xfrm>
          <a:prstGeom prst="rect">
            <a:avLst/>
          </a:prstGeom>
          <a:solidFill>
            <a:schemeClr val="bg2"/>
          </a:solidFill>
        </p:spPr>
        <p:txBody>
          <a:bodyPr vert="horz" lIns="0" tIns="0" rIns="360000" bIns="0" rtlCol="0" anchor="ctr"/>
          <a:lstStyle>
            <a:lvl1pPr algn="r">
              <a:defRPr sz="1200" baseline="0" smtClean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16825E-7BD2-F449-8D0E-8E5982C79E02}" type="slidenum">
              <a:rPr lang="de-DE" smtClean="0">
                <a:latin typeface="HHU Celeste Sans"/>
              </a:rPr>
              <a:pPr>
                <a:defRPr/>
              </a:pPr>
              <a:t>‹Nr.›</a:t>
            </a:fld>
            <a:endParaRPr lang="de-DE" dirty="0">
              <a:latin typeface="HHU Celeste San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0" y="0"/>
            <a:ext cx="827998" cy="82799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prstClr val="white"/>
              </a:solidFill>
              <a:latin typeface="HHU Celeste Sans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416000" y="126977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7416000" y="239624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7416000" y="3522705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7416000" y="46512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416000" y="5778000"/>
            <a:ext cx="1728000" cy="10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de-DE" dirty="0">
              <a:solidFill>
                <a:srgbClr val="D9DADB"/>
              </a:solidFill>
              <a:latin typeface="HHU Celeste Sans"/>
            </a:endParaRPr>
          </a:p>
        </p:txBody>
      </p:sp>
      <p:pic>
        <p:nvPicPr>
          <p:cNvPr id="7" name="Bild 6" descr="HHU_Logo_rgb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400" y="0"/>
            <a:ext cx="17472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71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0" i="0" kern="1200" cap="none">
          <a:solidFill>
            <a:srgbClr val="006AB3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AB3"/>
          </a:solidFill>
          <a:latin typeface="CelesteSansPro" charset="0"/>
          <a:ea typeface="ＭＳ Ｐゴシック" charset="0"/>
          <a:cs typeface="ＭＳ Ｐゴシック" charset="0"/>
        </a:defRPr>
      </a:lvl9pPr>
    </p:titleStyle>
    <p:bodyStyle>
      <a:lvl1pPr marL="0" indent="-360000" algn="l" defTabSz="457200" rtl="0" eaLnBrk="1" fontAlgn="base" hangingPunct="1">
        <a:spcBef>
          <a:spcPts val="0"/>
        </a:spcBef>
        <a:spcAft>
          <a:spcPts val="1000"/>
        </a:spcAft>
        <a:buClr>
          <a:srgbClr val="006AB3"/>
        </a:buClr>
        <a:buSzPct val="115000"/>
        <a:buFont typeface="Wingdings" charset="0"/>
        <a:buChar char="§"/>
        <a:tabLst>
          <a:tab pos="355600" algn="l"/>
          <a:tab pos="630238" algn="l"/>
          <a:tab pos="896938" algn="l"/>
        </a:tabLst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3600" indent="-273600" algn="l" defTabSz="457200" rtl="0" eaLnBrk="1" fontAlgn="base" hangingPunct="1">
        <a:spcBef>
          <a:spcPts val="0"/>
        </a:spcBef>
        <a:spcAft>
          <a:spcPts val="1000"/>
        </a:spcAft>
        <a:buClr>
          <a:schemeClr val="bg2"/>
        </a:buClr>
        <a:buSzPct val="115000"/>
        <a:buFont typeface="Wingdings" charset="0"/>
        <a:buChar char="§"/>
        <a:defRPr sz="2400" kern="1200">
          <a:solidFill>
            <a:schemeClr val="tx1"/>
          </a:solidFill>
          <a:latin typeface="HHU Celeste Sans"/>
          <a:ea typeface="ＭＳ Ｐゴシック" charset="0"/>
          <a:cs typeface="+mn-cs"/>
        </a:defRPr>
      </a:lvl2pPr>
      <a:lvl3pPr marL="856800" indent="-228600" algn="l" defTabSz="457200" rtl="0" eaLnBrk="1" fontAlgn="base" hangingPunct="1">
        <a:spcBef>
          <a:spcPts val="0"/>
        </a:spcBef>
        <a:spcAft>
          <a:spcPts val="1000"/>
        </a:spcAft>
        <a:buClr>
          <a:schemeClr val="bg2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HHU Celeste Sans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B3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CelesteSansPro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6AB3"/>
        </a:buClr>
        <a:buSzPct val="115000"/>
        <a:buFont typeface="Wingdings" charset="0"/>
        <a:buChar char="§"/>
        <a:defRPr sz="2000" kern="1200">
          <a:solidFill>
            <a:schemeClr val="tx1"/>
          </a:solidFill>
          <a:latin typeface="CelesteSansPro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X schützt vor Y </a:t>
            </a:r>
            <a:r>
              <a:rPr lang="de-DE" sz="2000" dirty="0" smtClean="0"/>
              <a:t>nicht: </a:t>
            </a:r>
            <a:br>
              <a:rPr lang="de-DE" sz="2000" dirty="0" smtClean="0"/>
            </a:br>
            <a:r>
              <a:rPr lang="de-DE" sz="2000" dirty="0" smtClean="0"/>
              <a:t>eine konstruktionsgrammatische Analyse 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sz="1600" dirty="0" err="1" smtClean="0"/>
              <a:t>Darya</a:t>
            </a:r>
            <a:r>
              <a:rPr lang="de-DE" sz="1600" dirty="0" smtClean="0"/>
              <a:t> </a:t>
            </a:r>
            <a:r>
              <a:rPr lang="de-DE" sz="1600" dirty="0" err="1" smtClean="0"/>
              <a:t>Malukha</a:t>
            </a:r>
            <a:r>
              <a:rPr lang="de-DE" sz="1600" dirty="0" smtClean="0"/>
              <a:t> B.A.</a:t>
            </a:r>
          </a:p>
          <a:p>
            <a:r>
              <a:rPr lang="de-DE" sz="1600" dirty="0" smtClean="0"/>
              <a:t>Köln/</a:t>
            </a:r>
            <a:r>
              <a:rPr lang="de-DE" sz="1600" dirty="0" err="1" smtClean="0"/>
              <a:t>StuTS</a:t>
            </a:r>
            <a:r>
              <a:rPr lang="de-DE" sz="1600" dirty="0" smtClean="0"/>
              <a:t> 65</a:t>
            </a:r>
          </a:p>
          <a:p>
            <a:r>
              <a:rPr lang="de-DE" sz="1600" dirty="0" smtClean="0"/>
              <a:t>24.05.2019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683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II: Das Phänomen der Modellbildung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Abb. </a:t>
            </a:r>
            <a:r>
              <a:rPr lang="de-DE" dirty="0" smtClean="0"/>
              <a:t>4: </a:t>
            </a:r>
            <a:r>
              <a:rPr lang="de-DE" dirty="0"/>
              <a:t>Ausschnitt aus der Lückenfüllertabelle zur Suchanfrage "# schützt vor # nicht" im </a:t>
            </a:r>
            <a:r>
              <a:rPr lang="de-DE" dirty="0" err="1"/>
              <a:t>lexpan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Modellbildung </a:t>
            </a:r>
            <a:r>
              <a:rPr lang="de-DE" i="1" u="sng" dirty="0"/>
              <a:t>X</a:t>
            </a:r>
            <a:r>
              <a:rPr lang="de-DE" i="1" dirty="0"/>
              <a:t> schützt vor </a:t>
            </a:r>
            <a:r>
              <a:rPr lang="de-DE" i="1" u="sng" dirty="0"/>
              <a:t>Y</a:t>
            </a:r>
            <a:r>
              <a:rPr lang="de-DE" i="1" dirty="0"/>
              <a:t> nicht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36" y="1732965"/>
            <a:ext cx="3705225" cy="41148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333874" y="2051334"/>
            <a:ext cx="4067175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chemeClr val="tx2"/>
              </a:buClr>
              <a:buSzPct val="115000"/>
            </a:pPr>
            <a:r>
              <a:rPr lang="de-DE" dirty="0" smtClean="0"/>
              <a:t>Modellbildungsbedeutung: „</a:t>
            </a:r>
            <a:r>
              <a:rPr lang="de-DE" dirty="0"/>
              <a:t>Obwohl ein Sachverhalt gegeben ist / als gegeben </a:t>
            </a:r>
            <a:r>
              <a:rPr lang="de-DE" dirty="0" smtClean="0"/>
              <a:t>scheint</a:t>
            </a:r>
            <a:r>
              <a:rPr lang="de-DE" dirty="0"/>
              <a:t>, verhindert dies nicht </a:t>
            </a:r>
            <a:r>
              <a:rPr lang="de-DE" dirty="0" smtClean="0"/>
              <a:t>einen anderen </a:t>
            </a:r>
            <a:r>
              <a:rPr lang="de-DE" dirty="0"/>
              <a:t>(Folge)-Sachverhalt“ (Steyer 2012:306).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47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II: Das Phänomen der Modellbildung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Datum </a:t>
            </a:r>
            <a:r>
              <a:rPr lang="de-DE" sz="2400" dirty="0" smtClean="0"/>
              <a:t>8: </a:t>
            </a:r>
            <a:r>
              <a:rPr lang="de-DE" sz="2400" b="1" dirty="0"/>
              <a:t>Grippe schützt vor Komik nicht</a:t>
            </a:r>
            <a:r>
              <a:rPr lang="de-DE" sz="2400" dirty="0"/>
              <a:t>. Die Aussicht auf ein Stadtleben mit </a:t>
            </a:r>
            <a:r>
              <a:rPr lang="de-DE" sz="2400" dirty="0" smtClean="0"/>
              <a:t>Gesichtsmasken beflügelt </a:t>
            </a:r>
            <a:r>
              <a:rPr lang="de-DE" sz="2400" dirty="0"/>
              <a:t>die Phantasie. Muss die Polizei bei der nächsten Demo die prophylaktische </a:t>
            </a:r>
            <a:r>
              <a:rPr lang="de-DE" sz="2400" dirty="0" smtClean="0"/>
              <a:t>Vermummung nun </a:t>
            </a:r>
            <a:r>
              <a:rPr lang="de-DE" sz="2400" dirty="0"/>
              <a:t>tolerieren? </a:t>
            </a:r>
            <a:r>
              <a:rPr lang="de-DE" sz="2400" dirty="0" smtClean="0"/>
              <a:t>(</a:t>
            </a:r>
            <a:r>
              <a:rPr lang="de-DE" sz="2400" dirty="0"/>
              <a:t>St. Galler Tagblatt, 13.08.2009)</a:t>
            </a:r>
          </a:p>
          <a:p>
            <a:r>
              <a:rPr lang="de-DE" sz="2400" dirty="0"/>
              <a:t>Datum </a:t>
            </a:r>
            <a:r>
              <a:rPr lang="de-DE" sz="2400" dirty="0" smtClean="0"/>
              <a:t>9: </a:t>
            </a:r>
            <a:r>
              <a:rPr lang="de-DE" sz="2400" b="1" dirty="0" smtClean="0"/>
              <a:t>Tradition </a:t>
            </a:r>
            <a:r>
              <a:rPr lang="de-DE" sz="2400" b="1" dirty="0"/>
              <a:t>schützt vor Erfolg nicht</a:t>
            </a:r>
            <a:r>
              <a:rPr lang="de-DE" sz="2400" dirty="0"/>
              <a:t>. Das gilt besonders für </a:t>
            </a:r>
            <a:r>
              <a:rPr lang="de-DE" sz="2400" dirty="0" smtClean="0"/>
              <a:t>das Bischofszeller </a:t>
            </a:r>
            <a:r>
              <a:rPr lang="de-DE" sz="2400" dirty="0"/>
              <a:t>Open Air. Es ist das älteste in der Schweiz, und das Konzept hat sich auch </a:t>
            </a:r>
            <a:r>
              <a:rPr lang="de-DE" sz="2400" dirty="0" smtClean="0"/>
              <a:t>dieses Jahr </a:t>
            </a:r>
            <a:r>
              <a:rPr lang="de-DE" sz="2400" dirty="0"/>
              <a:t>bewährt. Es kamen 1300 Besucher</a:t>
            </a:r>
            <a:r>
              <a:rPr lang="de-DE" sz="2400" dirty="0" smtClean="0"/>
              <a:t>. (St. Galler Tagblatt, 26.05.2008)</a:t>
            </a:r>
          </a:p>
          <a:p>
            <a:r>
              <a:rPr lang="de-DE" sz="2400" dirty="0" smtClean="0"/>
              <a:t>Datum 10: </a:t>
            </a:r>
            <a:r>
              <a:rPr lang="de-DE" sz="2400" b="1" dirty="0" smtClean="0"/>
              <a:t>Arbeit schützt vor Armut nicht</a:t>
            </a:r>
            <a:r>
              <a:rPr lang="de-DE" sz="2400" dirty="0" smtClean="0"/>
              <a:t>. In Deutschland verdienen 2,5 Millionen Menschen nicht </a:t>
            </a:r>
            <a:r>
              <a:rPr lang="de-DE" sz="2400" dirty="0"/>
              <a:t>einmal die Hälfte des Durchschnittseinkommens. </a:t>
            </a:r>
            <a:r>
              <a:rPr lang="de-DE" sz="2400" dirty="0" smtClean="0"/>
              <a:t>(</a:t>
            </a:r>
            <a:r>
              <a:rPr lang="de-DE" sz="2400" dirty="0"/>
              <a:t>Braunschweiger Zeitung, 07.03.2006)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Verwendungsweisen der Modellbildung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67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Drei </a:t>
            </a:r>
            <a:r>
              <a:rPr lang="de-DE" sz="2400" dirty="0"/>
              <a:t>Ebenen des Musters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dirty="0" smtClean="0"/>
              <a:t> 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Ebene 1: Sprichwörter: </a:t>
            </a:r>
            <a:r>
              <a:rPr lang="de-DE" i="1" dirty="0" smtClean="0"/>
              <a:t>Alter schützt vor Torheit nicht / Unwissenheit schützt vor Strafe nicht</a:t>
            </a:r>
          </a:p>
          <a:p>
            <a:pPr indent="0">
              <a:buNone/>
            </a:pPr>
            <a:r>
              <a:rPr lang="de-DE" dirty="0" smtClean="0"/>
              <a:t>Ebene 2: Modifizierte Sprichwörter (phraseologischer Kern erkennbar): </a:t>
            </a:r>
            <a:r>
              <a:rPr lang="de-DE" i="1" dirty="0" smtClean="0"/>
              <a:t>Alter schützt vor </a:t>
            </a:r>
            <a:r>
              <a:rPr lang="de-DE" i="1" u="sng" dirty="0" smtClean="0"/>
              <a:t>X</a:t>
            </a:r>
            <a:r>
              <a:rPr lang="de-DE" i="1" dirty="0" smtClean="0"/>
              <a:t> nicht</a:t>
            </a:r>
            <a:endParaRPr lang="de-DE" dirty="0" smtClean="0"/>
          </a:p>
          <a:p>
            <a:pPr indent="0">
              <a:buNone/>
            </a:pPr>
            <a:r>
              <a:rPr lang="de-DE" dirty="0" smtClean="0"/>
              <a:t>Ebene 3: Modellbildung </a:t>
            </a:r>
            <a:r>
              <a:rPr lang="de-DE" i="1" u="sng" dirty="0" smtClean="0"/>
              <a:t>X</a:t>
            </a:r>
            <a:r>
              <a:rPr lang="de-DE" i="1" dirty="0" smtClean="0"/>
              <a:t> schützt vor </a:t>
            </a:r>
            <a:r>
              <a:rPr lang="de-DE" i="1" u="sng" dirty="0" smtClean="0"/>
              <a:t>Y</a:t>
            </a:r>
            <a:r>
              <a:rPr lang="de-DE" i="1" dirty="0" smtClean="0"/>
              <a:t> nicht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08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dirty="0" smtClean="0"/>
              <a:t>In welcher Beziehung stehen die ermittelten Ebenen zueinander?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Wie werden diese in der Konstruktionsgrammatik erfasst und untersucht? 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Wie kann eine konstruktionsgrammatische Untersuchung eine phraseologische sinnvoll ergänzen?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35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III</a:t>
            </a:r>
            <a:r>
              <a:rPr lang="de-DE" sz="2400" dirty="0"/>
              <a:t>: X schützt vor Y nicht: konstruktionsgrammatische Zugänge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de-DE" dirty="0" smtClean="0"/>
              <a:t>das gesamte sprachliche Inventar kann mithilfe von Konstruktionen erfasst und beschrieben werden</a:t>
            </a:r>
          </a:p>
          <a:p>
            <a:pPr marL="457200" indent="-457200">
              <a:buFontTx/>
              <a:buChar char="-"/>
            </a:pPr>
            <a:r>
              <a:rPr lang="de-DE" b="1" dirty="0" smtClean="0"/>
              <a:t>Konstruktionen</a:t>
            </a:r>
            <a:r>
              <a:rPr lang="de-DE" dirty="0" smtClean="0"/>
              <a:t> sind Form- und Bedeutungspaare, deren Form und Inhalt konventionell miteinander verbunden sind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Konstruktionen liegen nicht lose vor: sie sind in einem dynamischen Netzwerk, dem </a:t>
            </a:r>
            <a:r>
              <a:rPr lang="de-DE" b="1" dirty="0" smtClean="0"/>
              <a:t>Konstruktikon</a:t>
            </a:r>
            <a:r>
              <a:rPr lang="de-DE" dirty="0"/>
              <a:t> </a:t>
            </a:r>
            <a:r>
              <a:rPr lang="de-DE" dirty="0" smtClean="0"/>
              <a:t>verortet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das Konstruktikon ist der Inbegriff </a:t>
            </a:r>
            <a:r>
              <a:rPr lang="de-DE" smtClean="0"/>
              <a:t>eines Kontinuums </a:t>
            </a:r>
            <a:r>
              <a:rPr lang="de-DE" dirty="0" smtClean="0"/>
              <a:t>zwischen Lexikon und Grammatik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Konstruktionsgrammatik trifft keine Unterscheidung zwischen Kern und Peripherie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Grundannahmen der Konstruktionsgrammatik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34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>III</a:t>
            </a:r>
            <a:r>
              <a:rPr lang="de-DE" sz="2400" dirty="0"/>
              <a:t>: X schützt vor Y nicht: konstruktionsgrammatische Zugänge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de-DE" dirty="0" smtClean="0"/>
              <a:t>Musterhaftigkeit 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Konstruktionsbedeutung</a:t>
            </a:r>
          </a:p>
          <a:p>
            <a:pPr marL="457200" indent="-457200">
              <a:buFontTx/>
              <a:buChar char="-"/>
            </a:pPr>
            <a:r>
              <a:rPr lang="de-DE" b="1" u="sng" dirty="0" err="1" smtClean="0"/>
              <a:t>Constraints</a:t>
            </a:r>
            <a:r>
              <a:rPr lang="de-DE" b="1" u="sng" dirty="0" smtClean="0"/>
              <a:t> (Beschränkungen)</a:t>
            </a:r>
          </a:p>
          <a:p>
            <a:pPr marL="457200" indent="-457200">
              <a:buFontTx/>
              <a:buChar char="-"/>
            </a:pPr>
            <a:r>
              <a:rPr lang="de-DE" b="1" u="sng" dirty="0" smtClean="0"/>
              <a:t>Produktivität</a:t>
            </a:r>
            <a:r>
              <a:rPr lang="de-DE" u="sng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de-DE" b="1" u="sng" dirty="0" smtClean="0"/>
              <a:t>Vererbungsbeziehungen </a:t>
            </a:r>
            <a:endParaRPr lang="de-DE" b="1" u="sng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000" dirty="0" smtClean="0"/>
              <a:t>Untersuchungsgesichtspunkte bei </a:t>
            </a:r>
            <a:r>
              <a:rPr lang="de-DE" sz="2000" dirty="0" err="1" smtClean="0"/>
              <a:t>Phrasemen</a:t>
            </a:r>
            <a:r>
              <a:rPr lang="de-DE" sz="2000" dirty="0" smtClean="0"/>
              <a:t> (Ziem 2018:8</a:t>
            </a:r>
            <a:r>
              <a:rPr lang="de-DE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18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III: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konstruktionsgrammatische Zugänge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57961" y="6534000"/>
            <a:ext cx="6300000" cy="342000"/>
          </a:xfrm>
        </p:spPr>
        <p:txBody>
          <a:bodyPr/>
          <a:lstStyle/>
          <a:p>
            <a:r>
              <a:rPr lang="de-DE" dirty="0"/>
              <a:t>Abb. </a:t>
            </a:r>
            <a:r>
              <a:rPr lang="de-DE" dirty="0" smtClean="0"/>
              <a:t>8: Links: X-Slot / Rechts</a:t>
            </a:r>
            <a:r>
              <a:rPr lang="de-DE" dirty="0"/>
              <a:t>: </a:t>
            </a:r>
            <a:r>
              <a:rPr lang="de-DE" dirty="0" smtClean="0"/>
              <a:t>Y-Slot </a:t>
            </a:r>
            <a:r>
              <a:rPr lang="de-DE" dirty="0"/>
              <a:t>im </a:t>
            </a:r>
            <a:r>
              <a:rPr lang="de-DE" dirty="0" err="1"/>
              <a:t>lexpan</a:t>
            </a:r>
            <a:r>
              <a:rPr lang="de-DE" dirty="0"/>
              <a:t> (Ausschnitt)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Restrektionen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sz="2400" dirty="0" smtClean="0"/>
              <a:t>- semantische Beschränkung</a:t>
            </a:r>
          </a:p>
          <a:p>
            <a:pPr indent="0">
              <a:buNone/>
            </a:pPr>
            <a:r>
              <a:rPr lang="de-DE" sz="2400" dirty="0" smtClean="0"/>
              <a:t>auf Abstrakta </a:t>
            </a:r>
          </a:p>
          <a:p>
            <a:pPr marL="342900" indent="-342900">
              <a:buFontTx/>
              <a:buChar char="-"/>
            </a:pPr>
            <a:r>
              <a:rPr lang="de-DE" sz="2400" dirty="0" smtClean="0"/>
              <a:t>hohe Produktivität </a:t>
            </a:r>
          </a:p>
          <a:p>
            <a:pPr indent="0">
              <a:buNone/>
            </a:pPr>
            <a:endParaRPr lang="de-DE" sz="2400" dirty="0" smtClean="0"/>
          </a:p>
          <a:p>
            <a:pPr indent="0">
              <a:buNone/>
            </a:pPr>
            <a:endParaRPr lang="de-DE" sz="24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496" y="1558719"/>
            <a:ext cx="5196783" cy="4741281"/>
          </a:xfrm>
          <a:prstGeom prst="rect">
            <a:avLst/>
          </a:prstGeom>
        </p:spPr>
      </p:pic>
      <p:sp>
        <p:nvSpPr>
          <p:cNvPr id="3" name="Pfeil nach unten 2"/>
          <p:cNvSpPr/>
          <p:nvPr/>
        </p:nvSpPr>
        <p:spPr>
          <a:xfrm>
            <a:off x="5038725" y="1062000"/>
            <a:ext cx="209550" cy="496720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unten 6"/>
          <p:cNvSpPr/>
          <p:nvPr/>
        </p:nvSpPr>
        <p:spPr>
          <a:xfrm>
            <a:off x="7772400" y="1035808"/>
            <a:ext cx="209550" cy="522911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4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III: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konstruktionsgrammatische Zugänge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914085"/>
              </p:ext>
            </p:extLst>
          </p:nvPr>
        </p:nvGraphicFramePr>
        <p:xfrm>
          <a:off x="352425" y="1619250"/>
          <a:ext cx="8424863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 smtClean="0"/>
              <a:t>Verortung im Konstruktikon und Vererbungsrelationen </a:t>
            </a:r>
            <a:endParaRPr lang="de-DE" sz="2400" dirty="0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7115175" y="2019300"/>
            <a:ext cx="47625" cy="32004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7620001" y="2581274"/>
            <a:ext cx="1157288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chemeClr val="tx2"/>
              </a:buClr>
              <a:buSzPct val="115000"/>
            </a:pPr>
            <a:r>
              <a:rPr lang="de-DE" sz="1400" dirty="0" smtClean="0">
                <a:latin typeface="+mn-lt"/>
              </a:rPr>
              <a:t>Kontinuum zwischen der konkreten Konstruktion (Lexikon) und dem abstrakten Muster (Grammatik)</a:t>
            </a:r>
          </a:p>
        </p:txBody>
      </p:sp>
    </p:spTree>
    <p:extLst>
      <p:ext uri="{BB962C8B-B14F-4D97-AF65-F5344CB8AC3E}">
        <p14:creationId xmlns:p14="http://schemas.microsoft.com/office/powerpoint/2010/main" val="7764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III: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konstruktionsgrammatische Zugänge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dirty="0" smtClean="0"/>
              <a:t>Musterhaftigkeit: X schützt vor Y nicht</a:t>
            </a:r>
          </a:p>
          <a:p>
            <a:pPr indent="0">
              <a:buNone/>
            </a:pPr>
            <a:r>
              <a:rPr lang="de-DE" dirty="0" smtClean="0"/>
              <a:t>Konstruktionsbedeutung: Obwohl X gegeben ist, verhindert es nicht Y.</a:t>
            </a:r>
          </a:p>
          <a:p>
            <a:pPr indent="0">
              <a:buNone/>
            </a:pPr>
            <a:r>
              <a:rPr lang="de-DE" dirty="0" smtClean="0"/>
              <a:t>Beschränkungen: keine Konkreta</a:t>
            </a:r>
          </a:p>
          <a:p>
            <a:pPr indent="0">
              <a:buNone/>
            </a:pPr>
            <a:r>
              <a:rPr lang="de-DE" dirty="0" smtClean="0"/>
              <a:t>Produktivität: produktiv</a:t>
            </a:r>
          </a:p>
          <a:p>
            <a:pPr indent="0">
              <a:buNone/>
            </a:pPr>
            <a:r>
              <a:rPr lang="de-DE" dirty="0" smtClean="0"/>
              <a:t>Vererbungsbeziehung: Sprichwörter als </a:t>
            </a:r>
            <a:r>
              <a:rPr lang="de-DE" dirty="0" smtClean="0"/>
              <a:t>übergeordnete </a:t>
            </a:r>
            <a:r>
              <a:rPr lang="de-DE" dirty="0" smtClean="0"/>
              <a:t>Konstruktionen</a:t>
            </a:r>
            <a:endParaRPr lang="de-DE" dirty="0" smtClean="0"/>
          </a:p>
          <a:p>
            <a:pPr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 smtClean="0"/>
              <a:t>Ergebnisse zur </a:t>
            </a:r>
            <a:r>
              <a:rPr lang="de-DE" sz="2400" dirty="0" smtClean="0"/>
              <a:t>X-schützt-vor-Y-nicht-Konstruktion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75021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IV</a:t>
            </a:r>
            <a:r>
              <a:rPr lang="de-DE" sz="2400" dirty="0"/>
              <a:t>: Konstruktionsgrammatik. Warum?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sprachliche Inventar lässt sich mithilfe von Konstruktionen erfassen</a:t>
            </a:r>
          </a:p>
          <a:p>
            <a:r>
              <a:rPr lang="de-DE" dirty="0" smtClean="0"/>
              <a:t>Kontinuum von Lexikon und Grammatik</a:t>
            </a:r>
          </a:p>
          <a:p>
            <a:r>
              <a:rPr lang="de-DE" dirty="0" smtClean="0"/>
              <a:t>Phraseologismen bedürfen keines abgesonderten „Aufbewahrungsortes“: sie können neben andere Konstruktionen im Konstruktikon gestellt werden</a:t>
            </a:r>
          </a:p>
          <a:p>
            <a:r>
              <a:rPr lang="de-DE" dirty="0"/>
              <a:t>p</a:t>
            </a:r>
            <a:r>
              <a:rPr lang="de-DE" dirty="0" smtClean="0"/>
              <a:t>hraseologische </a:t>
            </a:r>
            <a:r>
              <a:rPr lang="de-DE" dirty="0" smtClean="0"/>
              <a:t>Wörterbücher kodifizieren konkrete Konstruktionen, dennoch keine teil-besetzten und keine abstrakten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806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105150" y="1520191"/>
            <a:ext cx="8424000" cy="4680000"/>
          </a:xfrm>
        </p:spPr>
        <p:txBody>
          <a:bodyPr/>
          <a:lstStyle/>
          <a:p>
            <a:pPr indent="0">
              <a:buNone/>
            </a:pPr>
            <a:endParaRPr lang="de-DE" dirty="0" smtClean="0"/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I</a:t>
            </a:r>
            <a:r>
              <a:rPr lang="de-DE" dirty="0"/>
              <a:t>: </a:t>
            </a:r>
            <a:r>
              <a:rPr lang="de-DE" i="1" u="sng" dirty="0"/>
              <a:t>X </a:t>
            </a:r>
            <a:r>
              <a:rPr lang="de-DE" i="1" dirty="0"/>
              <a:t>schützt vor </a:t>
            </a:r>
            <a:r>
              <a:rPr lang="de-DE" i="1" u="sng" dirty="0"/>
              <a:t>Y</a:t>
            </a:r>
            <a:r>
              <a:rPr lang="de-DE" dirty="0"/>
              <a:t> </a:t>
            </a:r>
            <a:r>
              <a:rPr lang="de-DE" i="1" dirty="0"/>
              <a:t>nicht</a:t>
            </a:r>
            <a:r>
              <a:rPr lang="de-DE" dirty="0"/>
              <a:t>: phraseologische </a:t>
            </a:r>
            <a:r>
              <a:rPr lang="de-DE" dirty="0" smtClean="0"/>
              <a:t>Zugänge</a:t>
            </a:r>
          </a:p>
          <a:p>
            <a:pPr indent="0">
              <a:buNone/>
            </a:pPr>
            <a:r>
              <a:rPr lang="de-DE" dirty="0" smtClean="0"/>
              <a:t>II: Das Phänomen der Modellbildung</a:t>
            </a:r>
          </a:p>
          <a:p>
            <a:pPr indent="0">
              <a:buNone/>
            </a:pPr>
            <a:r>
              <a:rPr lang="de-DE" dirty="0" smtClean="0"/>
              <a:t>III: </a:t>
            </a:r>
            <a:r>
              <a:rPr lang="de-DE" i="1" u="sng" dirty="0" smtClean="0"/>
              <a:t>X</a:t>
            </a:r>
            <a:r>
              <a:rPr lang="de-DE" i="1" dirty="0" smtClean="0"/>
              <a:t> schützt vor </a:t>
            </a:r>
            <a:r>
              <a:rPr lang="de-DE" i="1" u="sng" dirty="0" smtClean="0"/>
              <a:t>Y</a:t>
            </a:r>
            <a:r>
              <a:rPr lang="de-DE" i="1" dirty="0" smtClean="0"/>
              <a:t> nicht</a:t>
            </a:r>
            <a:r>
              <a:rPr lang="de-DE" dirty="0" smtClean="0"/>
              <a:t>: konstruktionsgrammatische Zugänge</a:t>
            </a:r>
          </a:p>
          <a:p>
            <a:pPr indent="0">
              <a:buNone/>
            </a:pPr>
            <a:r>
              <a:rPr lang="de-DE" dirty="0" smtClean="0"/>
              <a:t>IV: Konstruktionsgrammatik. Warum?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 smtClean="0"/>
              <a:t>Zwischen Phraseologie und Konstruktionsgrammatik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7585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sz="1600" dirty="0"/>
              <a:t>Burger, Harald (2015): Phraseologie. Eine Einführung am Beispiel des Deutschen. 5.Aufl. Berlin: Schmidt</a:t>
            </a:r>
            <a:r>
              <a:rPr lang="de-DE" sz="1600" dirty="0" smtClean="0"/>
              <a:t>.</a:t>
            </a:r>
          </a:p>
          <a:p>
            <a:pPr indent="0">
              <a:buNone/>
            </a:pPr>
            <a:r>
              <a:rPr lang="de-DE" sz="1600" dirty="0" err="1"/>
              <a:t>Dobrovol’skij</a:t>
            </a:r>
            <a:r>
              <a:rPr lang="de-DE" sz="1600" dirty="0"/>
              <a:t>, Dmitrij (2011): Phraseologie und Konstruktionsgrammatik In: Ziem, A. / Lasch, A. (Hrsg</a:t>
            </a:r>
            <a:r>
              <a:rPr lang="de-DE" sz="1600" dirty="0" smtClean="0"/>
              <a:t>.): Konstruktionsgrammatik </a:t>
            </a:r>
            <a:r>
              <a:rPr lang="de-DE" sz="1600" dirty="0"/>
              <a:t>III. Aktuelle Fragen </a:t>
            </a:r>
            <a:r>
              <a:rPr lang="de-DE" sz="1600" dirty="0" smtClean="0"/>
              <a:t>und Lösungsansätze</a:t>
            </a:r>
            <a:r>
              <a:rPr lang="de-DE" sz="1600" dirty="0"/>
              <a:t>. Tübingen: </a:t>
            </a:r>
            <a:r>
              <a:rPr lang="de-DE" sz="1600" dirty="0" err="1"/>
              <a:t>Stauffenburg</a:t>
            </a:r>
            <a:r>
              <a:rPr lang="de-DE" sz="1600" dirty="0"/>
              <a:t>. S.111- </a:t>
            </a:r>
            <a:r>
              <a:rPr lang="de-DE" sz="1600" dirty="0" smtClean="0"/>
              <a:t>130.</a:t>
            </a:r>
          </a:p>
          <a:p>
            <a:pPr indent="0">
              <a:buNone/>
            </a:pPr>
            <a:r>
              <a:rPr lang="de-DE" sz="1600" dirty="0"/>
              <a:t>Steyer, Kathrin (2012): Sprichwortstatus, Frequenz, Musterbildung. Parömiologische Fragen im Lichte korpusmethodischer Empirie. In: Steyer, </a:t>
            </a:r>
            <a:r>
              <a:rPr lang="de-DE" sz="1600" dirty="0" smtClean="0"/>
              <a:t>K. </a:t>
            </a:r>
            <a:r>
              <a:rPr lang="de-DE" sz="1600" dirty="0"/>
              <a:t>(Hrsg.): Sprichwörter multilingual. Theoretische, empirische und angewandte Aspekte der modernen Parömiologie. - </a:t>
            </a:r>
            <a:r>
              <a:rPr lang="de-DE" sz="1600" dirty="0" smtClean="0"/>
              <a:t>Tübingen: Narr</a:t>
            </a:r>
            <a:r>
              <a:rPr lang="de-DE" sz="1600" dirty="0"/>
              <a:t>, 2012. S. 287-314.</a:t>
            </a:r>
            <a:endParaRPr lang="de-DE" sz="1600" dirty="0" smtClean="0"/>
          </a:p>
          <a:p>
            <a:pPr indent="0">
              <a:buNone/>
            </a:pPr>
            <a:r>
              <a:rPr lang="de-DE" sz="1600" dirty="0" smtClean="0"/>
              <a:t>Ziem</a:t>
            </a:r>
            <a:r>
              <a:rPr lang="de-DE" sz="1600" dirty="0"/>
              <a:t>, Alexander / Lasch, Alexander (2013): Konstruktionsgrammatik. Konzepte und Grundlagen </a:t>
            </a:r>
            <a:r>
              <a:rPr lang="de-DE" sz="1600" dirty="0" smtClean="0"/>
              <a:t>gebrauchsbasierter Ansätze</a:t>
            </a:r>
            <a:r>
              <a:rPr lang="de-DE" sz="1600" dirty="0"/>
              <a:t>. Berlin, Boston: de </a:t>
            </a:r>
            <a:r>
              <a:rPr lang="de-DE" sz="1600" dirty="0" err="1"/>
              <a:t>Gruyter</a:t>
            </a:r>
            <a:r>
              <a:rPr lang="de-DE" sz="1600" dirty="0" smtClean="0"/>
              <a:t>.</a:t>
            </a:r>
          </a:p>
          <a:p>
            <a:pPr indent="0">
              <a:buNone/>
            </a:pPr>
            <a:r>
              <a:rPr lang="de-DE" sz="1600" dirty="0"/>
              <a:t>Ziem, Alexander (2018): </a:t>
            </a:r>
            <a:r>
              <a:rPr lang="de-DE" sz="1600" dirty="0" err="1"/>
              <a:t>Construction</a:t>
            </a:r>
            <a:r>
              <a:rPr lang="de-DE" sz="1600" dirty="0"/>
              <a:t> </a:t>
            </a:r>
            <a:r>
              <a:rPr lang="de-DE" sz="1600" dirty="0" err="1"/>
              <a:t>Grammar</a:t>
            </a:r>
            <a:r>
              <a:rPr lang="de-DE" sz="1600" dirty="0"/>
              <a:t> </a:t>
            </a:r>
            <a:r>
              <a:rPr lang="de-DE" sz="1600" dirty="0" err="1"/>
              <a:t>meets</a:t>
            </a:r>
            <a:r>
              <a:rPr lang="de-DE" sz="1600" dirty="0"/>
              <a:t> </a:t>
            </a:r>
            <a:r>
              <a:rPr lang="de-DE" sz="1600" dirty="0" err="1"/>
              <a:t>Phraseology</a:t>
            </a:r>
            <a:r>
              <a:rPr lang="de-DE" sz="1600" dirty="0"/>
              <a:t>: eine Standortbestimmung. </a:t>
            </a:r>
            <a:r>
              <a:rPr lang="de-DE" sz="1600" dirty="0" smtClean="0"/>
              <a:t>Themenheft Linguistik </a:t>
            </a:r>
            <a:r>
              <a:rPr lang="de-DE" sz="1600" dirty="0"/>
              <a:t>Online. S.3-19</a:t>
            </a:r>
            <a:r>
              <a:rPr lang="de-DE" sz="1600" dirty="0" smtClean="0"/>
              <a:t>.</a:t>
            </a:r>
          </a:p>
          <a:p>
            <a:pPr indent="0">
              <a:buNone/>
            </a:pPr>
            <a:endParaRPr lang="de-DE" sz="1600" dirty="0"/>
          </a:p>
          <a:p>
            <a:pPr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9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I</a:t>
            </a:r>
            <a:r>
              <a:rPr lang="de-DE" sz="2400" dirty="0"/>
              <a:t>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</a:t>
            </a:r>
            <a:r>
              <a:rPr lang="de-DE" sz="2400" dirty="0"/>
              <a:t>: phraseologische Zugänge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r>
              <a:rPr lang="de-DE" i="1" u="sng" dirty="0" smtClean="0"/>
              <a:t>Alter</a:t>
            </a:r>
            <a:r>
              <a:rPr lang="de-DE" i="1" dirty="0" smtClean="0"/>
              <a:t> </a:t>
            </a:r>
            <a:r>
              <a:rPr lang="de-DE" b="1" i="1" dirty="0" smtClean="0"/>
              <a:t>schützt vor</a:t>
            </a:r>
            <a:r>
              <a:rPr lang="de-DE" b="1" i="1" u="sng" dirty="0" smtClean="0"/>
              <a:t> </a:t>
            </a:r>
            <a:r>
              <a:rPr lang="de-DE" i="1" u="sng" dirty="0" smtClean="0"/>
              <a:t>Torheit</a:t>
            </a:r>
            <a:r>
              <a:rPr lang="de-DE" i="1" dirty="0" smtClean="0"/>
              <a:t> </a:t>
            </a:r>
            <a:r>
              <a:rPr lang="de-DE" b="1" i="1" dirty="0" smtClean="0"/>
              <a:t>nicht</a:t>
            </a:r>
          </a:p>
          <a:p>
            <a:pPr indent="0" algn="ctr">
              <a:buNone/>
            </a:pPr>
            <a:r>
              <a:rPr lang="de-DE" i="1" u="sng" dirty="0" smtClean="0"/>
              <a:t>Unwissenheit</a:t>
            </a:r>
            <a:r>
              <a:rPr lang="de-DE" i="1" dirty="0" smtClean="0"/>
              <a:t> </a:t>
            </a:r>
            <a:r>
              <a:rPr lang="de-DE" b="1" i="1" dirty="0" smtClean="0"/>
              <a:t>schützt vor</a:t>
            </a:r>
            <a:r>
              <a:rPr lang="de-DE" i="1" dirty="0" smtClean="0"/>
              <a:t> </a:t>
            </a:r>
            <a:r>
              <a:rPr lang="de-DE" i="1" u="sng" dirty="0" smtClean="0"/>
              <a:t>Strafe</a:t>
            </a:r>
            <a:r>
              <a:rPr lang="de-DE" i="1" dirty="0" smtClean="0"/>
              <a:t> </a:t>
            </a:r>
            <a:r>
              <a:rPr lang="de-DE" b="1" i="1" dirty="0" smtClean="0"/>
              <a:t>nicht</a:t>
            </a:r>
            <a:endParaRPr lang="de-DE" b="1" i="1" dirty="0"/>
          </a:p>
          <a:p>
            <a:pPr indent="0" algn="ctr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Phraseologische Vorgehensweise: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Definition und Etymologie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Klassifikation (</a:t>
            </a:r>
            <a:r>
              <a:rPr lang="de-DE" i="1" dirty="0" smtClean="0"/>
              <a:t>Kollokation, Routineformel, Geflügelte Worte</a:t>
            </a:r>
            <a:r>
              <a:rPr lang="de-DE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de-DE" dirty="0" smtClean="0"/>
              <a:t>Ermittlung der Variation und Modifikation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/>
              <a:t>Prototypische Vertreter des </a:t>
            </a:r>
            <a:r>
              <a:rPr lang="de-DE" dirty="0" smtClean="0"/>
              <a:t>Musters </a:t>
            </a:r>
            <a:endParaRPr lang="de-DE" dirty="0"/>
          </a:p>
          <a:p>
            <a:r>
              <a:rPr lang="de-DE" dirty="0" smtClean="0"/>
              <a:t>                                 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21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I</a:t>
            </a:r>
            <a:r>
              <a:rPr lang="de-DE" sz="2400" dirty="0"/>
              <a:t>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phraseologische Zugänge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2800" y="1620000"/>
            <a:ext cx="8424000" cy="4680000"/>
          </a:xfrm>
        </p:spPr>
        <p:txBody>
          <a:bodyPr/>
          <a:lstStyle/>
          <a:p>
            <a:pPr indent="0">
              <a:buNone/>
            </a:pPr>
            <a:endParaRPr lang="de-DE" dirty="0" smtClean="0"/>
          </a:p>
          <a:p>
            <a:pPr indent="0">
              <a:buNone/>
            </a:pPr>
            <a:r>
              <a:rPr lang="de-DE" dirty="0" smtClean="0"/>
              <a:t>Beispiel 1: </a:t>
            </a:r>
            <a:r>
              <a:rPr lang="de-DE" b="1" dirty="0" smtClean="0"/>
              <a:t>Weil </a:t>
            </a:r>
            <a:r>
              <a:rPr lang="de-DE" b="1" dirty="0"/>
              <a:t>Alter vor Torheit nicht schützt</a:t>
            </a:r>
            <a:r>
              <a:rPr lang="de-DE" dirty="0"/>
              <a:t>, führt der 70-Jährige sich deppert wie ein erstverliebter </a:t>
            </a:r>
            <a:r>
              <a:rPr lang="de-DE" dirty="0" smtClean="0"/>
              <a:t>Junggockel auf</a:t>
            </a:r>
            <a:r>
              <a:rPr lang="de-DE" dirty="0"/>
              <a:t>. </a:t>
            </a:r>
            <a:r>
              <a:rPr lang="de-DE" dirty="0" smtClean="0"/>
              <a:t>(</a:t>
            </a:r>
            <a:r>
              <a:rPr lang="de-DE" dirty="0"/>
              <a:t>Rhein-Zeitung, 21.07.2006</a:t>
            </a:r>
            <a:r>
              <a:rPr lang="de-DE" dirty="0" smtClean="0"/>
              <a:t>)</a:t>
            </a:r>
          </a:p>
          <a:p>
            <a:pPr indent="0">
              <a:buNone/>
            </a:pPr>
            <a:endParaRPr lang="de-DE" dirty="0" smtClean="0"/>
          </a:p>
          <a:p>
            <a:pPr indent="0">
              <a:buNone/>
            </a:pPr>
            <a:r>
              <a:rPr lang="de-DE" dirty="0" smtClean="0"/>
              <a:t>Beispiel 2: </a:t>
            </a:r>
            <a:r>
              <a:rPr lang="de-DE" b="1" dirty="0"/>
              <a:t>Aber auch </a:t>
            </a:r>
            <a:r>
              <a:rPr lang="de-DE" dirty="0"/>
              <a:t>Alter schützt </a:t>
            </a:r>
            <a:r>
              <a:rPr lang="de-DE" b="1" dirty="0"/>
              <a:t>bekanntlich</a:t>
            </a:r>
            <a:r>
              <a:rPr lang="de-DE" dirty="0"/>
              <a:t> vor Torheit nicht. (Der Tagesspiegel, </a:t>
            </a:r>
            <a:r>
              <a:rPr lang="de-DE" dirty="0" smtClean="0"/>
              <a:t>04.03.2001)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Alter schützt vor Torheit nicht: strukturell-grammatische Variation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80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phraseologische Zugänge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dirty="0" smtClean="0"/>
              <a:t>Beispiel 3: Auch </a:t>
            </a:r>
            <a:r>
              <a:rPr lang="de-DE" dirty="0"/>
              <a:t>Alter schützt vor </a:t>
            </a:r>
            <a:r>
              <a:rPr lang="de-DE" b="1" dirty="0"/>
              <a:t>Unfug</a:t>
            </a:r>
            <a:r>
              <a:rPr lang="de-DE" dirty="0"/>
              <a:t> nicht! </a:t>
            </a:r>
            <a:r>
              <a:rPr lang="de-DE" dirty="0" smtClean="0"/>
              <a:t>(</a:t>
            </a:r>
            <a:r>
              <a:rPr lang="de-DE" dirty="0"/>
              <a:t>Hamburger Morgenpost, 30.05.2009</a:t>
            </a:r>
            <a:r>
              <a:rPr lang="de-DE" dirty="0" smtClean="0"/>
              <a:t>)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Beispiel 4: Das </a:t>
            </a:r>
            <a:r>
              <a:rPr lang="de-DE" dirty="0"/>
              <a:t>Alter schützt vor </a:t>
            </a:r>
            <a:r>
              <a:rPr lang="de-DE" b="1" dirty="0"/>
              <a:t>Dummheit</a:t>
            </a:r>
            <a:r>
              <a:rPr lang="de-DE" dirty="0"/>
              <a:t> nicht. </a:t>
            </a:r>
            <a:r>
              <a:rPr lang="de-DE" dirty="0" smtClean="0"/>
              <a:t>(</a:t>
            </a:r>
            <a:r>
              <a:rPr lang="de-DE" dirty="0"/>
              <a:t>Mannheimer Morgen, 03.01.2008</a:t>
            </a:r>
            <a:r>
              <a:rPr lang="de-DE" dirty="0" smtClean="0"/>
              <a:t>)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Beispiel 5: </a:t>
            </a:r>
            <a:r>
              <a:rPr lang="de-DE" dirty="0"/>
              <a:t>Alter schützt vor </a:t>
            </a:r>
            <a:r>
              <a:rPr lang="de-DE" b="1" dirty="0" smtClean="0"/>
              <a:t>Narrheit</a:t>
            </a:r>
            <a:r>
              <a:rPr lang="de-DE" dirty="0" smtClean="0"/>
              <a:t> nicht </a:t>
            </a:r>
            <a:r>
              <a:rPr lang="de-DE" dirty="0"/>
              <a:t>(Rhein-Zeitung, 10.02.2006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 smtClean="0"/>
              <a:t>Alter schützt vor Torheit nicht: lexikalische Variation 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395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phraseologische Zugänge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991" y="1520191"/>
            <a:ext cx="2699910" cy="4681538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Abb.1: Ausschnitt aus der Lückenfüllertabelle zur Suchanfrage "Alter schützt vor # nicht" im </a:t>
            </a:r>
            <a:r>
              <a:rPr lang="de-DE" dirty="0" err="1"/>
              <a:t>lexpan</a:t>
            </a:r>
            <a:endParaRPr lang="de-DE" dirty="0"/>
          </a:p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/>
              <a:t>Alter schützt vor Torheit nicht: Modifikation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52850" y="1905000"/>
            <a:ext cx="457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000"/>
              </a:spcAft>
              <a:buClr>
                <a:schemeClr val="tx2"/>
              </a:buClr>
              <a:buSzPct val="115000"/>
            </a:pPr>
            <a:r>
              <a:rPr lang="de-DE" sz="2800" dirty="0" smtClean="0"/>
              <a:t>Realisierungen des Y-Slots in </a:t>
            </a:r>
            <a:r>
              <a:rPr lang="de-DE" sz="2800" i="1" dirty="0" smtClean="0"/>
              <a:t>Alter schützt vor </a:t>
            </a:r>
            <a:r>
              <a:rPr lang="de-DE" sz="2800" i="1" u="sng" dirty="0" smtClean="0"/>
              <a:t>Y</a:t>
            </a:r>
            <a:r>
              <a:rPr lang="de-DE" sz="2800" i="1" dirty="0" smtClean="0"/>
              <a:t> nicht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219075" y="2047875"/>
            <a:ext cx="209550" cy="104775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phraseologische Zugänge</a:t>
            </a: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656" y="1802479"/>
            <a:ext cx="2898450" cy="4315079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Abb. </a:t>
            </a:r>
            <a:r>
              <a:rPr lang="de-DE" dirty="0" smtClean="0"/>
              <a:t>2: </a:t>
            </a:r>
            <a:r>
              <a:rPr lang="de-DE" dirty="0"/>
              <a:t>Ausschnitt aus der Lückenfüllertabelle zur Suchanfrage "# schützt vor Strafe nicht" im </a:t>
            </a:r>
            <a:r>
              <a:rPr lang="de-DE" dirty="0" err="1"/>
              <a:t>lexpan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sz="2400" dirty="0"/>
              <a:t>Unwissenheit schützt vor Strafe nicht: lexikalische Variation</a:t>
            </a:r>
          </a:p>
          <a:p>
            <a:pPr algn="r"/>
            <a:r>
              <a:rPr lang="de-DE" dirty="0" smtClean="0"/>
              <a:t>                                        </a:t>
            </a:r>
            <a:r>
              <a:rPr lang="de-DE" sz="2400" dirty="0" smtClean="0">
                <a:solidFill>
                  <a:schemeClr val="tx1"/>
                </a:solidFill>
              </a:rPr>
              <a:t>Realisierungen im X- Slot in</a:t>
            </a:r>
          </a:p>
          <a:p>
            <a:pPr algn="r"/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i="1" u="sng" dirty="0" smtClean="0">
                <a:solidFill>
                  <a:schemeClr val="tx1"/>
                </a:solidFill>
              </a:rPr>
              <a:t>X</a:t>
            </a:r>
            <a:r>
              <a:rPr lang="de-DE" sz="2400" i="1" dirty="0" smtClean="0">
                <a:solidFill>
                  <a:schemeClr val="tx1"/>
                </a:solidFill>
              </a:rPr>
              <a:t> schützt vor Strafe nicht</a:t>
            </a:r>
            <a:endParaRPr lang="de-DE" sz="2400" dirty="0"/>
          </a:p>
        </p:txBody>
      </p:sp>
      <p:sp>
        <p:nvSpPr>
          <p:cNvPr id="3" name="Pfeil nach rechts 2"/>
          <p:cNvSpPr/>
          <p:nvPr/>
        </p:nvSpPr>
        <p:spPr>
          <a:xfrm>
            <a:off x="160970" y="2838450"/>
            <a:ext cx="381956" cy="142875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160969" y="4029075"/>
            <a:ext cx="381956" cy="13335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rechts 8"/>
          <p:cNvSpPr/>
          <p:nvPr/>
        </p:nvSpPr>
        <p:spPr>
          <a:xfrm>
            <a:off x="160970" y="4560867"/>
            <a:ext cx="381955" cy="125433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>
            <a:off x="160970" y="5486400"/>
            <a:ext cx="381955" cy="111810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2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I: </a:t>
            </a:r>
            <a:r>
              <a:rPr lang="de-DE" sz="2400" i="1" u="sng" dirty="0"/>
              <a:t>X</a:t>
            </a:r>
            <a:r>
              <a:rPr lang="de-DE" sz="2400" i="1" dirty="0"/>
              <a:t> schützt vor </a:t>
            </a:r>
            <a:r>
              <a:rPr lang="de-DE" sz="2400" i="1" u="sng" dirty="0"/>
              <a:t>Y</a:t>
            </a:r>
            <a:r>
              <a:rPr lang="de-DE" sz="2400" i="1" dirty="0"/>
              <a:t> nicht </a:t>
            </a:r>
            <a:r>
              <a:rPr lang="de-DE" sz="2400" dirty="0" smtClean="0"/>
              <a:t>: </a:t>
            </a:r>
            <a:r>
              <a:rPr lang="de-DE" sz="2400" dirty="0"/>
              <a:t>phraseologische Zugänge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Zwei substitutionsaffine Komponenten (X- und Y-Slot)</a:t>
            </a:r>
          </a:p>
          <a:p>
            <a:r>
              <a:rPr lang="de-DE" dirty="0" smtClean="0"/>
              <a:t>Fixe Elemente: V,</a:t>
            </a:r>
            <a:r>
              <a:rPr lang="de-DE" i="1" dirty="0" smtClean="0"/>
              <a:t> vor </a:t>
            </a:r>
            <a:r>
              <a:rPr lang="de-DE" dirty="0" smtClean="0"/>
              <a:t>in der PP + </a:t>
            </a:r>
            <a:r>
              <a:rPr lang="de-DE" dirty="0" smtClean="0"/>
              <a:t>Negationspartikel</a:t>
            </a:r>
          </a:p>
          <a:p>
            <a:r>
              <a:rPr lang="de-DE" dirty="0" smtClean="0"/>
              <a:t>Realisierungen der Slots durch NP, erweiterte NP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indent="0">
              <a:buNone/>
            </a:pPr>
            <a:r>
              <a:rPr lang="de-DE" dirty="0" smtClean="0"/>
              <a:t>Was passiert, wenn beide Slots </a:t>
            </a:r>
            <a:r>
              <a:rPr lang="de-DE" b="1" dirty="0" smtClean="0"/>
              <a:t>gleichzeitig </a:t>
            </a:r>
            <a:r>
              <a:rPr lang="de-DE" dirty="0" smtClean="0"/>
              <a:t>ausgetauscht sind?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Zwischenfazit: </a:t>
            </a:r>
            <a:r>
              <a:rPr lang="de-DE" i="1" u="sng" dirty="0" smtClean="0"/>
              <a:t>X</a:t>
            </a:r>
            <a:r>
              <a:rPr lang="de-DE" i="1" dirty="0" smtClean="0"/>
              <a:t> schützt vor </a:t>
            </a:r>
            <a:r>
              <a:rPr lang="de-DE" i="1" u="sng" dirty="0" smtClean="0"/>
              <a:t>Y</a:t>
            </a:r>
            <a:r>
              <a:rPr lang="de-DE" i="1" dirty="0" smtClean="0"/>
              <a:t> nicht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6048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2400" dirty="0" smtClean="0"/>
              <a:t>II</a:t>
            </a:r>
            <a:r>
              <a:rPr lang="de-DE" sz="2400" dirty="0"/>
              <a:t>: Das Phänomen der Modellbildung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de-DE" dirty="0" smtClean="0"/>
              <a:t>„Sie sind nach einem Strukturschema gebildet, dem eine konstante semantische Interpretation zugeordnet ist und dessen autosemantische Komponenten lexikalisch (mehr oder weniger) frei besetzbar sind“ (Burger 2015:54).</a:t>
            </a:r>
          </a:p>
          <a:p>
            <a:pPr indent="0">
              <a:buNone/>
            </a:pPr>
            <a:endParaRPr lang="de-DE" dirty="0"/>
          </a:p>
          <a:p>
            <a:pPr indent="0">
              <a:buNone/>
            </a:pPr>
            <a:r>
              <a:rPr lang="de-DE" dirty="0" smtClean="0"/>
              <a:t>z.B.:</a:t>
            </a:r>
          </a:p>
          <a:p>
            <a:pPr marL="457200" indent="-457200">
              <a:buFontTx/>
              <a:buChar char="-"/>
            </a:pPr>
            <a:r>
              <a:rPr lang="de-DE" i="1" u="sng" dirty="0" smtClean="0"/>
              <a:t>X</a:t>
            </a:r>
            <a:r>
              <a:rPr lang="de-DE" i="1" dirty="0" smtClean="0"/>
              <a:t> um </a:t>
            </a:r>
            <a:r>
              <a:rPr lang="de-DE" i="1" u="sng" dirty="0" smtClean="0"/>
              <a:t>X</a:t>
            </a:r>
            <a:r>
              <a:rPr lang="de-DE" i="1" dirty="0" smtClean="0"/>
              <a:t> </a:t>
            </a:r>
            <a:r>
              <a:rPr lang="de-DE" dirty="0" smtClean="0"/>
              <a:t>(</a:t>
            </a:r>
            <a:r>
              <a:rPr lang="de-DE" i="1" dirty="0" smtClean="0"/>
              <a:t>Glas um Glas, Stein um Stein</a:t>
            </a:r>
            <a:r>
              <a:rPr lang="de-DE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de-DE" i="1" dirty="0" smtClean="0"/>
              <a:t>von </a:t>
            </a:r>
            <a:r>
              <a:rPr lang="de-DE" i="1" u="sng" dirty="0" smtClean="0"/>
              <a:t>X</a:t>
            </a:r>
            <a:r>
              <a:rPr lang="de-DE" i="1" dirty="0" smtClean="0"/>
              <a:t> zu </a:t>
            </a:r>
            <a:r>
              <a:rPr lang="de-DE" i="1" u="sng" dirty="0" smtClean="0"/>
              <a:t>X</a:t>
            </a:r>
            <a:r>
              <a:rPr lang="de-DE" i="1" dirty="0" smtClean="0"/>
              <a:t> </a:t>
            </a:r>
            <a:r>
              <a:rPr lang="de-DE" dirty="0" smtClean="0"/>
              <a:t>(</a:t>
            </a:r>
            <a:r>
              <a:rPr lang="de-DE" i="1" dirty="0" smtClean="0"/>
              <a:t>von Mann zu Mann, von Tag zu Tag)</a:t>
            </a:r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1EF8B-D4DD-154E-BB81-17B6ED2A4BD8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/>
              <a:t>Modellbildungen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1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HU Master1">
  <a:themeElements>
    <a:clrScheme name="HHU Designfarben Master">
      <a:dk1>
        <a:srgbClr val="000000"/>
      </a:dk1>
      <a:lt1>
        <a:srgbClr val="FFFFFF"/>
      </a:lt1>
      <a:dk2>
        <a:srgbClr val="006AB3"/>
      </a:dk2>
      <a:lt2>
        <a:srgbClr val="D9DADB"/>
      </a:lt2>
      <a:accent1>
        <a:srgbClr val="006AB3"/>
      </a:accent1>
      <a:accent2>
        <a:srgbClr val="BE0A26"/>
      </a:accent2>
      <a:accent3>
        <a:srgbClr val="BFBFBF"/>
      </a:accent3>
      <a:accent4>
        <a:srgbClr val="97BF0D"/>
      </a:accent4>
      <a:accent5>
        <a:srgbClr val="F58B00"/>
      </a:accent5>
      <a:accent6>
        <a:srgbClr val="0E4067"/>
      </a:accent6>
      <a:hlink>
        <a:srgbClr val="006AB3"/>
      </a:hlink>
      <a:folHlink>
        <a:srgbClr val="4986B3"/>
      </a:folHlink>
    </a:clrScheme>
    <a:fontScheme name="HHU Celeste">
      <a:majorFont>
        <a:latin typeface="Celeste Sans Pro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eleste Sans Pro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HU Titel">
  <a:themeElements>
    <a:clrScheme name="HHU Designfarben Master">
      <a:dk1>
        <a:srgbClr val="000000"/>
      </a:dk1>
      <a:lt1>
        <a:srgbClr val="FFFFFF"/>
      </a:lt1>
      <a:dk2>
        <a:srgbClr val="006AB3"/>
      </a:dk2>
      <a:lt2>
        <a:srgbClr val="D9DADB"/>
      </a:lt2>
      <a:accent1>
        <a:srgbClr val="006AB3"/>
      </a:accent1>
      <a:accent2>
        <a:srgbClr val="BE0A26"/>
      </a:accent2>
      <a:accent3>
        <a:srgbClr val="BFBFBF"/>
      </a:accent3>
      <a:accent4>
        <a:srgbClr val="97BF0D"/>
      </a:accent4>
      <a:accent5>
        <a:srgbClr val="F58B00"/>
      </a:accent5>
      <a:accent6>
        <a:srgbClr val="0E4067"/>
      </a:accent6>
      <a:hlink>
        <a:srgbClr val="006AB3"/>
      </a:hlink>
      <a:folHlink>
        <a:srgbClr val="4986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HU Forschung und Lehre">
  <a:themeElements>
    <a:clrScheme name="HHU Designfarben Master 1">
      <a:dk1>
        <a:srgbClr val="000000"/>
      </a:dk1>
      <a:lt1>
        <a:srgbClr val="FFFFFF"/>
      </a:lt1>
      <a:dk2>
        <a:srgbClr val="006AB3"/>
      </a:dk2>
      <a:lt2>
        <a:srgbClr val="D9DADB"/>
      </a:lt2>
      <a:accent1>
        <a:srgbClr val="006AB3"/>
      </a:accent1>
      <a:accent2>
        <a:srgbClr val="BE0A26"/>
      </a:accent2>
      <a:accent3>
        <a:srgbClr val="BFBFBF"/>
      </a:accent3>
      <a:accent4>
        <a:srgbClr val="97BF0D"/>
      </a:accent4>
      <a:accent5>
        <a:srgbClr val="F58B00"/>
      </a:accent5>
      <a:accent6>
        <a:srgbClr val="0E4067"/>
      </a:accent6>
      <a:hlink>
        <a:srgbClr val="006AB3"/>
      </a:hlink>
      <a:folHlink>
        <a:srgbClr val="4986B3"/>
      </a:folHlink>
    </a:clrScheme>
    <a:fontScheme name="HHU Celeste">
      <a:majorFont>
        <a:latin typeface="HHU Celeste Sans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HHU Celeste Sans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0" indent="-360000">
          <a:spcAft>
            <a:spcPts val="1000"/>
          </a:spcAft>
          <a:buClr>
            <a:schemeClr val="tx2"/>
          </a:buClr>
          <a:buSzPct val="115000"/>
          <a:buFont typeface="Wingdings" charset="2"/>
          <a:buChar char="§"/>
          <a:defRPr sz="260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HHU Event">
  <a:themeElements>
    <a:clrScheme name="HHU Designfarben Master">
      <a:dk1>
        <a:srgbClr val="000000"/>
      </a:dk1>
      <a:lt1>
        <a:srgbClr val="FFFFFF"/>
      </a:lt1>
      <a:dk2>
        <a:srgbClr val="006AB3"/>
      </a:dk2>
      <a:lt2>
        <a:srgbClr val="D9DADB"/>
      </a:lt2>
      <a:accent1>
        <a:srgbClr val="006AB3"/>
      </a:accent1>
      <a:accent2>
        <a:srgbClr val="BE0A26"/>
      </a:accent2>
      <a:accent3>
        <a:srgbClr val="BFBFBF"/>
      </a:accent3>
      <a:accent4>
        <a:srgbClr val="97BF0D"/>
      </a:accent4>
      <a:accent5>
        <a:srgbClr val="F58B00"/>
      </a:accent5>
      <a:accent6>
        <a:srgbClr val="0E4067"/>
      </a:accent6>
      <a:hlink>
        <a:srgbClr val="006AB3"/>
      </a:hlink>
      <a:folHlink>
        <a:srgbClr val="4986B3"/>
      </a:folHlink>
    </a:clrScheme>
    <a:fontScheme name="HHU Celeste">
      <a:majorFont>
        <a:latin typeface="HHU Celeste Sans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HHU Celeste Sans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HHU Master</Template>
  <TotalTime>0</TotalTime>
  <Words>1114</Words>
  <Application>Microsoft Office PowerPoint</Application>
  <PresentationFormat>Bildschirmpräsentation (4:3)</PresentationFormat>
  <Paragraphs>148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Calibri</vt:lpstr>
      <vt:lpstr>Celeste Sans Pro</vt:lpstr>
      <vt:lpstr>CelesteSansPro</vt:lpstr>
      <vt:lpstr>HHU Celeste Sans</vt:lpstr>
      <vt:lpstr>Wingdings</vt:lpstr>
      <vt:lpstr>HHU Master1</vt:lpstr>
      <vt:lpstr>HHU Titel</vt:lpstr>
      <vt:lpstr>HHU Forschung und Lehre</vt:lpstr>
      <vt:lpstr>HHU Event</vt:lpstr>
      <vt:lpstr>X schützt vor Y nicht:  eine konstruktionsgrammatische Analyse </vt:lpstr>
      <vt:lpstr>Inhalt</vt:lpstr>
      <vt:lpstr> I: X schützt vor Y nicht: phraseologische Zugänge </vt:lpstr>
      <vt:lpstr> I: X schützt vor Y nicht : phraseologische Zugänge </vt:lpstr>
      <vt:lpstr>I: X schützt vor Y nicht : phraseologische Zugänge</vt:lpstr>
      <vt:lpstr>I: X schützt vor Y nicht : phraseologische Zugänge</vt:lpstr>
      <vt:lpstr>I: X schützt vor Y nicht : phraseologische Zugänge</vt:lpstr>
      <vt:lpstr>I: X schützt vor Y nicht : phraseologische Zugänge</vt:lpstr>
      <vt:lpstr> II: Das Phänomen der Modellbildung </vt:lpstr>
      <vt:lpstr>II: Das Phänomen der Modellbildung</vt:lpstr>
      <vt:lpstr>II: Das Phänomen der Modellbildung</vt:lpstr>
      <vt:lpstr> Drei Ebenen des Musters </vt:lpstr>
      <vt:lpstr>Weitere Fragen</vt:lpstr>
      <vt:lpstr> III: X schützt vor Y nicht: konstruktionsgrammatische Zugänge </vt:lpstr>
      <vt:lpstr>III: X schützt vor Y nicht: konstruktionsgrammatische Zugänge</vt:lpstr>
      <vt:lpstr>III: X schützt vor Y nicht : konstruktionsgrammatische Zugänge</vt:lpstr>
      <vt:lpstr>III: X schützt vor Y nicht : konstruktionsgrammatische Zugänge</vt:lpstr>
      <vt:lpstr>III: X schützt vor Y nicht : konstruktionsgrammatische Zugänge</vt:lpstr>
      <vt:lpstr> IV: Konstruktionsgrammatik. Warum? </vt:lpstr>
      <vt:lpstr>Literatur </vt:lpstr>
    </vt:vector>
  </TitlesOfParts>
  <Manager/>
  <Company>Philosophische Fakultaet HHUD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schützt vor Y nicht:  eine konstruktionsgrammatische Analyse</dc:title>
  <dc:subject/>
  <dc:creator>Windows-Benutzer</dc:creator>
  <cp:keywords/>
  <dc:description/>
  <cp:lastModifiedBy>Windows-Benutzer</cp:lastModifiedBy>
  <cp:revision>28</cp:revision>
  <dcterms:created xsi:type="dcterms:W3CDTF">2019-05-16T15:52:58Z</dcterms:created>
  <dcterms:modified xsi:type="dcterms:W3CDTF">2019-05-23T16:24:41Z</dcterms:modified>
  <cp:category/>
</cp:coreProperties>
</file>