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7" r:id="rId13"/>
    <p:sldId id="278" r:id="rId14"/>
    <p:sldId id="279" r:id="rId15"/>
    <p:sldId id="280" r:id="rId16"/>
    <p:sldId id="271" r:id="rId17"/>
    <p:sldId id="270" r:id="rId18"/>
    <p:sldId id="272" r:id="rId19"/>
    <p:sldId id="273" r:id="rId20"/>
    <p:sldId id="274" r:id="rId21"/>
    <p:sldId id="276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Woytowicz" initials="L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08" autoAdjust="0"/>
  </p:normalViewPr>
  <p:slideViewPr>
    <p:cSldViewPr snapToGrid="0" snapToObjects="1">
      <p:cViewPr varScale="1">
        <p:scale>
          <a:sx n="98" d="100"/>
          <a:sy n="98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2851-7BEC-5345-A54A-68E093007CED}" type="datetimeFigureOut">
              <a:rPr lang="de-DE" smtClean="0"/>
              <a:t>23.05.19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9D820-FCFC-A241-8D62-A6D3B81697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47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1C5D3-8197-0242-82E9-562FB17D099D}" type="datetimeFigureOut">
              <a:rPr lang="de-DE" smtClean="0"/>
              <a:t>23.05.19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E88E0-C1E0-DC4A-BEDE-0C6DB1100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24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4F81-4D9E-8A4E-8FEB-8EA35D4CA33E}" type="datetime4">
              <a:rPr lang="de-DE" smtClean="0"/>
              <a:t>Mai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E8BD-D91B-5F4C-99DB-EB6D2731D7E0}" type="datetime4">
              <a:rPr lang="de-DE" smtClean="0"/>
              <a:t>Mai 23,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131D-9FCA-7848-BB1A-B5B3A27F4B35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12B1B-91CE-864F-B39E-03A3D8FE1741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6D717D-1FBE-D44F-AD2A-8D4170E74123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3A3-397E-7B46-B8AA-CFA2F0DCE6F1}" type="datetime4">
              <a:rPr lang="de-DE" smtClean="0"/>
              <a:t>Mai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6863-F050-5146-9A8A-269FE8DFE5C6}" type="datetime4">
              <a:rPr lang="de-DE" smtClean="0"/>
              <a:t>Mai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F1B-3040-974F-8D3B-1539797FAE19}" type="datetime4">
              <a:rPr lang="de-DE" smtClean="0"/>
              <a:t>Mai 23,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360D-BBA8-0245-86AE-E91FD11EB3AB}" type="datetime4">
              <a:rPr lang="de-DE" smtClean="0"/>
              <a:t>Mai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BFA064-7125-6D45-B3C2-88F19BF6FF94}" type="datetime4">
              <a:rPr lang="de-DE" smtClean="0"/>
              <a:t>Mai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B9C5-AA2B-B14E-A800-8E047A34DB8A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1165-053F-E248-A014-B63D82533B61}" type="datetime4">
              <a:rPr lang="de-DE" smtClean="0"/>
              <a:t>Mai 23,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384E-8409-3D4F-AF54-EB5F2DE49DA2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9A1C-700E-9B49-87F2-502C623A5010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8DC2-4B67-2643-96A4-35838AB881B7}" type="datetime4">
              <a:rPr lang="de-DE" smtClean="0"/>
              <a:t>Mai 23,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8870-D227-6749-BFCC-E957E90F2F50}" type="datetime4">
              <a:rPr lang="de-DE" smtClean="0"/>
              <a:t>Mai 23,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2F7B1-B409-784A-8830-93973E9655A4}" type="datetime4">
              <a:rPr lang="de-DE" smtClean="0"/>
              <a:t>Mai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dium.com/swlh/the-past-present-and-future-of-speech-recognition-technology-cf13c179aa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kedsecurity.sophos.com/2017/07/17/the-iphone-lockscreen-hole-that-we-cant-reproduce/" TargetMode="External"/><Relationship Id="rId4" Type="http://schemas.openxmlformats.org/officeDocument/2006/relationships/hyperlink" Target="https://www.youtube.com/watch?v=1XYi7VywnIw" TargetMode="External"/><Relationship Id="rId5" Type="http://schemas.openxmlformats.org/officeDocument/2006/relationships/hyperlink" Target="https://www.jbhifi.com.au/amazon/amazon-echo-dot-with-alexa-3rd-generation-charcoal-fabric/342601/" TargetMode="External"/><Relationship Id="rId6" Type="http://schemas.openxmlformats.org/officeDocument/2006/relationships/hyperlink" Target="https://www.totalvoicetech.com/what-does-google-speech-recognition-api-mean-for-the-industr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ittagongit.com/icon/interpreter-icon-19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1277" y="1006316"/>
            <a:ext cx="9165277" cy="1702160"/>
          </a:xfrm>
        </p:spPr>
        <p:txBody>
          <a:bodyPr/>
          <a:lstStyle/>
          <a:p>
            <a:r>
              <a:rPr lang="de-DE" dirty="0"/>
              <a:t>Simultandolmetschen 4.0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4400" dirty="0"/>
              <a:t>Ist Automatische Spracherkennung der nächste Schritt?</a:t>
            </a:r>
          </a:p>
        </p:txBody>
      </p:sp>
    </p:spTree>
    <p:extLst>
      <p:ext uri="{BB962C8B-B14F-4D97-AF65-F5344CB8AC3E}">
        <p14:creationId xmlns:p14="http://schemas.microsoft.com/office/powerpoint/2010/main" val="375048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 existiert bereits seit Mitte des 19. Jahrhunderts</a:t>
            </a:r>
          </a:p>
          <a:p>
            <a:r>
              <a:rPr lang="de-DE" dirty="0"/>
              <a:t>1970er: Erste Systeme zur Erkennung kontinuierlicher Sprache</a:t>
            </a:r>
          </a:p>
          <a:p>
            <a:r>
              <a:rPr lang="de-DE" dirty="0"/>
              <a:t>1980er: Sprecherunabhängige Systeme</a:t>
            </a:r>
          </a:p>
          <a:p>
            <a:r>
              <a:rPr lang="de-DE" dirty="0"/>
              <a:t>1990er: erste Produkte für den Endverbraucher</a:t>
            </a:r>
          </a:p>
          <a:p>
            <a:r>
              <a:rPr lang="de-DE" dirty="0"/>
              <a:t>Nach 2000: ML in ASR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58011" y="206700"/>
            <a:ext cx="7844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3 Automatische Spracherkennung</a:t>
            </a:r>
          </a:p>
        </p:txBody>
      </p:sp>
    </p:spTree>
    <p:extLst>
      <p:ext uri="{BB962C8B-B14F-4D97-AF65-F5344CB8AC3E}">
        <p14:creationId xmlns:p14="http://schemas.microsoft.com/office/powerpoint/2010/main" val="207116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686800" cy="1143000"/>
          </a:xfrm>
        </p:spPr>
        <p:txBody>
          <a:bodyPr/>
          <a:lstStyle/>
          <a:p>
            <a:r>
              <a:rPr lang="de-DE" sz="4400" dirty="0"/>
              <a:t>3 Automatische Spracherkennung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en-US" dirty="0"/>
              <a:t>In essence, we have spent hundreds of years teaching machines to complete a journey that takes the average person just a few years. Starting with the phoneme and building up to individual words, then to phrases and finally sentences, machines are now able to understand speech with a close to 100 % accuracy rate.“ (BOYD 2018)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Warum schwierig? </a:t>
            </a:r>
          </a:p>
          <a:p>
            <a:pPr lvl="1"/>
            <a:r>
              <a:rPr lang="de-DE" dirty="0" smtClean="0"/>
              <a:t>Jeder andere Aussprache </a:t>
            </a:r>
          </a:p>
          <a:p>
            <a:pPr lvl="1"/>
            <a:r>
              <a:rPr lang="de-DE" dirty="0" smtClean="0"/>
              <a:t>Sprechergeschwindigkeit </a:t>
            </a:r>
          </a:p>
          <a:p>
            <a:pPr lvl="1"/>
            <a:r>
              <a:rPr lang="de-DE" dirty="0" smtClean="0"/>
              <a:t>kontinuierlicher Redefluss</a:t>
            </a:r>
          </a:p>
          <a:p>
            <a:pPr lvl="1"/>
            <a:r>
              <a:rPr lang="de-DE" dirty="0" smtClean="0"/>
              <a:t>Homophone</a:t>
            </a:r>
          </a:p>
          <a:p>
            <a:pPr lvl="1"/>
            <a:r>
              <a:rPr lang="de-DE" smtClean="0"/>
              <a:t>Weltwissen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58011" y="206700"/>
            <a:ext cx="7844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3 Automatische Spracherkennung</a:t>
            </a:r>
          </a:p>
        </p:txBody>
      </p:sp>
    </p:spTree>
    <p:extLst>
      <p:ext uri="{BB962C8B-B14F-4D97-AF65-F5344CB8AC3E}">
        <p14:creationId xmlns:p14="http://schemas.microsoft.com/office/powerpoint/2010/main" val="37000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Inhaltsplatzhalter 5" descr="trad pipe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14378" r="6035" b="17923"/>
          <a:stretch/>
        </p:blipFill>
        <p:spPr>
          <a:xfrm>
            <a:off x="505391" y="1140300"/>
            <a:ext cx="8280978" cy="4807403"/>
          </a:xfrm>
        </p:spPr>
      </p:pic>
    </p:spTree>
    <p:extLst>
      <p:ext uri="{BB962C8B-B14F-4D97-AF65-F5344CB8AC3E}">
        <p14:creationId xmlns:p14="http://schemas.microsoft.com/office/powerpoint/2010/main" val="141143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Brüsewitz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323968" y="1373544"/>
            <a:ext cx="8685213" cy="4845131"/>
          </a:xfrm>
        </p:spPr>
        <p:txBody>
          <a:bodyPr>
            <a:normAutofit/>
          </a:bodyPr>
          <a:lstStyle/>
          <a:p>
            <a:r>
              <a:rPr lang="de-DE" dirty="0" smtClean="0"/>
              <a:t>Rohe Audiowelle muss in eine leichter  zu verarbeitende Form konvertiert werden </a:t>
            </a:r>
            <a:r>
              <a:rPr lang="de-DE" dirty="0" smtClean="0">
                <a:sym typeface="Wingdings"/>
              </a:rPr>
              <a:t> </a:t>
            </a:r>
            <a:r>
              <a:rPr lang="de-DE" i="1" dirty="0" smtClean="0">
                <a:sym typeface="Wingdings"/>
              </a:rPr>
              <a:t>Feature </a:t>
            </a:r>
            <a:r>
              <a:rPr lang="de-DE" i="1" dirty="0" err="1" smtClean="0">
                <a:sym typeface="Wingdings"/>
              </a:rPr>
              <a:t>Representation</a:t>
            </a:r>
            <a:endParaRPr lang="de-DE" i="1" dirty="0" smtClean="0">
              <a:sym typeface="Wingdings"/>
            </a:endParaRPr>
          </a:p>
          <a:p>
            <a:r>
              <a:rPr lang="de-DE" dirty="0" smtClean="0">
                <a:sym typeface="Wingdings"/>
              </a:rPr>
              <a:t>Akustische Modell lernt Beziehung zwischen Features (repräsentieren Audio) und Wörtern bzw. Phonemen</a:t>
            </a:r>
          </a:p>
          <a:p>
            <a:pPr lvl="1"/>
            <a:r>
              <a:rPr lang="de-DE" dirty="0" smtClean="0">
                <a:sym typeface="Wingdings"/>
              </a:rPr>
              <a:t>Aussprache weicht von Schreibweise ab: einfacher Phoneme vorherzusagen als Buchstaben</a:t>
            </a:r>
          </a:p>
          <a:p>
            <a:r>
              <a:rPr lang="de-DE" dirty="0" smtClean="0">
                <a:sym typeface="Wingdings"/>
              </a:rPr>
              <a:t>Wörterbuch: Info von Phonemen zu Buchstaben zu Wörtern</a:t>
            </a:r>
          </a:p>
          <a:p>
            <a:r>
              <a:rPr lang="de-DE" dirty="0" smtClean="0">
                <a:sym typeface="Wingdings"/>
              </a:rPr>
              <a:t>Sprachmodell ordnet Wortfolgen Wahrscheinlichkeiten zu &amp;</a:t>
            </a:r>
            <a:r>
              <a:rPr lang="de-DE" dirty="0" smtClean="0"/>
              <a:t> beschreibt </a:t>
            </a:r>
            <a:r>
              <a:rPr lang="de-DE" dirty="0"/>
              <a:t>die Struktur der Sprache (welche Form von Sätzen sind möglich?= Grammatik</a:t>
            </a:r>
            <a:r>
              <a:rPr lang="de-DE" dirty="0" smtClean="0"/>
              <a:t>)</a:t>
            </a:r>
            <a:endParaRPr lang="de-DE" dirty="0" smtClean="0">
              <a:sym typeface="Wingdings"/>
            </a:endParaRPr>
          </a:p>
          <a:p>
            <a:r>
              <a:rPr lang="de-DE" dirty="0" smtClean="0">
                <a:sym typeface="Wingdings"/>
              </a:rPr>
              <a:t>Decoder identifiziert wahrscheinlichste Wortfolge zum Audiosignal 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30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 viele Komponenten wie möglich durch </a:t>
            </a:r>
            <a:r>
              <a:rPr lang="de-DE" dirty="0" err="1" smtClean="0"/>
              <a:t>Deep</a:t>
            </a:r>
            <a:r>
              <a:rPr lang="de-DE" dirty="0" smtClean="0"/>
              <a:t> Learning Algorithmen ersetzt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05300" y="6395224"/>
            <a:ext cx="5334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Simultandolmetschen mit ASR</a:t>
            </a:r>
          </a:p>
        </p:txBody>
      </p:sp>
      <p:pic>
        <p:nvPicPr>
          <p:cNvPr id="6" name="Inhaltsplatzhalter 5" descr="Asr CAI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10005" r="5945"/>
          <a:stretch/>
        </p:blipFill>
        <p:spPr>
          <a:xfrm>
            <a:off x="747083" y="1488141"/>
            <a:ext cx="7440073" cy="4620217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4 Empirische Untersuchung</a:t>
            </a:r>
            <a:br>
              <a:rPr lang="de-DE" sz="4400" dirty="0"/>
            </a:br>
            <a:r>
              <a:rPr lang="de-DE" sz="4400" dirty="0"/>
              <a:t>Aufbau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775" y="2378353"/>
            <a:ext cx="7662864" cy="3977997"/>
          </a:xfrm>
        </p:spPr>
        <p:txBody>
          <a:bodyPr>
            <a:normAutofit/>
          </a:bodyPr>
          <a:lstStyle/>
          <a:p>
            <a:pPr algn="ctr"/>
            <a:r>
              <a:rPr lang="de-DE" sz="2400" dirty="0"/>
              <a:t>Ist ASR schon so gut, dass der Simultandolmetscher davon profitieren kann?</a:t>
            </a:r>
          </a:p>
          <a:p>
            <a:r>
              <a:rPr lang="de-DE" sz="2400" dirty="0"/>
              <a:t>4 Anbieter: Google, Watson (IBM), </a:t>
            </a:r>
            <a:r>
              <a:rPr lang="de-DE" sz="2400" dirty="0" err="1"/>
              <a:t>Sonix</a:t>
            </a:r>
            <a:r>
              <a:rPr lang="de-DE" sz="2400" dirty="0"/>
              <a:t>, </a:t>
            </a:r>
            <a:r>
              <a:rPr lang="de-DE" sz="2400" dirty="0" err="1"/>
              <a:t>Speechmatics</a:t>
            </a:r>
            <a:endParaRPr lang="de-DE" sz="2400" dirty="0"/>
          </a:p>
          <a:p>
            <a:r>
              <a:rPr lang="de-DE" sz="2400" dirty="0"/>
              <a:t>6 Parameter: Zahlen, Eigennamen, Terminologie, Homophone, unlogische Aussage, Sprechgeschwindigkeit</a:t>
            </a:r>
          </a:p>
          <a:p>
            <a:r>
              <a:rPr lang="de-DE" sz="2400" dirty="0"/>
              <a:t>Pro Text 10 </a:t>
            </a:r>
            <a:r>
              <a:rPr lang="de-DE" sz="2400" dirty="0">
                <a:highlight>
                  <a:srgbClr val="FFFF00"/>
                </a:highlight>
              </a:rPr>
              <a:t>Stimuli/eingelesen/transkribiert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4 Empirische Untersuchung</a:t>
            </a:r>
            <a:br>
              <a:rPr lang="de-DE" sz="4400" dirty="0"/>
            </a:br>
            <a:r>
              <a:rPr lang="de-DE" sz="4400" dirty="0"/>
              <a:t>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richtig </a:t>
            </a:r>
            <a:r>
              <a:rPr lang="de-DE" dirty="0"/>
              <a:t>(der Stimulus wurde erkannt und korrekt abgebildet), </a:t>
            </a:r>
          </a:p>
          <a:p>
            <a:r>
              <a:rPr lang="de-DE" i="1" dirty="0"/>
              <a:t>verwendbar </a:t>
            </a:r>
            <a:r>
              <a:rPr lang="de-DE" dirty="0"/>
              <a:t>(der Stimulus wurde erkannt, aber nicht korrekt abgebildet, ist jedoch </a:t>
            </a:r>
            <a:r>
              <a:rPr lang="de-DE" dirty="0">
                <a:highlight>
                  <a:srgbClr val="FFFF00"/>
                </a:highlight>
              </a:rPr>
              <a:t>für </a:t>
            </a:r>
            <a:r>
              <a:rPr lang="de-DE" dirty="0"/>
              <a:t>den Dolmetscher verwendbar) </a:t>
            </a:r>
          </a:p>
          <a:p>
            <a:r>
              <a:rPr lang="de-DE" i="1" dirty="0"/>
              <a:t>falsch </a:t>
            </a:r>
            <a:r>
              <a:rPr lang="de-DE" dirty="0"/>
              <a:t>(der Stimulus wurde nicht erkannt und falsch abgebildet)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4 Empirische Untersuchung</a:t>
            </a:r>
            <a:br>
              <a:rPr lang="de-DE" sz="4800" dirty="0"/>
            </a:br>
            <a:r>
              <a:rPr lang="de-DE" sz="4800" dirty="0"/>
              <a:t>Ergebnisse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377076"/>
              </p:ext>
            </p:extLst>
          </p:nvPr>
        </p:nvGraphicFramePr>
        <p:xfrm>
          <a:off x="300419" y="2770188"/>
          <a:ext cx="853462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7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67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095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Watson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Sonix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Speechmatics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Durchschnitt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Zahlen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85,75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Eigennamen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39,75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Terminologie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88,25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Homophone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77,13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Unlg</a:t>
                      </a:r>
                      <a:r>
                        <a:rPr lang="de-DE" dirty="0"/>
                        <a:t>. Aussage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75,38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91,54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78,66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de-DE" dirty="0" err="1"/>
                        <a:t>Ø</a:t>
                      </a:r>
                      <a:r>
                        <a:rPr lang="de-DE" dirty="0"/>
                        <a:t> 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84,05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72,99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72,79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66700" y="5635308"/>
            <a:ext cx="85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Ergebnisse (Summe aus </a:t>
            </a:r>
            <a:r>
              <a:rPr lang="de-DE" i="1" dirty="0">
                <a:highlight>
                  <a:srgbClr val="FFFF00"/>
                </a:highlight>
              </a:rPr>
              <a:t>richtig</a:t>
            </a:r>
            <a:r>
              <a:rPr lang="de-DE" dirty="0">
                <a:highlight>
                  <a:srgbClr val="FFFF00"/>
                </a:highlight>
              </a:rPr>
              <a:t> und </a:t>
            </a:r>
            <a:r>
              <a:rPr lang="de-DE" i="1" dirty="0">
                <a:highlight>
                  <a:srgbClr val="FFFF00"/>
                </a:highlight>
              </a:rPr>
              <a:t>verwendbar</a:t>
            </a:r>
            <a:r>
              <a:rPr lang="de-DE" dirty="0">
                <a:highlight>
                  <a:srgbClr val="FFFF00"/>
                </a:highlight>
              </a:rPr>
              <a:t>) in % von allen Anbietern getrennt nach Kategorie </a:t>
            </a:r>
          </a:p>
        </p:txBody>
      </p:sp>
    </p:spTree>
    <p:extLst>
      <p:ext uri="{BB962C8B-B14F-4D97-AF65-F5344CB8AC3E}">
        <p14:creationId xmlns:p14="http://schemas.microsoft.com/office/powerpoint/2010/main" val="23717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Simultandolmetschen</a:t>
            </a:r>
          </a:p>
          <a:p>
            <a:pPr marL="457200" indent="-457200">
              <a:buAutoNum type="arabicPeriod"/>
            </a:pPr>
            <a:r>
              <a:rPr lang="de-DE" dirty="0"/>
              <a:t>Typische Probleme eines Simultandolmetschers</a:t>
            </a:r>
          </a:p>
          <a:p>
            <a:pPr marL="457200" indent="-457200">
              <a:buAutoNum type="arabicPeriod"/>
            </a:pPr>
            <a:r>
              <a:rPr lang="de-DE" dirty="0"/>
              <a:t>Automatische Spracherkennung</a:t>
            </a:r>
          </a:p>
          <a:p>
            <a:pPr marL="457200" indent="-457200">
              <a:buAutoNum type="arabicPeriod"/>
            </a:pPr>
            <a:r>
              <a:rPr lang="de-DE" dirty="0"/>
              <a:t>Empirische Untersuchung</a:t>
            </a:r>
          </a:p>
          <a:p>
            <a:pPr marL="457200" indent="-457200">
              <a:buAutoNum type="arabicPeriod"/>
            </a:pPr>
            <a:r>
              <a:rPr lang="de-DE" dirty="0"/>
              <a:t>Fazit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Nora Brüsewitz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 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Zahlen und Terminologie ist ASR bereits sehr gut</a:t>
            </a:r>
          </a:p>
          <a:p>
            <a:r>
              <a:rPr lang="de-DE" dirty="0"/>
              <a:t>Eigennamen wie erwartet, noch nicht überzeugend</a:t>
            </a:r>
          </a:p>
          <a:p>
            <a:r>
              <a:rPr lang="de-DE" dirty="0"/>
              <a:t>Homophone, </a:t>
            </a:r>
            <a:r>
              <a:rPr lang="de-DE" dirty="0" err="1"/>
              <a:t>Unl</a:t>
            </a:r>
            <a:r>
              <a:rPr lang="de-DE" dirty="0"/>
              <a:t>. Aussage, Sprechgeschwindigkeit, besser als erwartet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925975" y="1481738"/>
            <a:ext cx="72622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rgbClr val="FFFFFF"/>
                </a:solidFill>
              </a:rPr>
              <a:t>Vielen Dank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66878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6959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cap="small" dirty="0"/>
              <a:t>Boyd</a:t>
            </a:r>
            <a:r>
              <a:rPr lang="de-DE" dirty="0"/>
              <a:t>, Clark (2018): </a:t>
            </a:r>
            <a:r>
              <a:rPr lang="de-DE" i="1" dirty="0"/>
              <a:t>The </a:t>
            </a:r>
            <a:r>
              <a:rPr lang="de-DE" i="1" dirty="0" err="1"/>
              <a:t>Past</a:t>
            </a:r>
            <a:r>
              <a:rPr lang="de-DE" i="1" dirty="0"/>
              <a:t>, </a:t>
            </a:r>
            <a:r>
              <a:rPr lang="de-DE" i="1" dirty="0" err="1"/>
              <a:t>Present</a:t>
            </a:r>
            <a:r>
              <a:rPr lang="de-DE" i="1" dirty="0"/>
              <a:t>, </a:t>
            </a:r>
            <a:r>
              <a:rPr lang="de-DE" i="1" dirty="0" err="1"/>
              <a:t>and</a:t>
            </a:r>
            <a:r>
              <a:rPr lang="de-DE" i="1" dirty="0"/>
              <a:t> Future </a:t>
            </a:r>
            <a:r>
              <a:rPr lang="de-DE" i="1" dirty="0" err="1"/>
              <a:t>of</a:t>
            </a:r>
            <a:r>
              <a:rPr lang="de-DE" i="1" dirty="0"/>
              <a:t> Speech Recognition </a:t>
            </a:r>
            <a:r>
              <a:rPr lang="de-DE" i="1" dirty="0" err="1" smtClean="0"/>
              <a:t>Technology.</a:t>
            </a:r>
            <a:r>
              <a:rPr lang="de-DE" dirty="0" err="1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://medium.com/swlh/the-past-present-and-future-of-speech-recognition-technology-cf13c179aaf</a:t>
            </a:r>
            <a:r>
              <a:rPr lang="de-DE" dirty="0"/>
              <a:t> (27.12.2018). </a:t>
            </a:r>
            <a:endParaRPr lang="de-DE" dirty="0" smtClean="0"/>
          </a:p>
          <a:p>
            <a:pPr marL="0" indent="0">
              <a:buNone/>
            </a:pPr>
            <a:r>
              <a:rPr lang="de-DE" cap="small" dirty="0" err="1"/>
              <a:t>Fantinuoli</a:t>
            </a:r>
            <a:r>
              <a:rPr lang="de-DE" dirty="0"/>
              <a:t>, Claudio (2017c) „Speech Recognition in </a:t>
            </a:r>
            <a:r>
              <a:rPr lang="de-DE" dirty="0" err="1"/>
              <a:t>the</a:t>
            </a:r>
            <a:r>
              <a:rPr lang="de-DE" dirty="0"/>
              <a:t> Interpreter Workstation“ </a:t>
            </a:r>
            <a:r>
              <a:rPr lang="de-DE"/>
              <a:t>In</a:t>
            </a:r>
            <a:r>
              <a:rPr lang="de-DE" smtClean="0"/>
              <a:t>: </a:t>
            </a:r>
            <a:r>
              <a:rPr lang="de-DE" i="1" smtClean="0"/>
              <a:t>Proceedings</a:t>
            </a:r>
            <a:r>
              <a:rPr lang="de-DE" i="1" dirty="0" smtClean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39th Conference </a:t>
            </a:r>
            <a:r>
              <a:rPr lang="de-DE" i="1" dirty="0" err="1"/>
              <a:t>Translating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Computer</a:t>
            </a:r>
            <a:r>
              <a:rPr lang="de-DE" dirty="0"/>
              <a:t>, Genf, 25–34. </a:t>
            </a:r>
          </a:p>
          <a:p>
            <a:pPr marL="0" indent="0">
              <a:buNone/>
            </a:pPr>
            <a:r>
              <a:rPr lang="de-DE" cap="small" dirty="0"/>
              <a:t>Iglesias Fernández</a:t>
            </a:r>
            <a:r>
              <a:rPr lang="de-DE" dirty="0"/>
              <a:t>, Emilia (2015): </a:t>
            </a:r>
            <a:r>
              <a:rPr lang="de-DE" i="1" dirty="0"/>
              <a:t>Making Sense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Interpreting</a:t>
            </a:r>
            <a:r>
              <a:rPr lang="de-DE" i="1" dirty="0"/>
              <a:t> </a:t>
            </a:r>
            <a:r>
              <a:rPr lang="de-DE" i="1" dirty="0" err="1"/>
              <a:t>Difficulty</a:t>
            </a:r>
            <a:r>
              <a:rPr lang="de-DE" i="1" dirty="0"/>
              <a:t> </a:t>
            </a:r>
            <a:r>
              <a:rPr lang="de-DE" i="1" dirty="0" smtClean="0"/>
              <a:t>Through</a:t>
            </a:r>
            <a:r>
              <a:rPr lang="de-DE" dirty="0"/>
              <a:t> </a:t>
            </a:r>
            <a:r>
              <a:rPr lang="de-DE" i="1" dirty="0" smtClean="0"/>
              <a:t>Corpus</a:t>
            </a:r>
            <a:r>
              <a:rPr lang="de-DE" i="1" dirty="0"/>
              <a:t>-</a:t>
            </a:r>
            <a:r>
              <a:rPr lang="de-DE" i="1" dirty="0" err="1"/>
              <a:t>Based</a:t>
            </a:r>
            <a:r>
              <a:rPr lang="de-DE" i="1" dirty="0"/>
              <a:t> Observation. </a:t>
            </a:r>
            <a:r>
              <a:rPr lang="de-DE" i="1" dirty="0" err="1"/>
              <a:t>Correlations</a:t>
            </a:r>
            <a:r>
              <a:rPr lang="de-DE" i="1" dirty="0"/>
              <a:t> </a:t>
            </a:r>
            <a:r>
              <a:rPr lang="de-DE" i="1" dirty="0" err="1"/>
              <a:t>between</a:t>
            </a:r>
            <a:r>
              <a:rPr lang="de-DE" i="1" dirty="0"/>
              <a:t> </a:t>
            </a:r>
            <a:r>
              <a:rPr lang="de-DE" i="1" dirty="0" err="1"/>
              <a:t>Speaker’s</a:t>
            </a:r>
            <a:r>
              <a:rPr lang="de-DE" i="1" dirty="0"/>
              <a:t> Speech Rate, Mode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Presentation</a:t>
            </a:r>
            <a:r>
              <a:rPr lang="de-DE" i="1" dirty="0"/>
              <a:t>, </a:t>
            </a:r>
            <a:r>
              <a:rPr lang="de-DE" i="1" dirty="0" err="1"/>
              <a:t>Delivery</a:t>
            </a:r>
            <a:r>
              <a:rPr lang="de-DE" i="1" dirty="0"/>
              <a:t> Profile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Expert’s</a:t>
            </a:r>
            <a:r>
              <a:rPr lang="de-DE" i="1" dirty="0"/>
              <a:t> </a:t>
            </a:r>
            <a:r>
              <a:rPr lang="de-DE" i="1" dirty="0" err="1"/>
              <a:t>Judgements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Difficulty</a:t>
            </a:r>
            <a:r>
              <a:rPr lang="de-DE" dirty="0"/>
              <a:t>. in </a:t>
            </a:r>
            <a:r>
              <a:rPr lang="de-DE" cap="small" dirty="0"/>
              <a:t>Zwischenberger</a:t>
            </a:r>
            <a:r>
              <a:rPr lang="de-DE" dirty="0"/>
              <a:t>, Cornelia; </a:t>
            </a:r>
            <a:r>
              <a:rPr lang="de-DE" cap="small" dirty="0"/>
              <a:t>Behr</a:t>
            </a:r>
            <a:r>
              <a:rPr lang="de-DE" dirty="0"/>
              <a:t>, Martina (2015) </a:t>
            </a:r>
            <a:r>
              <a:rPr lang="de-DE" dirty="0" err="1"/>
              <a:t>Interpreting</a:t>
            </a:r>
            <a:r>
              <a:rPr lang="de-DE" dirty="0"/>
              <a:t> Quality: A Look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Ahead</a:t>
            </a:r>
            <a:r>
              <a:rPr lang="de-DE" dirty="0"/>
              <a:t>. Berlin: Frank &amp; </a:t>
            </a:r>
            <a:r>
              <a:rPr lang="de-DE" dirty="0" err="1"/>
              <a:t>Timme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cap="small" dirty="0" err="1"/>
              <a:t>Jourdenais</a:t>
            </a:r>
            <a:r>
              <a:rPr lang="de-DE" dirty="0"/>
              <a:t>, Renée; </a:t>
            </a:r>
            <a:r>
              <a:rPr lang="de-DE" cap="small" dirty="0" err="1"/>
              <a:t>Mikkelson</a:t>
            </a:r>
            <a:r>
              <a:rPr lang="de-DE" dirty="0"/>
              <a:t>, Holly (</a:t>
            </a:r>
            <a:r>
              <a:rPr lang="de-DE" dirty="0" err="1"/>
              <a:t>eds</a:t>
            </a:r>
            <a:r>
              <a:rPr lang="de-DE" dirty="0"/>
              <a:t>.) (2015): </a:t>
            </a:r>
            <a:r>
              <a:rPr lang="de-DE" i="1" dirty="0"/>
              <a:t>The Routledge Handbook </a:t>
            </a:r>
            <a:r>
              <a:rPr lang="de-DE" i="1" dirty="0" err="1" smtClean="0"/>
              <a:t>of</a:t>
            </a:r>
            <a:r>
              <a:rPr lang="de-DE" dirty="0"/>
              <a:t> </a:t>
            </a:r>
            <a:r>
              <a:rPr lang="de-DE" i="1" dirty="0" err="1" smtClean="0"/>
              <a:t>Interpreting</a:t>
            </a:r>
            <a:r>
              <a:rPr lang="de-DE" dirty="0"/>
              <a:t>. </a:t>
            </a:r>
            <a:r>
              <a:rPr lang="de-DE" dirty="0" err="1"/>
              <a:t>Abingdon</a:t>
            </a:r>
            <a:r>
              <a:rPr lang="de-DE" dirty="0"/>
              <a:t>/New York: Routledge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cap="small" dirty="0"/>
              <a:t>Will</a:t>
            </a:r>
            <a:r>
              <a:rPr lang="de-DE" dirty="0"/>
              <a:t>, Martin (2009): </a:t>
            </a:r>
            <a:r>
              <a:rPr lang="de-DE" i="1" dirty="0" err="1"/>
              <a:t>Dolmetschorientierte</a:t>
            </a:r>
            <a:r>
              <a:rPr lang="de-DE" i="1" dirty="0"/>
              <a:t> </a:t>
            </a:r>
            <a:r>
              <a:rPr lang="de-DE" i="1" dirty="0" err="1"/>
              <a:t>Terminologiearbeit</a:t>
            </a:r>
            <a:r>
              <a:rPr lang="de-DE" i="1" dirty="0"/>
              <a:t> Modell und Methode</a:t>
            </a:r>
            <a:r>
              <a:rPr lang="de-DE" dirty="0"/>
              <a:t>.		 Tübingen: Narr Francke </a:t>
            </a:r>
            <a:r>
              <a:rPr lang="de-DE" dirty="0" err="1"/>
              <a:t>Attempto</a:t>
            </a:r>
            <a:r>
              <a:rPr lang="de-DE" dirty="0"/>
              <a:t> Verlag + Co. KG.</a:t>
            </a:r>
          </a:p>
          <a:p>
            <a:pPr marL="0" indent="0">
              <a:buNone/>
            </a:pPr>
            <a:endParaRPr lang="en-US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775" y="2073274"/>
            <a:ext cx="7662864" cy="39639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Links </a:t>
            </a:r>
            <a:r>
              <a:rPr lang="en-US" dirty="0" err="1" smtClean="0"/>
              <a:t>Bildquellen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http://chittagongit.com/icon/interpreter-icon-19.html</a:t>
            </a:r>
            <a:endParaRPr lang="de-DE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https://nakedsecurity.sophos.com/2017/07/17/the-iphone-lockscreen-hole-that-we-cant-reproduce/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1XYi7VywnIw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https://www.jbhifi.com.au/amazon/amazon-echo-dot-with-alexa-3rd-generation-charcoal-fabric/342601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https://www.totalvoicetech.com/what-does-google-speech-recognition-api-mean-for-the-industry/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049838" y="149425"/>
            <a:ext cx="3635375" cy="1544824"/>
          </a:xfrm>
        </p:spPr>
        <p:txBody>
          <a:bodyPr/>
          <a:lstStyle/>
          <a:p>
            <a:r>
              <a:rPr lang="de-DE" dirty="0"/>
              <a:t>1 Simultan-dolmetschen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913586" cy="3505667"/>
          </a:xfrm>
        </p:spPr>
        <p:txBody>
          <a:bodyPr/>
          <a:lstStyle/>
          <a:p>
            <a:r>
              <a:rPr lang="de-DE" dirty="0"/>
              <a:t>Sprachmittler</a:t>
            </a:r>
          </a:p>
          <a:p>
            <a:pPr marL="285750" indent="-285750">
              <a:buFont typeface="Wingdings" charset="2"/>
              <a:buChar char="Ø"/>
            </a:pPr>
            <a:r>
              <a:rPr lang="de-DE" dirty="0"/>
              <a:t>Mündliche Übertragung des </a:t>
            </a:r>
            <a:r>
              <a:rPr lang="de-DE" dirty="0">
                <a:highlight>
                  <a:srgbClr val="FFFF00"/>
                </a:highlight>
              </a:rPr>
              <a:t>Gesagten</a:t>
            </a:r>
            <a:r>
              <a:rPr lang="de-DE" dirty="0"/>
              <a:t> in eine andere Sprache</a:t>
            </a:r>
          </a:p>
          <a:p>
            <a:pPr marL="285750" indent="-285750">
              <a:buFont typeface="Wingdings" charset="2"/>
              <a:buChar char="Ø"/>
            </a:pPr>
            <a:r>
              <a:rPr lang="de-DE" dirty="0"/>
              <a:t>Übersetzen = schriftlich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Inhaltsplatzhalter 5" descr="interpreter-icon-19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9422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 Simultandolmetschen</a:t>
            </a:r>
            <a:br>
              <a:rPr lang="de-DE" dirty="0"/>
            </a:br>
            <a:r>
              <a:rPr lang="de-DE" sz="4000" dirty="0"/>
              <a:t>simultaner </a:t>
            </a:r>
            <a:r>
              <a:rPr lang="de-DE" sz="4000" dirty="0" err="1"/>
              <a:t>Dolmetschprozess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39775" y="2633121"/>
            <a:ext cx="7662864" cy="3580482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de-DE" dirty="0"/>
              <a:t>Redner </a:t>
            </a:r>
            <a:r>
              <a:rPr lang="de-DE" dirty="0">
                <a:highlight>
                  <a:srgbClr val="FFFF00"/>
                </a:highlight>
              </a:rPr>
              <a:t>zuhören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de-DE" dirty="0"/>
              <a:t>Verarbeitung der Informationen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de-DE" dirty="0">
                <a:highlight>
                  <a:srgbClr val="FFFF00"/>
                </a:highlight>
              </a:rPr>
              <a:t>Übertragun</a:t>
            </a:r>
            <a:r>
              <a:rPr lang="de-DE" dirty="0"/>
              <a:t>g in die Zielsprache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de-DE" dirty="0">
                <a:highlight>
                  <a:srgbClr val="FFFF00"/>
                </a:highlight>
              </a:rPr>
              <a:t>Zielformulierung</a:t>
            </a:r>
            <a:r>
              <a:rPr lang="de-DE" dirty="0"/>
              <a:t> ins Mikrofon sprechen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de-DE" dirty="0"/>
              <a:t>Eigener Verdolmetschung zuhören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de-DE" dirty="0"/>
              <a:t>Redner weiter zuhören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dirty="0">
                <a:sym typeface="Wingdings"/>
              </a:rPr>
              <a:t>An diesem Prozess hat sich seit dem Beginn des Simultandolmetschens nichts geändert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24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Typische Probleme eines Simultandolmetschers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775" y="2502874"/>
            <a:ext cx="7662864" cy="35343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600" u="sng" dirty="0"/>
              <a:t>Zahlen</a:t>
            </a:r>
          </a:p>
          <a:p>
            <a:r>
              <a:rPr lang="de-DE" dirty="0"/>
              <a:t>An keine konzeptionelle Repräsentation gebunden</a:t>
            </a:r>
          </a:p>
          <a:p>
            <a:r>
              <a:rPr lang="de-DE" dirty="0"/>
              <a:t>Können nicht antizipiert werden</a:t>
            </a:r>
          </a:p>
          <a:p>
            <a:r>
              <a:rPr lang="de-DE" dirty="0"/>
              <a:t>Keine redundanten Informationen</a:t>
            </a:r>
          </a:p>
          <a:p>
            <a:r>
              <a:rPr lang="de-DE" dirty="0"/>
              <a:t>Anderer Verarbeitungsprozess im Gehirn als Sprache</a:t>
            </a:r>
          </a:p>
          <a:p>
            <a:r>
              <a:rPr lang="de-DE" dirty="0"/>
              <a:t>Übersetzungsprozess: „</a:t>
            </a:r>
            <a:r>
              <a:rPr lang="de-DE" dirty="0">
                <a:highlight>
                  <a:srgbClr val="FFFF00"/>
                </a:highlight>
              </a:rPr>
              <a:t>vierundfünfzig</a:t>
            </a:r>
            <a:r>
              <a:rPr lang="de-DE" dirty="0"/>
              <a:t>“ und „</a:t>
            </a:r>
            <a:r>
              <a:rPr lang="de-DE" dirty="0" err="1"/>
              <a:t>fifty-four</a:t>
            </a:r>
            <a:r>
              <a:rPr lang="de-DE" dirty="0"/>
              <a:t>“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Typische Probleme eines Simultandolmetschers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600" u="sng" dirty="0"/>
              <a:t>Eigennamen</a:t>
            </a:r>
          </a:p>
          <a:p>
            <a:r>
              <a:rPr lang="de-DE" dirty="0"/>
              <a:t>Ausgangssprache des Namens unbekannt </a:t>
            </a:r>
            <a:r>
              <a:rPr lang="de-DE" dirty="0">
                <a:sym typeface="Wingdings"/>
              </a:rPr>
              <a:t> bereits schwierig nur zu wiederholen</a:t>
            </a:r>
            <a:endParaRPr lang="de-DE" dirty="0"/>
          </a:p>
          <a:p>
            <a:r>
              <a:rPr lang="de-DE" dirty="0"/>
              <a:t>Können ebenfalls nicht antizipiert werden</a:t>
            </a:r>
          </a:p>
          <a:p>
            <a:r>
              <a:rPr lang="de-DE" dirty="0"/>
              <a:t>Schwer zu übersetzen </a:t>
            </a:r>
            <a:r>
              <a:rPr lang="de-DE" dirty="0">
                <a:sym typeface="Wingdings"/>
              </a:rPr>
              <a:t> Erklärungsbedarf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Typische Probleme eines Simultandolmetschers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600" u="sng" dirty="0"/>
              <a:t>Terminologie</a:t>
            </a:r>
          </a:p>
          <a:p>
            <a:r>
              <a:rPr lang="de-DE" dirty="0"/>
              <a:t>Dolmetscher arbeiten häufig auf Fachkonferenzen</a:t>
            </a:r>
          </a:p>
          <a:p>
            <a:r>
              <a:rPr lang="de-DE" dirty="0"/>
              <a:t>Als Laie Fachtermini erarbeiten in beiden Sprachen</a:t>
            </a:r>
          </a:p>
          <a:p>
            <a:r>
              <a:rPr lang="de-DE" dirty="0"/>
              <a:t>Nicht nur Vokabeln kennen, sondern Inhalt verstehen</a:t>
            </a:r>
          </a:p>
          <a:p>
            <a:r>
              <a:rPr lang="de-DE" dirty="0"/>
              <a:t>Oft kurzfristige Anfragen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Typische Probleme eines Simultandolmetschers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600" u="sng" dirty="0"/>
              <a:t>Sprechgeschwindigkeit</a:t>
            </a:r>
          </a:p>
          <a:p>
            <a:r>
              <a:rPr lang="de-DE" dirty="0"/>
              <a:t>Sprechtempo und Textdichte eng verbunden</a:t>
            </a:r>
          </a:p>
          <a:p>
            <a:r>
              <a:rPr lang="de-DE" dirty="0"/>
              <a:t>Mehr Wörter pro Minute, meist mehr Informationen</a:t>
            </a:r>
          </a:p>
          <a:p>
            <a:r>
              <a:rPr lang="de-DE" dirty="0"/>
              <a:t>Erhöhtes Sprechtempo </a:t>
            </a:r>
            <a:r>
              <a:rPr lang="de-DE" dirty="0">
                <a:sym typeface="Wingdings"/>
              </a:rPr>
              <a:t> mehr Stress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Nora Brüsewitz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google-speech-recogniti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12948" r="10127" b="13143"/>
          <a:stretch/>
        </p:blipFill>
        <p:spPr>
          <a:xfrm>
            <a:off x="4532311" y="4661870"/>
            <a:ext cx="3249817" cy="20076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880" y="828447"/>
            <a:ext cx="3848101" cy="1333138"/>
          </a:xfrm>
        </p:spPr>
        <p:txBody>
          <a:bodyPr/>
          <a:lstStyle/>
          <a:p>
            <a:pPr algn="ctr"/>
            <a:r>
              <a:rPr lang="de-DE" sz="3600" dirty="0"/>
              <a:t>3 Automatische</a:t>
            </a:r>
            <a:br>
              <a:rPr lang="de-DE" sz="3600" dirty="0"/>
            </a:br>
            <a:r>
              <a:rPr lang="de-DE" sz="3600" dirty="0"/>
              <a:t>Spracherkennung</a:t>
            </a:r>
            <a:br>
              <a:rPr lang="de-DE" sz="3600" dirty="0"/>
            </a:br>
            <a:r>
              <a:rPr lang="de-DE" sz="3600" dirty="0"/>
              <a:t>(ASR)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de-DE" dirty="0"/>
              <a:t>„Automatische Umwandlung menschlicher, gesprochener Sprache in die </a:t>
            </a:r>
            <a:r>
              <a:rPr lang="de-DE" dirty="0">
                <a:highlight>
                  <a:srgbClr val="FFFF00"/>
                </a:highlight>
              </a:rPr>
              <a:t>dazugehörige</a:t>
            </a:r>
            <a:r>
              <a:rPr lang="de-DE" dirty="0"/>
              <a:t> Wortsequenz in maschinenverarbeiteter Form“ </a:t>
            </a:r>
          </a:p>
          <a:p>
            <a:pPr algn="ctr"/>
            <a:r>
              <a:rPr lang="de-DE" dirty="0"/>
              <a:t>(STÜKER 2016) </a:t>
            </a:r>
          </a:p>
          <a:p>
            <a:pPr algn="ctr"/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Nora Brüsewitz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Bild 6" descr="alex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26673" r="18041" b="23129"/>
          <a:stretch/>
        </p:blipFill>
        <p:spPr>
          <a:xfrm>
            <a:off x="4401572" y="124521"/>
            <a:ext cx="2440185" cy="1912543"/>
          </a:xfrm>
          <a:prstGeom prst="rect">
            <a:avLst/>
          </a:prstGeom>
        </p:spPr>
      </p:pic>
      <p:pic>
        <p:nvPicPr>
          <p:cNvPr id="8" name="Bild 7" descr="siri-120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5166"/>
          <a:stretch/>
        </p:blipFill>
        <p:spPr>
          <a:xfrm>
            <a:off x="6841757" y="248519"/>
            <a:ext cx="2104288" cy="1588074"/>
          </a:xfrm>
          <a:prstGeom prst="rect">
            <a:avLst/>
          </a:prstGeom>
        </p:spPr>
      </p:pic>
      <p:pic>
        <p:nvPicPr>
          <p:cNvPr id="9" name="Bild 8" descr="auto asr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4761" r="14485" b="8569"/>
          <a:stretch/>
        </p:blipFill>
        <p:spPr>
          <a:xfrm>
            <a:off x="5483287" y="2037064"/>
            <a:ext cx="3660713" cy="29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971</Words>
  <Application>Microsoft Macintosh PowerPoint</Application>
  <PresentationFormat>Bildschirmpräsentation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Genesis</vt:lpstr>
      <vt:lpstr>Simultandolmetschen 4.0</vt:lpstr>
      <vt:lpstr>Inhalt</vt:lpstr>
      <vt:lpstr>1 Simultan-dolmetschen</vt:lpstr>
      <vt:lpstr>1 Simultandolmetschen simultaner Dolmetschprozess</vt:lpstr>
      <vt:lpstr>2 Typische Probleme eines Simultandolmetschers</vt:lpstr>
      <vt:lpstr>2 Typische Probleme eines Simultandolmetschers</vt:lpstr>
      <vt:lpstr>2 Typische Probleme eines Simultandolmetschers</vt:lpstr>
      <vt:lpstr>2 Typische Probleme eines Simultandolmetschers</vt:lpstr>
      <vt:lpstr>3 Automatische Spracherkennung (ASR)</vt:lpstr>
      <vt:lpstr>PowerPoint-Präsentation</vt:lpstr>
      <vt:lpstr>3 Automatische Spracherkennung</vt:lpstr>
      <vt:lpstr>PowerPoint-Präsentation</vt:lpstr>
      <vt:lpstr>PowerPoint-Präsentation</vt:lpstr>
      <vt:lpstr>PowerPoint-Präsentation</vt:lpstr>
      <vt:lpstr>ASR</vt:lpstr>
      <vt:lpstr>Simultandolmetschen mit ASR</vt:lpstr>
      <vt:lpstr>4 Empirische Untersuchung Aufbau</vt:lpstr>
      <vt:lpstr>4 Empirische Untersuchung Ergebnisse</vt:lpstr>
      <vt:lpstr>4 Empirische Untersuchung Ergebnisse</vt:lpstr>
      <vt:lpstr>5 Fazit</vt:lpstr>
      <vt:lpstr>PowerPoint-Präsentation</vt:lpstr>
      <vt:lpstr>Quellen</vt:lpstr>
      <vt:lpstr>Quellen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Nora Brüsewitz</dc:creator>
  <cp:lastModifiedBy>Nora Brüsewitz</cp:lastModifiedBy>
  <cp:revision>53</cp:revision>
  <dcterms:created xsi:type="dcterms:W3CDTF">2019-05-20T07:50:05Z</dcterms:created>
  <dcterms:modified xsi:type="dcterms:W3CDTF">2019-05-23T20:12:51Z</dcterms:modified>
</cp:coreProperties>
</file>