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57" r:id="rId3"/>
    <p:sldId id="262" r:id="rId4"/>
    <p:sldId id="261" r:id="rId5"/>
    <p:sldId id="263" r:id="rId6"/>
    <p:sldId id="266" r:id="rId7"/>
    <p:sldId id="258" r:id="rId8"/>
    <p:sldId id="259" r:id="rId9"/>
    <p:sldId id="275" r:id="rId10"/>
    <p:sldId id="260" r:id="rId11"/>
    <p:sldId id="269" r:id="rId12"/>
    <p:sldId id="276" r:id="rId13"/>
    <p:sldId id="270" r:id="rId14"/>
    <p:sldId id="267" r:id="rId15"/>
    <p:sldId id="265" r:id="rId16"/>
    <p:sldId id="282" r:id="rId17"/>
    <p:sldId id="284" r:id="rId18"/>
    <p:sldId id="271" r:id="rId19"/>
    <p:sldId id="281" r:id="rId20"/>
    <p:sldId id="273" r:id="rId21"/>
    <p:sldId id="274" r:id="rId22"/>
    <p:sldId id="272" r:id="rId23"/>
    <p:sldId id="283" r:id="rId24"/>
    <p:sldId id="277" r:id="rId25"/>
    <p:sldId id="279"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60"/>
  </p:normalViewPr>
  <p:slideViewPr>
    <p:cSldViewPr>
      <p:cViewPr>
        <p:scale>
          <a:sx n="110" d="100"/>
          <a:sy n="110" d="100"/>
        </p:scale>
        <p:origin x="-672" y="105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C9068E-F75B-4868-85CA-5812314F79EC}" type="datetimeFigureOut">
              <a:rPr lang="en-US" smtClean="0"/>
              <a:t>5/24/2019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E667ED-B7AE-408E-B05E-31AA7C70D777}" type="slidenum">
              <a:rPr lang="en-US" smtClean="0"/>
              <a:t>‹#›</a:t>
            </a:fld>
            <a:endParaRPr lang="en-US"/>
          </a:p>
        </p:txBody>
      </p:sp>
    </p:spTree>
    <p:extLst>
      <p:ext uri="{BB962C8B-B14F-4D97-AF65-F5344CB8AC3E}">
        <p14:creationId xmlns:p14="http://schemas.microsoft.com/office/powerpoint/2010/main" val="266215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E667ED-B7AE-408E-B05E-31AA7C70D777}" type="slidenum">
              <a:rPr lang="en-US" smtClean="0"/>
              <a:t>2</a:t>
            </a:fld>
            <a:endParaRPr lang="en-US"/>
          </a:p>
        </p:txBody>
      </p:sp>
    </p:spTree>
    <p:extLst>
      <p:ext uri="{BB962C8B-B14F-4D97-AF65-F5344CB8AC3E}">
        <p14:creationId xmlns:p14="http://schemas.microsoft.com/office/powerpoint/2010/main" val="4046699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667ED-B7AE-408E-B05E-31AA7C70D777}" type="slidenum">
              <a:rPr lang="en-US" smtClean="0"/>
              <a:t>20</a:t>
            </a:fld>
            <a:endParaRPr lang="en-US"/>
          </a:p>
        </p:txBody>
      </p:sp>
    </p:spTree>
    <p:extLst>
      <p:ext uri="{BB962C8B-B14F-4D97-AF65-F5344CB8AC3E}">
        <p14:creationId xmlns:p14="http://schemas.microsoft.com/office/powerpoint/2010/main" val="3691716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308BF5-CED0-4E48-B7A0-95BA1866A8BB}" type="datetime1">
              <a:rPr lang="en-US" smtClean="0"/>
              <a:t>5/24/2019</a:t>
            </a:fld>
            <a:endParaRPr lang="en-US"/>
          </a:p>
        </p:txBody>
      </p:sp>
      <p:sp>
        <p:nvSpPr>
          <p:cNvPr id="5" name="Footer Placeholder 4"/>
          <p:cNvSpPr>
            <a:spLocks noGrp="1"/>
          </p:cNvSpPr>
          <p:nvPr>
            <p:ph type="ftr" sz="quarter" idx="11"/>
          </p:nvPr>
        </p:nvSpPr>
        <p:spPr/>
        <p:txBody>
          <a:bodyPr/>
          <a:lstStyle/>
          <a:p>
            <a:r>
              <a:rPr lang="nl-NL" smtClean="0"/>
              <a:t>Walther Glödstaf (Universiteit Utrecht) walther.glodstaf@gmail.com</a:t>
            </a:r>
            <a:endParaRPr lang="en-US"/>
          </a:p>
        </p:txBody>
      </p:sp>
      <p:sp>
        <p:nvSpPr>
          <p:cNvPr id="6" name="Slide Number Placeholder 5"/>
          <p:cNvSpPr>
            <a:spLocks noGrp="1"/>
          </p:cNvSpPr>
          <p:nvPr>
            <p:ph type="sldNum" sz="quarter" idx="12"/>
          </p:nvPr>
        </p:nvSpPr>
        <p:spPr/>
        <p:txBody>
          <a:bodyPr/>
          <a:lstStyle/>
          <a:p>
            <a:fld id="{FAFA2BC5-F899-4B24-9D7B-F6A256CC6D95}" type="slidenum">
              <a:rPr lang="en-US" smtClean="0"/>
              <a:t>‹#›</a:t>
            </a:fld>
            <a:endParaRPr lang="en-US"/>
          </a:p>
        </p:txBody>
      </p:sp>
    </p:spTree>
    <p:extLst>
      <p:ext uri="{BB962C8B-B14F-4D97-AF65-F5344CB8AC3E}">
        <p14:creationId xmlns:p14="http://schemas.microsoft.com/office/powerpoint/2010/main" val="10378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E8E24-F6A1-49F6-B812-BC11A2D75D26}" type="datetime1">
              <a:rPr lang="en-US" smtClean="0"/>
              <a:t>5/24/2019</a:t>
            </a:fld>
            <a:endParaRPr lang="en-US"/>
          </a:p>
        </p:txBody>
      </p:sp>
      <p:sp>
        <p:nvSpPr>
          <p:cNvPr id="5" name="Footer Placeholder 4"/>
          <p:cNvSpPr>
            <a:spLocks noGrp="1"/>
          </p:cNvSpPr>
          <p:nvPr>
            <p:ph type="ftr" sz="quarter" idx="11"/>
          </p:nvPr>
        </p:nvSpPr>
        <p:spPr/>
        <p:txBody>
          <a:bodyPr/>
          <a:lstStyle/>
          <a:p>
            <a:r>
              <a:rPr lang="nl-NL" smtClean="0"/>
              <a:t>Walther Glödstaf (Universiteit Utrecht) walther.glodstaf@gmail.com</a:t>
            </a:r>
            <a:endParaRPr lang="en-US"/>
          </a:p>
        </p:txBody>
      </p:sp>
      <p:sp>
        <p:nvSpPr>
          <p:cNvPr id="6" name="Slide Number Placeholder 5"/>
          <p:cNvSpPr>
            <a:spLocks noGrp="1"/>
          </p:cNvSpPr>
          <p:nvPr>
            <p:ph type="sldNum" sz="quarter" idx="12"/>
          </p:nvPr>
        </p:nvSpPr>
        <p:spPr/>
        <p:txBody>
          <a:bodyPr/>
          <a:lstStyle/>
          <a:p>
            <a:fld id="{FAFA2BC5-F899-4B24-9D7B-F6A256CC6D95}" type="slidenum">
              <a:rPr lang="en-US" smtClean="0"/>
              <a:t>‹#›</a:t>
            </a:fld>
            <a:endParaRPr lang="en-US"/>
          </a:p>
        </p:txBody>
      </p:sp>
    </p:spTree>
    <p:extLst>
      <p:ext uri="{BB962C8B-B14F-4D97-AF65-F5344CB8AC3E}">
        <p14:creationId xmlns:p14="http://schemas.microsoft.com/office/powerpoint/2010/main" val="1741433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BA3F4-92C0-4871-A8A6-0A96F4AFD97A}" type="datetime1">
              <a:rPr lang="en-US" smtClean="0"/>
              <a:t>5/24/2019</a:t>
            </a:fld>
            <a:endParaRPr lang="en-US"/>
          </a:p>
        </p:txBody>
      </p:sp>
      <p:sp>
        <p:nvSpPr>
          <p:cNvPr id="5" name="Footer Placeholder 4"/>
          <p:cNvSpPr>
            <a:spLocks noGrp="1"/>
          </p:cNvSpPr>
          <p:nvPr>
            <p:ph type="ftr" sz="quarter" idx="11"/>
          </p:nvPr>
        </p:nvSpPr>
        <p:spPr/>
        <p:txBody>
          <a:bodyPr/>
          <a:lstStyle/>
          <a:p>
            <a:r>
              <a:rPr lang="nl-NL" smtClean="0"/>
              <a:t>Walther Glödstaf (Universiteit Utrecht) walther.glodstaf@gmail.com</a:t>
            </a:r>
            <a:endParaRPr lang="en-US"/>
          </a:p>
        </p:txBody>
      </p:sp>
      <p:sp>
        <p:nvSpPr>
          <p:cNvPr id="6" name="Slide Number Placeholder 5"/>
          <p:cNvSpPr>
            <a:spLocks noGrp="1"/>
          </p:cNvSpPr>
          <p:nvPr>
            <p:ph type="sldNum" sz="quarter" idx="12"/>
          </p:nvPr>
        </p:nvSpPr>
        <p:spPr/>
        <p:txBody>
          <a:bodyPr/>
          <a:lstStyle/>
          <a:p>
            <a:fld id="{FAFA2BC5-F899-4B24-9D7B-F6A256CC6D95}" type="slidenum">
              <a:rPr lang="en-US" smtClean="0"/>
              <a:t>‹#›</a:t>
            </a:fld>
            <a:endParaRPr lang="en-US"/>
          </a:p>
        </p:txBody>
      </p:sp>
    </p:spTree>
    <p:extLst>
      <p:ext uri="{BB962C8B-B14F-4D97-AF65-F5344CB8AC3E}">
        <p14:creationId xmlns:p14="http://schemas.microsoft.com/office/powerpoint/2010/main" val="219855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84624-F6E3-48E6-90A8-1C723674D5C2}" type="datetime1">
              <a:rPr lang="en-US" smtClean="0"/>
              <a:t>5/24/2019</a:t>
            </a:fld>
            <a:endParaRPr lang="en-US"/>
          </a:p>
        </p:txBody>
      </p:sp>
      <p:sp>
        <p:nvSpPr>
          <p:cNvPr id="5" name="Footer Placeholder 4"/>
          <p:cNvSpPr>
            <a:spLocks noGrp="1"/>
          </p:cNvSpPr>
          <p:nvPr>
            <p:ph type="ftr" sz="quarter" idx="11"/>
          </p:nvPr>
        </p:nvSpPr>
        <p:spPr/>
        <p:txBody>
          <a:bodyPr/>
          <a:lstStyle/>
          <a:p>
            <a:r>
              <a:rPr lang="nl-NL" smtClean="0"/>
              <a:t>Walther Glödstaf (Universiteit Utrecht) walther.glodstaf@gmail.com</a:t>
            </a:r>
            <a:endParaRPr lang="en-US"/>
          </a:p>
        </p:txBody>
      </p:sp>
      <p:sp>
        <p:nvSpPr>
          <p:cNvPr id="6" name="Slide Number Placeholder 5"/>
          <p:cNvSpPr>
            <a:spLocks noGrp="1"/>
          </p:cNvSpPr>
          <p:nvPr>
            <p:ph type="sldNum" sz="quarter" idx="12"/>
          </p:nvPr>
        </p:nvSpPr>
        <p:spPr/>
        <p:txBody>
          <a:bodyPr/>
          <a:lstStyle/>
          <a:p>
            <a:fld id="{FAFA2BC5-F899-4B24-9D7B-F6A256CC6D95}" type="slidenum">
              <a:rPr lang="en-US" smtClean="0"/>
              <a:t>‹#›</a:t>
            </a:fld>
            <a:endParaRPr lang="en-US"/>
          </a:p>
        </p:txBody>
      </p:sp>
    </p:spTree>
    <p:extLst>
      <p:ext uri="{BB962C8B-B14F-4D97-AF65-F5344CB8AC3E}">
        <p14:creationId xmlns:p14="http://schemas.microsoft.com/office/powerpoint/2010/main" val="18184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C590A-FFA0-4A45-9074-4573979EFDCD}" type="datetime1">
              <a:rPr lang="en-US" smtClean="0"/>
              <a:t>5/24/2019</a:t>
            </a:fld>
            <a:endParaRPr lang="en-US"/>
          </a:p>
        </p:txBody>
      </p:sp>
      <p:sp>
        <p:nvSpPr>
          <p:cNvPr id="5" name="Footer Placeholder 4"/>
          <p:cNvSpPr>
            <a:spLocks noGrp="1"/>
          </p:cNvSpPr>
          <p:nvPr>
            <p:ph type="ftr" sz="quarter" idx="11"/>
          </p:nvPr>
        </p:nvSpPr>
        <p:spPr/>
        <p:txBody>
          <a:bodyPr/>
          <a:lstStyle/>
          <a:p>
            <a:r>
              <a:rPr lang="nl-NL" smtClean="0"/>
              <a:t>Walther Glödstaf (Universiteit Utrecht) walther.glodstaf@gmail.com</a:t>
            </a:r>
            <a:endParaRPr lang="en-US"/>
          </a:p>
        </p:txBody>
      </p:sp>
      <p:sp>
        <p:nvSpPr>
          <p:cNvPr id="6" name="Slide Number Placeholder 5"/>
          <p:cNvSpPr>
            <a:spLocks noGrp="1"/>
          </p:cNvSpPr>
          <p:nvPr>
            <p:ph type="sldNum" sz="quarter" idx="12"/>
          </p:nvPr>
        </p:nvSpPr>
        <p:spPr/>
        <p:txBody>
          <a:bodyPr/>
          <a:lstStyle/>
          <a:p>
            <a:fld id="{FAFA2BC5-F899-4B24-9D7B-F6A256CC6D95}" type="slidenum">
              <a:rPr lang="en-US" smtClean="0"/>
              <a:t>‹#›</a:t>
            </a:fld>
            <a:endParaRPr lang="en-US"/>
          </a:p>
        </p:txBody>
      </p:sp>
    </p:spTree>
    <p:extLst>
      <p:ext uri="{BB962C8B-B14F-4D97-AF65-F5344CB8AC3E}">
        <p14:creationId xmlns:p14="http://schemas.microsoft.com/office/powerpoint/2010/main" val="169737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DE0ECB-E19A-488D-B55E-D19A3E3CE423}" type="datetime1">
              <a:rPr lang="en-US" smtClean="0"/>
              <a:t>5/24/2019</a:t>
            </a:fld>
            <a:endParaRPr lang="en-US"/>
          </a:p>
        </p:txBody>
      </p:sp>
      <p:sp>
        <p:nvSpPr>
          <p:cNvPr id="6" name="Footer Placeholder 5"/>
          <p:cNvSpPr>
            <a:spLocks noGrp="1"/>
          </p:cNvSpPr>
          <p:nvPr>
            <p:ph type="ftr" sz="quarter" idx="11"/>
          </p:nvPr>
        </p:nvSpPr>
        <p:spPr/>
        <p:txBody>
          <a:bodyPr/>
          <a:lstStyle/>
          <a:p>
            <a:r>
              <a:rPr lang="nl-NL" smtClean="0"/>
              <a:t>Walther Glödstaf (Universiteit Utrecht) walther.glodstaf@gmail.com</a:t>
            </a:r>
            <a:endParaRPr lang="en-US"/>
          </a:p>
        </p:txBody>
      </p:sp>
      <p:sp>
        <p:nvSpPr>
          <p:cNvPr id="7" name="Slide Number Placeholder 6"/>
          <p:cNvSpPr>
            <a:spLocks noGrp="1"/>
          </p:cNvSpPr>
          <p:nvPr>
            <p:ph type="sldNum" sz="quarter" idx="12"/>
          </p:nvPr>
        </p:nvSpPr>
        <p:spPr/>
        <p:txBody>
          <a:bodyPr/>
          <a:lstStyle/>
          <a:p>
            <a:fld id="{FAFA2BC5-F899-4B24-9D7B-F6A256CC6D95}" type="slidenum">
              <a:rPr lang="en-US" smtClean="0"/>
              <a:t>‹#›</a:t>
            </a:fld>
            <a:endParaRPr lang="en-US"/>
          </a:p>
        </p:txBody>
      </p:sp>
    </p:spTree>
    <p:extLst>
      <p:ext uri="{BB962C8B-B14F-4D97-AF65-F5344CB8AC3E}">
        <p14:creationId xmlns:p14="http://schemas.microsoft.com/office/powerpoint/2010/main" val="350015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BED28-1421-4160-8637-D2A21197B0FA}" type="datetime1">
              <a:rPr lang="en-US" smtClean="0"/>
              <a:t>5/24/2019</a:t>
            </a:fld>
            <a:endParaRPr lang="en-US"/>
          </a:p>
        </p:txBody>
      </p:sp>
      <p:sp>
        <p:nvSpPr>
          <p:cNvPr id="8" name="Footer Placeholder 7"/>
          <p:cNvSpPr>
            <a:spLocks noGrp="1"/>
          </p:cNvSpPr>
          <p:nvPr>
            <p:ph type="ftr" sz="quarter" idx="11"/>
          </p:nvPr>
        </p:nvSpPr>
        <p:spPr/>
        <p:txBody>
          <a:bodyPr/>
          <a:lstStyle/>
          <a:p>
            <a:r>
              <a:rPr lang="nl-NL" smtClean="0"/>
              <a:t>Walther Glödstaf (Universiteit Utrecht) walther.glodstaf@gmail.com</a:t>
            </a:r>
            <a:endParaRPr lang="en-US"/>
          </a:p>
        </p:txBody>
      </p:sp>
      <p:sp>
        <p:nvSpPr>
          <p:cNvPr id="9" name="Slide Number Placeholder 8"/>
          <p:cNvSpPr>
            <a:spLocks noGrp="1"/>
          </p:cNvSpPr>
          <p:nvPr>
            <p:ph type="sldNum" sz="quarter" idx="12"/>
          </p:nvPr>
        </p:nvSpPr>
        <p:spPr/>
        <p:txBody>
          <a:bodyPr/>
          <a:lstStyle/>
          <a:p>
            <a:fld id="{FAFA2BC5-F899-4B24-9D7B-F6A256CC6D95}" type="slidenum">
              <a:rPr lang="en-US" smtClean="0"/>
              <a:t>‹#›</a:t>
            </a:fld>
            <a:endParaRPr lang="en-US"/>
          </a:p>
        </p:txBody>
      </p:sp>
    </p:spTree>
    <p:extLst>
      <p:ext uri="{BB962C8B-B14F-4D97-AF65-F5344CB8AC3E}">
        <p14:creationId xmlns:p14="http://schemas.microsoft.com/office/powerpoint/2010/main" val="102341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89F8FB-789B-46CC-A0DC-CF1D664D1BFA}" type="datetime1">
              <a:rPr lang="en-US" smtClean="0"/>
              <a:t>5/24/2019</a:t>
            </a:fld>
            <a:endParaRPr lang="en-US"/>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fld id="{FAFA2BC5-F899-4B24-9D7B-F6A256CC6D95}" type="slidenum">
              <a:rPr lang="en-US" smtClean="0"/>
              <a:t>‹#›</a:t>
            </a:fld>
            <a:endParaRPr lang="en-US"/>
          </a:p>
        </p:txBody>
      </p:sp>
    </p:spTree>
    <p:extLst>
      <p:ext uri="{BB962C8B-B14F-4D97-AF65-F5344CB8AC3E}">
        <p14:creationId xmlns:p14="http://schemas.microsoft.com/office/powerpoint/2010/main" val="1800125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6670F-465D-4F55-9458-7CFB6ACFA6EC}" type="datetime1">
              <a:rPr lang="en-US" smtClean="0"/>
              <a:t>5/24/2019</a:t>
            </a:fld>
            <a:endParaRPr lang="en-US"/>
          </a:p>
        </p:txBody>
      </p:sp>
      <p:sp>
        <p:nvSpPr>
          <p:cNvPr id="3" name="Footer Placeholder 2"/>
          <p:cNvSpPr>
            <a:spLocks noGrp="1"/>
          </p:cNvSpPr>
          <p:nvPr>
            <p:ph type="ftr" sz="quarter" idx="11"/>
          </p:nvPr>
        </p:nvSpPr>
        <p:spPr/>
        <p:txBody>
          <a:bodyPr/>
          <a:lstStyle/>
          <a:p>
            <a:r>
              <a:rPr lang="nl-NL" smtClean="0"/>
              <a:t>Walther Glödstaf (Universiteit Utrecht) walther.glodstaf@gmail.com</a:t>
            </a:r>
            <a:endParaRPr lang="en-US"/>
          </a:p>
        </p:txBody>
      </p:sp>
      <p:sp>
        <p:nvSpPr>
          <p:cNvPr id="4" name="Slide Number Placeholder 3"/>
          <p:cNvSpPr>
            <a:spLocks noGrp="1"/>
          </p:cNvSpPr>
          <p:nvPr>
            <p:ph type="sldNum" sz="quarter" idx="12"/>
          </p:nvPr>
        </p:nvSpPr>
        <p:spPr/>
        <p:txBody>
          <a:bodyPr/>
          <a:lstStyle/>
          <a:p>
            <a:fld id="{FAFA2BC5-F899-4B24-9D7B-F6A256CC6D95}" type="slidenum">
              <a:rPr lang="en-US" smtClean="0"/>
              <a:t>‹#›</a:t>
            </a:fld>
            <a:endParaRPr lang="en-US"/>
          </a:p>
        </p:txBody>
      </p:sp>
    </p:spTree>
    <p:extLst>
      <p:ext uri="{BB962C8B-B14F-4D97-AF65-F5344CB8AC3E}">
        <p14:creationId xmlns:p14="http://schemas.microsoft.com/office/powerpoint/2010/main" val="111574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93C1E-205C-46AA-9015-484AECD9C9CD}" type="datetime1">
              <a:rPr lang="en-US" smtClean="0"/>
              <a:t>5/24/2019</a:t>
            </a:fld>
            <a:endParaRPr lang="en-US"/>
          </a:p>
        </p:txBody>
      </p:sp>
      <p:sp>
        <p:nvSpPr>
          <p:cNvPr id="6" name="Footer Placeholder 5"/>
          <p:cNvSpPr>
            <a:spLocks noGrp="1"/>
          </p:cNvSpPr>
          <p:nvPr>
            <p:ph type="ftr" sz="quarter" idx="11"/>
          </p:nvPr>
        </p:nvSpPr>
        <p:spPr/>
        <p:txBody>
          <a:bodyPr/>
          <a:lstStyle/>
          <a:p>
            <a:r>
              <a:rPr lang="nl-NL" smtClean="0"/>
              <a:t>Walther Glödstaf (Universiteit Utrecht) walther.glodstaf@gmail.com</a:t>
            </a:r>
            <a:endParaRPr lang="en-US"/>
          </a:p>
        </p:txBody>
      </p:sp>
      <p:sp>
        <p:nvSpPr>
          <p:cNvPr id="7" name="Slide Number Placeholder 6"/>
          <p:cNvSpPr>
            <a:spLocks noGrp="1"/>
          </p:cNvSpPr>
          <p:nvPr>
            <p:ph type="sldNum" sz="quarter" idx="12"/>
          </p:nvPr>
        </p:nvSpPr>
        <p:spPr/>
        <p:txBody>
          <a:bodyPr/>
          <a:lstStyle/>
          <a:p>
            <a:fld id="{FAFA2BC5-F899-4B24-9D7B-F6A256CC6D95}" type="slidenum">
              <a:rPr lang="en-US" smtClean="0"/>
              <a:t>‹#›</a:t>
            </a:fld>
            <a:endParaRPr lang="en-US"/>
          </a:p>
        </p:txBody>
      </p:sp>
    </p:spTree>
    <p:extLst>
      <p:ext uri="{BB962C8B-B14F-4D97-AF65-F5344CB8AC3E}">
        <p14:creationId xmlns:p14="http://schemas.microsoft.com/office/powerpoint/2010/main" val="239361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47E5A-297B-43B8-814A-AD3D35107052}" type="datetime1">
              <a:rPr lang="en-US" smtClean="0"/>
              <a:t>5/24/2019</a:t>
            </a:fld>
            <a:endParaRPr lang="en-US"/>
          </a:p>
        </p:txBody>
      </p:sp>
      <p:sp>
        <p:nvSpPr>
          <p:cNvPr id="6" name="Footer Placeholder 5"/>
          <p:cNvSpPr>
            <a:spLocks noGrp="1"/>
          </p:cNvSpPr>
          <p:nvPr>
            <p:ph type="ftr" sz="quarter" idx="11"/>
          </p:nvPr>
        </p:nvSpPr>
        <p:spPr/>
        <p:txBody>
          <a:bodyPr/>
          <a:lstStyle/>
          <a:p>
            <a:r>
              <a:rPr lang="nl-NL" smtClean="0"/>
              <a:t>Walther Glödstaf (Universiteit Utrecht) walther.glodstaf@gmail.com</a:t>
            </a:r>
            <a:endParaRPr lang="en-US"/>
          </a:p>
        </p:txBody>
      </p:sp>
      <p:sp>
        <p:nvSpPr>
          <p:cNvPr id="7" name="Slide Number Placeholder 6"/>
          <p:cNvSpPr>
            <a:spLocks noGrp="1"/>
          </p:cNvSpPr>
          <p:nvPr>
            <p:ph type="sldNum" sz="quarter" idx="12"/>
          </p:nvPr>
        </p:nvSpPr>
        <p:spPr/>
        <p:txBody>
          <a:bodyPr/>
          <a:lstStyle/>
          <a:p>
            <a:fld id="{FAFA2BC5-F899-4B24-9D7B-F6A256CC6D95}" type="slidenum">
              <a:rPr lang="en-US" smtClean="0"/>
              <a:t>‹#›</a:t>
            </a:fld>
            <a:endParaRPr lang="en-US"/>
          </a:p>
        </p:txBody>
      </p:sp>
    </p:spTree>
    <p:extLst>
      <p:ext uri="{BB962C8B-B14F-4D97-AF65-F5344CB8AC3E}">
        <p14:creationId xmlns:p14="http://schemas.microsoft.com/office/powerpoint/2010/main" val="56610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6ED5A-0185-4E3D-AA7F-A917619DF213}" type="datetime1">
              <a:rPr lang="en-US" smtClean="0"/>
              <a:t>5/24/2019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smtClean="0"/>
              <a:t>Walther Glödstaf (Universiteit Utrecht) walther.glodstaf@gmail.com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FA2BC5-F899-4B24-9D7B-F6A256CC6D95}" type="slidenum">
              <a:rPr lang="en-US" smtClean="0"/>
              <a:t>‹#›</a:t>
            </a:fld>
            <a:endParaRPr lang="en-US"/>
          </a:p>
        </p:txBody>
      </p:sp>
    </p:spTree>
    <p:extLst>
      <p:ext uri="{BB962C8B-B14F-4D97-AF65-F5344CB8AC3E}">
        <p14:creationId xmlns:p14="http://schemas.microsoft.com/office/powerpoint/2010/main" val="3086108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academia.edu/37609834/Finnish_topicalization_is_not_about_the_topi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628800"/>
            <a:ext cx="7772400" cy="1470025"/>
          </a:xfrm>
        </p:spPr>
        <p:txBody>
          <a:bodyPr/>
          <a:lstStyle/>
          <a:p>
            <a:r>
              <a:rPr lang="sv-SE" b="1" dirty="0" smtClean="0"/>
              <a:t>Caught Between Change and Contact</a:t>
            </a:r>
            <a:endParaRPr lang="en-US" b="1" dirty="0"/>
          </a:p>
        </p:txBody>
      </p:sp>
      <p:sp>
        <p:nvSpPr>
          <p:cNvPr id="3" name="Subtitle 2"/>
          <p:cNvSpPr>
            <a:spLocks noGrp="1"/>
          </p:cNvSpPr>
          <p:nvPr>
            <p:ph type="subTitle" idx="1"/>
          </p:nvPr>
        </p:nvSpPr>
        <p:spPr>
          <a:xfrm>
            <a:off x="1371600" y="3717032"/>
            <a:ext cx="6400800" cy="1752600"/>
          </a:xfrm>
        </p:spPr>
        <p:txBody>
          <a:bodyPr/>
          <a:lstStyle/>
          <a:p>
            <a:r>
              <a:rPr lang="en-GB" b="1" dirty="0" smtClean="0">
                <a:solidFill>
                  <a:schemeClr val="tx1"/>
                </a:solidFill>
              </a:rPr>
              <a:t>Optional Agreement-Morphology in Heritage Finnish</a:t>
            </a:r>
            <a:endParaRPr lang="en-US" b="1" dirty="0">
              <a:solidFill>
                <a:schemeClr val="tx1"/>
              </a:solidFill>
            </a:endParaRPr>
          </a:p>
        </p:txBody>
      </p:sp>
      <p:sp>
        <p:nvSpPr>
          <p:cNvPr id="8" name="TextBox 7"/>
          <p:cNvSpPr txBox="1"/>
          <p:nvPr/>
        </p:nvSpPr>
        <p:spPr>
          <a:xfrm>
            <a:off x="107504" y="6309320"/>
            <a:ext cx="1993303" cy="461665"/>
          </a:xfrm>
          <a:prstGeom prst="rect">
            <a:avLst/>
          </a:prstGeom>
          <a:noFill/>
        </p:spPr>
        <p:txBody>
          <a:bodyPr wrap="none" rtlCol="0">
            <a:spAutoFit/>
          </a:bodyPr>
          <a:lstStyle/>
          <a:p>
            <a:pPr lvl="0"/>
            <a:r>
              <a:rPr lang="nl-NL" sz="1200" dirty="0"/>
              <a:t>Walther Glödstaf </a:t>
            </a:r>
            <a:endParaRPr lang="nl-NL" sz="1200" dirty="0" smtClean="0"/>
          </a:p>
          <a:p>
            <a:pPr lvl="0"/>
            <a:r>
              <a:rPr lang="nl-NL" sz="1200" dirty="0" smtClean="0"/>
              <a:t>walther.glodstaf@gmail.com</a:t>
            </a:r>
            <a:endParaRPr lang="en-US" sz="12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6045" y="5591431"/>
            <a:ext cx="1365263" cy="1266569"/>
          </a:xfrm>
          <a:prstGeom prst="rect">
            <a:avLst/>
          </a:prstGeom>
        </p:spPr>
      </p:pic>
    </p:spTree>
    <p:extLst>
      <p:ext uri="{BB962C8B-B14F-4D97-AF65-F5344CB8AC3E}">
        <p14:creationId xmlns:p14="http://schemas.microsoft.com/office/powerpoint/2010/main" val="3416554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constructions with </a:t>
            </a:r>
            <a:r>
              <a:rPr lang="en-US" dirty="0" err="1" smtClean="0"/>
              <a:t>Px</a:t>
            </a:r>
            <a:endParaRPr lang="en-US" dirty="0"/>
          </a:p>
        </p:txBody>
      </p:sp>
      <p:sp>
        <p:nvSpPr>
          <p:cNvPr id="3" name="Content Placeholder 2"/>
          <p:cNvSpPr>
            <a:spLocks noGrp="1"/>
          </p:cNvSpPr>
          <p:nvPr>
            <p:ph idx="1"/>
          </p:nvPr>
        </p:nvSpPr>
        <p:spPr>
          <a:xfrm>
            <a:off x="0" y="1600200"/>
            <a:ext cx="9144000" cy="4525963"/>
          </a:xfrm>
        </p:spPr>
        <p:txBody>
          <a:bodyPr>
            <a:normAutofit fontScale="77500" lnSpcReduction="20000"/>
          </a:bodyPr>
          <a:lstStyle/>
          <a:p>
            <a:pPr marL="0" indent="0">
              <a:buNone/>
            </a:pPr>
            <a:r>
              <a:rPr lang="en-US" dirty="0" smtClean="0"/>
              <a:t>Frodo  </a:t>
            </a:r>
            <a:r>
              <a:rPr lang="en-US" dirty="0" err="1" smtClean="0"/>
              <a:t>toivoi</a:t>
            </a:r>
            <a:r>
              <a:rPr lang="en-US" dirty="0" smtClean="0"/>
              <a:t>       </a:t>
            </a:r>
            <a:r>
              <a:rPr lang="en-US" dirty="0" err="1" smtClean="0"/>
              <a:t>muutta-va-</a:t>
            </a:r>
            <a:r>
              <a:rPr lang="en-US" b="1" dirty="0" err="1" smtClean="0">
                <a:solidFill>
                  <a:srgbClr val="FF0000"/>
                </a:solidFill>
              </a:rPr>
              <a:t>nsa</a:t>
            </a:r>
            <a:r>
              <a:rPr lang="en-US" dirty="0" smtClean="0"/>
              <a:t> </a:t>
            </a:r>
            <a:r>
              <a:rPr lang="en-US" dirty="0" err="1" smtClean="0"/>
              <a:t>Bukinpur-iin</a:t>
            </a:r>
            <a:r>
              <a:rPr lang="en-US" dirty="0" smtClean="0"/>
              <a:t>     </a:t>
            </a:r>
            <a:r>
              <a:rPr lang="en-US" dirty="0" err="1" smtClean="0"/>
              <a:t>pian</a:t>
            </a:r>
            <a:endParaRPr lang="en-US" dirty="0" smtClean="0"/>
          </a:p>
          <a:p>
            <a:pPr marL="0" indent="0">
              <a:buNone/>
            </a:pPr>
            <a:r>
              <a:rPr lang="en-US" dirty="0" smtClean="0"/>
              <a:t>Frodo hoped.3S move-VA-</a:t>
            </a:r>
            <a:r>
              <a:rPr lang="en-US" b="1" dirty="0" smtClean="0">
                <a:solidFill>
                  <a:srgbClr val="FF0000"/>
                </a:solidFill>
              </a:rPr>
              <a:t>Px3</a:t>
            </a:r>
            <a:r>
              <a:rPr lang="en-US" dirty="0" smtClean="0"/>
              <a:t>   </a:t>
            </a:r>
            <a:r>
              <a:rPr lang="en-US" dirty="0" err="1" smtClean="0"/>
              <a:t>Buckelbury</a:t>
            </a:r>
            <a:r>
              <a:rPr lang="en-US" dirty="0" smtClean="0"/>
              <a:t>-ILL soon</a:t>
            </a:r>
            <a:endParaRPr lang="en-US" dirty="0"/>
          </a:p>
          <a:p>
            <a:pPr marL="0" indent="0">
              <a:buNone/>
            </a:pPr>
            <a:r>
              <a:rPr lang="en-US" dirty="0" smtClean="0"/>
              <a:t>‘Frodo hoped to move to </a:t>
            </a:r>
            <a:r>
              <a:rPr lang="en-US" dirty="0" err="1" smtClean="0"/>
              <a:t>Bucklebury</a:t>
            </a:r>
            <a:r>
              <a:rPr lang="en-US" dirty="0" smtClean="0"/>
              <a:t> soon.’</a:t>
            </a:r>
          </a:p>
          <a:p>
            <a:pPr marL="0" indent="0">
              <a:buNone/>
            </a:pPr>
            <a:endParaRPr lang="en-US" dirty="0" smtClean="0"/>
          </a:p>
          <a:p>
            <a:pPr marL="0" indent="0">
              <a:buNone/>
            </a:pPr>
            <a:r>
              <a:rPr lang="en-US" dirty="0" smtClean="0"/>
              <a:t>Frodo </a:t>
            </a:r>
            <a:r>
              <a:rPr lang="en-US" dirty="0" err="1" smtClean="0"/>
              <a:t>meni</a:t>
            </a:r>
            <a:r>
              <a:rPr lang="en-US" dirty="0" smtClean="0"/>
              <a:t>      </a:t>
            </a:r>
            <a:r>
              <a:rPr lang="en-US" dirty="0" err="1" smtClean="0"/>
              <a:t>Mordoriin</a:t>
            </a:r>
            <a:r>
              <a:rPr lang="en-US" dirty="0" smtClean="0"/>
              <a:t>    </a:t>
            </a:r>
            <a:r>
              <a:rPr lang="en-US" dirty="0" err="1" smtClean="0"/>
              <a:t>tuhoa-ksee-</a:t>
            </a:r>
            <a:r>
              <a:rPr lang="en-US" b="1" dirty="0" err="1" smtClean="0">
                <a:solidFill>
                  <a:srgbClr val="FF0000"/>
                </a:solidFill>
              </a:rPr>
              <a:t>nsa</a:t>
            </a:r>
            <a:r>
              <a:rPr lang="en-US" dirty="0"/>
              <a:t> </a:t>
            </a:r>
            <a:r>
              <a:rPr lang="en-US" dirty="0" err="1" smtClean="0"/>
              <a:t>sormuksen</a:t>
            </a:r>
            <a:endParaRPr lang="en-US" dirty="0" smtClean="0"/>
          </a:p>
          <a:p>
            <a:pPr marL="0" indent="0">
              <a:buNone/>
            </a:pPr>
            <a:r>
              <a:rPr lang="en-US" dirty="0" smtClean="0"/>
              <a:t>Frodo went.3S </a:t>
            </a:r>
            <a:r>
              <a:rPr lang="en-US" dirty="0" err="1" smtClean="0"/>
              <a:t>Mordor</a:t>
            </a:r>
            <a:r>
              <a:rPr lang="en-US" dirty="0" smtClean="0"/>
              <a:t>-ILL destroy-KSE-</a:t>
            </a:r>
            <a:r>
              <a:rPr lang="en-US" b="1" dirty="0" smtClean="0">
                <a:solidFill>
                  <a:srgbClr val="FF0000"/>
                </a:solidFill>
              </a:rPr>
              <a:t>Px3</a:t>
            </a:r>
            <a:r>
              <a:rPr lang="en-US" dirty="0" smtClean="0"/>
              <a:t> ring</a:t>
            </a:r>
          </a:p>
          <a:p>
            <a:pPr marL="0" indent="0">
              <a:buNone/>
            </a:pPr>
            <a:r>
              <a:rPr lang="en-US" dirty="0" smtClean="0"/>
              <a:t>‘Frodo went to </a:t>
            </a:r>
            <a:r>
              <a:rPr lang="en-US" dirty="0" err="1" smtClean="0"/>
              <a:t>Mordor</a:t>
            </a:r>
            <a:r>
              <a:rPr lang="en-US" dirty="0" smtClean="0"/>
              <a:t> in order to destroy the ring.’</a:t>
            </a:r>
          </a:p>
          <a:p>
            <a:pPr marL="0" indent="0">
              <a:buNone/>
            </a:pPr>
            <a:endParaRPr lang="en-US" dirty="0" smtClean="0"/>
          </a:p>
          <a:p>
            <a:pPr marL="0" indent="0">
              <a:buNone/>
            </a:pPr>
            <a:r>
              <a:rPr lang="en-US" dirty="0" err="1" smtClean="0"/>
              <a:t>Eowyni-sta</a:t>
            </a:r>
            <a:r>
              <a:rPr lang="en-US" dirty="0" smtClean="0"/>
              <a:t>  </a:t>
            </a:r>
            <a:r>
              <a:rPr lang="en-US" dirty="0" err="1" smtClean="0"/>
              <a:t>tuli</a:t>
            </a:r>
            <a:r>
              <a:rPr lang="en-US" dirty="0" smtClean="0"/>
              <a:t>               </a:t>
            </a:r>
            <a:r>
              <a:rPr lang="en-US" dirty="0" err="1" smtClean="0"/>
              <a:t>sankari</a:t>
            </a:r>
            <a:r>
              <a:rPr lang="en-US" dirty="0" smtClean="0"/>
              <a:t> </a:t>
            </a:r>
            <a:r>
              <a:rPr lang="en-US" dirty="0" err="1" smtClean="0"/>
              <a:t>kukistamallaa</a:t>
            </a:r>
            <a:r>
              <a:rPr lang="en-US" dirty="0" smtClean="0"/>
              <a:t>-</a:t>
            </a:r>
            <a:r>
              <a:rPr lang="en-US" b="1" dirty="0" smtClean="0">
                <a:solidFill>
                  <a:srgbClr val="FF0000"/>
                </a:solidFill>
              </a:rPr>
              <a:t>n</a:t>
            </a:r>
            <a:r>
              <a:rPr lang="en-US" dirty="0" smtClean="0"/>
              <a:t>    </a:t>
            </a:r>
            <a:r>
              <a:rPr lang="en-US" dirty="0" err="1" smtClean="0"/>
              <a:t>Nazgûlin</a:t>
            </a:r>
            <a:r>
              <a:rPr lang="en-US" dirty="0" smtClean="0"/>
              <a:t>. </a:t>
            </a:r>
          </a:p>
          <a:p>
            <a:pPr marL="0" indent="0">
              <a:buNone/>
            </a:pPr>
            <a:r>
              <a:rPr lang="en-US" dirty="0" err="1" smtClean="0"/>
              <a:t>Eowyn</a:t>
            </a:r>
            <a:r>
              <a:rPr lang="en-US" dirty="0" smtClean="0"/>
              <a:t>-ELA became.3S hero     vanquish-MA-</a:t>
            </a:r>
            <a:r>
              <a:rPr lang="en-US" b="1" dirty="0" smtClean="0">
                <a:solidFill>
                  <a:srgbClr val="FF0000"/>
                </a:solidFill>
              </a:rPr>
              <a:t>Px3 </a:t>
            </a:r>
            <a:r>
              <a:rPr lang="en-US" dirty="0" err="1" smtClean="0"/>
              <a:t>Nazgûl</a:t>
            </a:r>
            <a:endParaRPr lang="en-US" dirty="0" smtClean="0"/>
          </a:p>
          <a:p>
            <a:pPr marL="0" indent="0">
              <a:buNone/>
            </a:pPr>
            <a:r>
              <a:rPr lang="en-US" dirty="0" smtClean="0"/>
              <a:t>‘</a:t>
            </a:r>
            <a:r>
              <a:rPr lang="en-US" dirty="0" err="1" smtClean="0"/>
              <a:t>Eowyn</a:t>
            </a:r>
            <a:r>
              <a:rPr lang="en-US" dirty="0" smtClean="0"/>
              <a:t> became a hero by vanquishing a/the </a:t>
            </a:r>
            <a:r>
              <a:rPr lang="en-US" dirty="0" err="1" smtClean="0"/>
              <a:t>Nazgûl</a:t>
            </a:r>
            <a:r>
              <a:rPr lang="en-US" dirty="0" smtClean="0"/>
              <a:t>.’</a:t>
            </a:r>
            <a:endParaRPr lang="en-US"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en-US" dirty="0" smtClean="0"/>
              <a:t>7</a:t>
            </a:r>
            <a:endParaRPr lang="en-US" dirty="0"/>
          </a:p>
        </p:txBody>
      </p:sp>
    </p:spTree>
    <p:extLst>
      <p:ext uri="{BB962C8B-B14F-4D97-AF65-F5344CB8AC3E}">
        <p14:creationId xmlns:p14="http://schemas.microsoft.com/office/powerpoint/2010/main" val="1065971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Px</a:t>
            </a:r>
            <a:r>
              <a:rPr lang="en-US" dirty="0" smtClean="0"/>
              <a:t> in Standard Finnish</a:t>
            </a:r>
            <a:endParaRPr lang="en-US" dirty="0"/>
          </a:p>
        </p:txBody>
      </p:sp>
      <p:sp>
        <p:nvSpPr>
          <p:cNvPr id="3" name="Content Placeholder 2"/>
          <p:cNvSpPr>
            <a:spLocks noGrp="1"/>
          </p:cNvSpPr>
          <p:nvPr>
            <p:ph idx="1"/>
          </p:nvPr>
        </p:nvSpPr>
        <p:spPr/>
        <p:txBody>
          <a:bodyPr/>
          <a:lstStyle/>
          <a:p>
            <a:r>
              <a:rPr lang="en-US" dirty="0" smtClean="0"/>
              <a:t>If the pronominal that licenses </a:t>
            </a:r>
            <a:r>
              <a:rPr lang="en-US" dirty="0" err="1" smtClean="0"/>
              <a:t>Px</a:t>
            </a:r>
            <a:r>
              <a:rPr lang="en-US" dirty="0" smtClean="0"/>
              <a:t> is null, the </a:t>
            </a:r>
            <a:r>
              <a:rPr lang="en-US" dirty="0" err="1" smtClean="0"/>
              <a:t>Px</a:t>
            </a:r>
            <a:r>
              <a:rPr lang="en-US" dirty="0" smtClean="0"/>
              <a:t> must be overt</a:t>
            </a:r>
          </a:p>
          <a:p>
            <a:r>
              <a:rPr lang="en-US" dirty="0" smtClean="0"/>
              <a:t>If the pronominal is overt </a:t>
            </a:r>
            <a:r>
              <a:rPr lang="en-US" dirty="0" err="1" smtClean="0"/>
              <a:t>Px</a:t>
            </a:r>
            <a:r>
              <a:rPr lang="en-US" dirty="0" smtClean="0"/>
              <a:t> can optionally be covert</a:t>
            </a:r>
          </a:p>
          <a:p>
            <a:r>
              <a:rPr lang="en-US" dirty="0" smtClean="0"/>
              <a:t>If the </a:t>
            </a:r>
            <a:r>
              <a:rPr lang="en-US" dirty="0" err="1" smtClean="0"/>
              <a:t>Px</a:t>
            </a:r>
            <a:r>
              <a:rPr lang="en-US" dirty="0" smtClean="0"/>
              <a:t> would refer to an overt full DP the </a:t>
            </a:r>
            <a:r>
              <a:rPr lang="en-US" dirty="0" err="1" smtClean="0"/>
              <a:t>Px</a:t>
            </a:r>
            <a:r>
              <a:rPr lang="en-US" dirty="0" smtClean="0"/>
              <a:t> must be covert</a:t>
            </a:r>
            <a:endParaRPr lang="en-US"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en-US" dirty="0" smtClean="0"/>
              <a:t>8</a:t>
            </a:r>
            <a:endParaRPr lang="en-US" dirty="0"/>
          </a:p>
        </p:txBody>
      </p:sp>
    </p:spTree>
    <p:extLst>
      <p:ext uri="{BB962C8B-B14F-4D97-AF65-F5344CB8AC3E}">
        <p14:creationId xmlns:p14="http://schemas.microsoft.com/office/powerpoint/2010/main" val="85848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Px</a:t>
            </a:r>
            <a:r>
              <a:rPr lang="en-US" dirty="0" smtClean="0"/>
              <a:t> in Heritage Finnish I</a:t>
            </a:r>
            <a:endParaRPr lang="en-US" dirty="0"/>
          </a:p>
        </p:txBody>
      </p:sp>
      <p:sp>
        <p:nvSpPr>
          <p:cNvPr id="3" name="Content Placeholder 2"/>
          <p:cNvSpPr>
            <a:spLocks noGrp="1"/>
          </p:cNvSpPr>
          <p:nvPr>
            <p:ph idx="1"/>
          </p:nvPr>
        </p:nvSpPr>
        <p:spPr>
          <a:xfrm>
            <a:off x="107504" y="1600200"/>
            <a:ext cx="9036496" cy="4637112"/>
          </a:xfrm>
        </p:spPr>
        <p:txBody>
          <a:bodyPr>
            <a:normAutofit fontScale="62500" lnSpcReduction="20000"/>
          </a:bodyPr>
          <a:lstStyle/>
          <a:p>
            <a:r>
              <a:rPr lang="sv-SE" dirty="0" smtClean="0"/>
              <a:t>The Px is </a:t>
            </a:r>
            <a:r>
              <a:rPr lang="sv-SE" b="1" dirty="0" smtClean="0"/>
              <a:t>optionally covert </a:t>
            </a:r>
            <a:r>
              <a:rPr lang="sv-SE" dirty="0" smtClean="0"/>
              <a:t>when the subject of the adverbial is a null subject and bound by the matrix subject</a:t>
            </a:r>
          </a:p>
          <a:p>
            <a:pPr marL="0" indent="0">
              <a:buNone/>
            </a:pPr>
            <a:r>
              <a:rPr lang="sv-SE" dirty="0" smtClean="0"/>
              <a:t>Minä</a:t>
            </a:r>
            <a:r>
              <a:rPr lang="en-US" sz="1400" dirty="0">
                <a:solidFill>
                  <a:prstClr val="black"/>
                </a:solidFill>
              </a:rPr>
              <a:t> 1</a:t>
            </a:r>
            <a:r>
              <a:rPr lang="en-US" dirty="0" smtClean="0"/>
              <a:t>    </a:t>
            </a:r>
            <a:r>
              <a:rPr lang="sv-SE" dirty="0" smtClean="0"/>
              <a:t>nukahd-i-n               </a:t>
            </a:r>
            <a:r>
              <a:rPr lang="en-US" dirty="0" smtClean="0">
                <a:effectLst/>
              </a:rPr>
              <a:t>∅</a:t>
            </a:r>
            <a:r>
              <a:rPr lang="en-US" sz="1400" dirty="0" smtClean="0">
                <a:effectLst/>
              </a:rPr>
              <a:t>1</a:t>
            </a:r>
            <a:r>
              <a:rPr lang="en-US" dirty="0" smtClean="0">
                <a:effectLst/>
              </a:rPr>
              <a:t> </a:t>
            </a:r>
            <a:r>
              <a:rPr lang="sv-SE" dirty="0" smtClean="0"/>
              <a:t>näh-tyä-(</a:t>
            </a:r>
            <a:r>
              <a:rPr lang="sv-SE" b="1" dirty="0" smtClean="0">
                <a:solidFill>
                  <a:srgbClr val="FF0000"/>
                </a:solidFill>
              </a:rPr>
              <a:t>ni</a:t>
            </a:r>
            <a:r>
              <a:rPr lang="sv-SE" dirty="0" smtClean="0"/>
              <a:t>)       elokuvan</a:t>
            </a:r>
          </a:p>
          <a:p>
            <a:pPr marL="0" indent="0">
              <a:buNone/>
            </a:pPr>
            <a:r>
              <a:rPr lang="sv-SE" dirty="0" smtClean="0"/>
              <a:t>I.NOM</a:t>
            </a:r>
            <a:r>
              <a:rPr lang="en-US" sz="1400" dirty="0" smtClean="0">
                <a:solidFill>
                  <a:prstClr val="black"/>
                </a:solidFill>
              </a:rPr>
              <a:t> </a:t>
            </a:r>
            <a:r>
              <a:rPr lang="en-US" sz="1400" dirty="0">
                <a:solidFill>
                  <a:prstClr val="black"/>
                </a:solidFill>
              </a:rPr>
              <a:t>1</a:t>
            </a:r>
            <a:r>
              <a:rPr lang="sv-SE" dirty="0" smtClean="0"/>
              <a:t> fall-asleep-PAST-1S </a:t>
            </a:r>
            <a:r>
              <a:rPr lang="en-US" dirty="0" smtClean="0">
                <a:effectLst/>
              </a:rPr>
              <a:t>∅</a:t>
            </a:r>
            <a:r>
              <a:rPr lang="en-US" sz="1400" dirty="0">
                <a:solidFill>
                  <a:prstClr val="black"/>
                </a:solidFill>
              </a:rPr>
              <a:t> 1 </a:t>
            </a:r>
            <a:r>
              <a:rPr lang="sv-SE" dirty="0" smtClean="0"/>
              <a:t>see-TUA-(</a:t>
            </a:r>
            <a:r>
              <a:rPr lang="sv-SE" b="1" dirty="0" smtClean="0">
                <a:solidFill>
                  <a:srgbClr val="FF0000"/>
                </a:solidFill>
              </a:rPr>
              <a:t>Px1S</a:t>
            </a:r>
            <a:r>
              <a:rPr lang="sv-SE" dirty="0" smtClean="0"/>
              <a:t>) movie</a:t>
            </a:r>
          </a:p>
          <a:p>
            <a:pPr marL="0" indent="0">
              <a:buNone/>
            </a:pPr>
            <a:r>
              <a:rPr lang="en-GB" dirty="0" smtClean="0"/>
              <a:t>‘I fell asleep after seeing a/the movie.’</a:t>
            </a:r>
          </a:p>
          <a:p>
            <a:pPr marL="0" indent="0">
              <a:buNone/>
            </a:pPr>
            <a:endParaRPr lang="en-US" dirty="0" smtClean="0"/>
          </a:p>
          <a:p>
            <a:r>
              <a:rPr lang="en-US" dirty="0" err="1" smtClean="0"/>
              <a:t>Px</a:t>
            </a:r>
            <a:r>
              <a:rPr lang="en-US" dirty="0" smtClean="0"/>
              <a:t> is </a:t>
            </a:r>
            <a:r>
              <a:rPr lang="en-US" b="1" dirty="0" smtClean="0"/>
              <a:t>optionally covert</a:t>
            </a:r>
            <a:r>
              <a:rPr lang="en-US" dirty="0" smtClean="0"/>
              <a:t>, when the null subject is an overt pronominal</a:t>
            </a:r>
          </a:p>
          <a:p>
            <a:pPr marL="0" indent="0">
              <a:buNone/>
            </a:pPr>
            <a:r>
              <a:rPr lang="sv-SE" dirty="0" smtClean="0"/>
              <a:t>Minä</a:t>
            </a:r>
            <a:r>
              <a:rPr lang="en-US" sz="1400" dirty="0">
                <a:solidFill>
                  <a:prstClr val="black"/>
                </a:solidFill>
              </a:rPr>
              <a:t> </a:t>
            </a:r>
            <a:r>
              <a:rPr lang="en-US" dirty="0" smtClean="0"/>
              <a:t>    </a:t>
            </a:r>
            <a:r>
              <a:rPr lang="sv-SE" dirty="0" smtClean="0"/>
              <a:t>nukahd-i-n               </a:t>
            </a:r>
            <a:r>
              <a:rPr lang="en-US" dirty="0" err="1" smtClean="0">
                <a:effectLst/>
              </a:rPr>
              <a:t>sinun</a:t>
            </a:r>
            <a:r>
              <a:rPr lang="en-US" dirty="0" smtClean="0">
                <a:effectLst/>
              </a:rPr>
              <a:t>        </a:t>
            </a:r>
            <a:r>
              <a:rPr lang="sv-SE" dirty="0" smtClean="0"/>
              <a:t>näh-tyä(-</a:t>
            </a:r>
            <a:r>
              <a:rPr lang="sv-SE" b="1" dirty="0" smtClean="0">
                <a:solidFill>
                  <a:srgbClr val="FF0000"/>
                </a:solidFill>
              </a:rPr>
              <a:t>si</a:t>
            </a:r>
            <a:r>
              <a:rPr lang="sv-SE" dirty="0" smtClean="0"/>
              <a:t>)       elokuvan</a:t>
            </a:r>
          </a:p>
          <a:p>
            <a:pPr marL="0" indent="0">
              <a:buNone/>
            </a:pPr>
            <a:r>
              <a:rPr lang="sv-SE" dirty="0" smtClean="0"/>
              <a:t>I.NOM</a:t>
            </a:r>
            <a:r>
              <a:rPr lang="en-US" sz="1400" dirty="0" smtClean="0">
                <a:solidFill>
                  <a:prstClr val="black"/>
                </a:solidFill>
              </a:rPr>
              <a:t> </a:t>
            </a:r>
            <a:r>
              <a:rPr lang="sv-SE" dirty="0" smtClean="0"/>
              <a:t> fall-asleep-PAST-1S </a:t>
            </a:r>
            <a:r>
              <a:rPr lang="en-US" dirty="0" err="1" smtClean="0">
                <a:effectLst/>
              </a:rPr>
              <a:t>you.GEN</a:t>
            </a:r>
            <a:r>
              <a:rPr lang="en-US" dirty="0" smtClean="0">
                <a:effectLst/>
              </a:rPr>
              <a:t> </a:t>
            </a:r>
            <a:r>
              <a:rPr lang="sv-SE" dirty="0" smtClean="0"/>
              <a:t>see-TUA(-</a:t>
            </a:r>
            <a:r>
              <a:rPr lang="sv-SE" b="1" dirty="0" smtClean="0">
                <a:solidFill>
                  <a:srgbClr val="FF0000"/>
                </a:solidFill>
              </a:rPr>
              <a:t>Px2S</a:t>
            </a:r>
            <a:r>
              <a:rPr lang="sv-SE" dirty="0" smtClean="0"/>
              <a:t>) movie</a:t>
            </a:r>
          </a:p>
          <a:p>
            <a:pPr marL="0" indent="0">
              <a:buNone/>
            </a:pPr>
            <a:r>
              <a:rPr lang="en-GB" dirty="0" smtClean="0"/>
              <a:t>‘I fell asleep after you saw a/the movie.’</a:t>
            </a:r>
          </a:p>
          <a:p>
            <a:pPr marL="0" indent="0">
              <a:buNone/>
            </a:pPr>
            <a:endParaRPr lang="en-GB" dirty="0" smtClean="0"/>
          </a:p>
          <a:p>
            <a:r>
              <a:rPr lang="en-US" dirty="0" err="1" smtClean="0"/>
              <a:t>Px</a:t>
            </a:r>
            <a:r>
              <a:rPr lang="en-US" dirty="0" smtClean="0"/>
              <a:t> is </a:t>
            </a:r>
            <a:r>
              <a:rPr lang="en-US" b="1" dirty="0" smtClean="0"/>
              <a:t>obligatorily covert </a:t>
            </a:r>
            <a:r>
              <a:rPr lang="en-US" dirty="0" smtClean="0"/>
              <a:t>if the adverbial’s subject is a DP</a:t>
            </a:r>
          </a:p>
          <a:p>
            <a:pPr marL="0" indent="0">
              <a:buNone/>
            </a:pPr>
            <a:r>
              <a:rPr lang="sv-SE" dirty="0" smtClean="0"/>
              <a:t>Minä</a:t>
            </a:r>
            <a:r>
              <a:rPr lang="en-US" sz="1400" dirty="0">
                <a:solidFill>
                  <a:prstClr val="black"/>
                </a:solidFill>
              </a:rPr>
              <a:t> </a:t>
            </a:r>
            <a:r>
              <a:rPr lang="en-US" dirty="0" smtClean="0"/>
              <a:t>    </a:t>
            </a:r>
            <a:r>
              <a:rPr lang="sv-SE" dirty="0" smtClean="0"/>
              <a:t>nukahd-i-n               </a:t>
            </a:r>
            <a:r>
              <a:rPr lang="en-US" dirty="0" err="1" smtClean="0">
                <a:effectLst/>
              </a:rPr>
              <a:t>Antin</a:t>
            </a:r>
            <a:r>
              <a:rPr lang="en-US" dirty="0" smtClean="0">
                <a:effectLst/>
              </a:rPr>
              <a:t>          </a:t>
            </a:r>
            <a:r>
              <a:rPr lang="sv-SE" dirty="0" smtClean="0"/>
              <a:t>näh-tyä-*</a:t>
            </a:r>
            <a:r>
              <a:rPr lang="sv-SE" b="1" dirty="0" smtClean="0">
                <a:solidFill>
                  <a:srgbClr val="FF0000"/>
                </a:solidFill>
              </a:rPr>
              <a:t>n</a:t>
            </a:r>
            <a:r>
              <a:rPr lang="sv-SE" dirty="0" smtClean="0"/>
              <a:t>       elokuvan</a:t>
            </a:r>
          </a:p>
          <a:p>
            <a:pPr marL="0" indent="0">
              <a:buNone/>
            </a:pPr>
            <a:r>
              <a:rPr lang="sv-SE" dirty="0" smtClean="0"/>
              <a:t>I.NOM</a:t>
            </a:r>
            <a:r>
              <a:rPr lang="en-US" sz="1400" dirty="0" smtClean="0">
                <a:solidFill>
                  <a:prstClr val="black"/>
                </a:solidFill>
              </a:rPr>
              <a:t> </a:t>
            </a:r>
            <a:r>
              <a:rPr lang="sv-SE" dirty="0" smtClean="0"/>
              <a:t> fall-asleep-PAST-1S </a:t>
            </a:r>
            <a:r>
              <a:rPr lang="en-US" dirty="0" err="1" smtClean="0">
                <a:effectLst/>
              </a:rPr>
              <a:t>Antti.GEN</a:t>
            </a:r>
            <a:r>
              <a:rPr lang="en-US" dirty="0" smtClean="0">
                <a:effectLst/>
              </a:rPr>
              <a:t> </a:t>
            </a:r>
            <a:r>
              <a:rPr lang="sv-SE" dirty="0" smtClean="0"/>
              <a:t>see-TUA-*</a:t>
            </a:r>
            <a:r>
              <a:rPr lang="sv-SE" b="1" dirty="0" smtClean="0">
                <a:solidFill>
                  <a:srgbClr val="FF0000"/>
                </a:solidFill>
              </a:rPr>
              <a:t>Px3</a:t>
            </a:r>
            <a:r>
              <a:rPr lang="sv-SE" dirty="0" smtClean="0"/>
              <a:t>   movie</a:t>
            </a:r>
          </a:p>
          <a:p>
            <a:pPr marL="0" indent="0">
              <a:buNone/>
            </a:pPr>
            <a:r>
              <a:rPr lang="en-GB" dirty="0" smtClean="0"/>
              <a:t>‘I fell asleep after </a:t>
            </a:r>
            <a:r>
              <a:rPr lang="en-GB" dirty="0" err="1" smtClean="0"/>
              <a:t>Antti</a:t>
            </a:r>
            <a:r>
              <a:rPr lang="en-GB" dirty="0" smtClean="0"/>
              <a:t> saw a/the movie.’</a:t>
            </a:r>
          </a:p>
        </p:txBody>
      </p:sp>
      <p:sp>
        <p:nvSpPr>
          <p:cNvPr id="4" name="Footer Placeholder 3"/>
          <p:cNvSpPr>
            <a:spLocks noGrp="1"/>
          </p:cNvSpPr>
          <p:nvPr>
            <p:ph type="ftr" sz="quarter" idx="11"/>
          </p:nvPr>
        </p:nvSpPr>
        <p:spPr>
          <a:xfrm>
            <a:off x="3131840" y="6309320"/>
            <a:ext cx="2895600" cy="365125"/>
          </a:xfrm>
        </p:spPr>
        <p:txBody>
          <a:bodyPr/>
          <a:lstStyle/>
          <a:p>
            <a:r>
              <a:rPr lang="nl-NL" dirty="0" smtClean="0"/>
              <a:t>Walther Glödstaf (Universiteit Utrecht) walther.glodstaf@gmail.com</a:t>
            </a:r>
            <a:endParaRPr lang="en-US" dirty="0"/>
          </a:p>
        </p:txBody>
      </p:sp>
      <p:sp>
        <p:nvSpPr>
          <p:cNvPr id="5" name="Slide Number Placeholder 4"/>
          <p:cNvSpPr>
            <a:spLocks noGrp="1"/>
          </p:cNvSpPr>
          <p:nvPr>
            <p:ph type="sldNum" sz="quarter" idx="12"/>
          </p:nvPr>
        </p:nvSpPr>
        <p:spPr/>
        <p:txBody>
          <a:bodyPr/>
          <a:lstStyle/>
          <a:p>
            <a:r>
              <a:rPr lang="en-US" dirty="0" smtClean="0"/>
              <a:t>9</a:t>
            </a:r>
            <a:endParaRPr lang="en-US" dirty="0"/>
          </a:p>
        </p:txBody>
      </p:sp>
    </p:spTree>
    <p:extLst>
      <p:ext uri="{BB962C8B-B14F-4D97-AF65-F5344CB8AC3E}">
        <p14:creationId xmlns:p14="http://schemas.microsoft.com/office/powerpoint/2010/main" val="3243536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Px</a:t>
            </a:r>
            <a:r>
              <a:rPr lang="en-US" dirty="0" smtClean="0"/>
              <a:t> in Heritage Finnish II</a:t>
            </a:r>
            <a:endParaRPr lang="en-US" dirty="0"/>
          </a:p>
        </p:txBody>
      </p:sp>
      <p:sp>
        <p:nvSpPr>
          <p:cNvPr id="3" name="Content Placeholder 2"/>
          <p:cNvSpPr>
            <a:spLocks noGrp="1"/>
          </p:cNvSpPr>
          <p:nvPr>
            <p:ph idx="1"/>
          </p:nvPr>
        </p:nvSpPr>
        <p:spPr/>
        <p:txBody>
          <a:bodyPr/>
          <a:lstStyle/>
          <a:p>
            <a:r>
              <a:rPr lang="en-US" dirty="0" smtClean="0"/>
              <a:t>If the pronominal that licenses </a:t>
            </a:r>
            <a:r>
              <a:rPr lang="en-US" dirty="0" err="1" smtClean="0"/>
              <a:t>Px</a:t>
            </a:r>
            <a:r>
              <a:rPr lang="en-US" dirty="0" smtClean="0"/>
              <a:t> is null, the </a:t>
            </a:r>
            <a:r>
              <a:rPr lang="en-US" dirty="0" err="1" smtClean="0"/>
              <a:t>Px</a:t>
            </a:r>
            <a:r>
              <a:rPr lang="en-US" dirty="0" smtClean="0"/>
              <a:t> can optionally be covert</a:t>
            </a:r>
          </a:p>
          <a:p>
            <a:r>
              <a:rPr lang="en-US" dirty="0" smtClean="0"/>
              <a:t>If the pronominal is overt </a:t>
            </a:r>
            <a:r>
              <a:rPr lang="en-US" dirty="0" err="1" smtClean="0"/>
              <a:t>Px</a:t>
            </a:r>
            <a:r>
              <a:rPr lang="en-US" dirty="0" smtClean="0"/>
              <a:t> can optionally be covert</a:t>
            </a:r>
          </a:p>
          <a:p>
            <a:r>
              <a:rPr lang="en-US" dirty="0" smtClean="0"/>
              <a:t>If the </a:t>
            </a:r>
            <a:r>
              <a:rPr lang="en-US" dirty="0" err="1" smtClean="0"/>
              <a:t>Px</a:t>
            </a:r>
            <a:r>
              <a:rPr lang="en-US" dirty="0" smtClean="0"/>
              <a:t> would refer to an overt full DP the </a:t>
            </a:r>
            <a:r>
              <a:rPr lang="en-US" dirty="0" err="1" smtClean="0"/>
              <a:t>Px</a:t>
            </a:r>
            <a:r>
              <a:rPr lang="en-US" dirty="0" smtClean="0"/>
              <a:t> must be covert</a:t>
            </a:r>
          </a:p>
          <a:p>
            <a:endParaRPr lang="en-US"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en-US" dirty="0" smtClean="0"/>
              <a:t>10</a:t>
            </a:r>
            <a:endParaRPr lang="en-US" dirty="0"/>
          </a:p>
        </p:txBody>
      </p:sp>
    </p:spTree>
    <p:extLst>
      <p:ext uri="{BB962C8B-B14F-4D97-AF65-F5344CB8AC3E}">
        <p14:creationId xmlns:p14="http://schemas.microsoft.com/office/powerpoint/2010/main" val="3391571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on Covertness of </a:t>
            </a:r>
            <a:r>
              <a:rPr lang="en-US" dirty="0" err="1" smtClean="0"/>
              <a:t>Px</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4319140"/>
              </p:ext>
            </p:extLst>
          </p:nvPr>
        </p:nvGraphicFramePr>
        <p:xfrm>
          <a:off x="0" y="1600200"/>
          <a:ext cx="9143999" cy="3474720"/>
        </p:xfrm>
        <a:graphic>
          <a:graphicData uri="http://schemas.openxmlformats.org/drawingml/2006/table">
            <a:tbl>
              <a:tblPr firstRow="1" bandRow="1">
                <a:tableStyleId>{5C22544A-7EE6-4342-B048-85BDC9FD1C3A}</a:tableStyleId>
              </a:tblPr>
              <a:tblGrid>
                <a:gridCol w="2304584"/>
                <a:gridCol w="1338146"/>
                <a:gridCol w="1412488"/>
                <a:gridCol w="2081561"/>
                <a:gridCol w="2007220"/>
              </a:tblGrid>
              <a:tr h="370840">
                <a:tc>
                  <a:txBody>
                    <a:bodyPr/>
                    <a:lstStyle/>
                    <a:p>
                      <a:endParaRPr lang="en-GB" sz="2400" dirty="0"/>
                    </a:p>
                  </a:txBody>
                  <a:tcPr/>
                </a:tc>
                <a:tc gridSpan="4">
                  <a:txBody>
                    <a:bodyPr/>
                    <a:lstStyle/>
                    <a:p>
                      <a:pPr algn="l"/>
                      <a:r>
                        <a:rPr lang="en-GB" sz="2400" baseline="0" dirty="0" smtClean="0"/>
                        <a:t>                               </a:t>
                      </a:r>
                      <a:r>
                        <a:rPr lang="en-GB" sz="2400" dirty="0" err="1" smtClean="0"/>
                        <a:t>Px</a:t>
                      </a:r>
                      <a:r>
                        <a:rPr lang="en-GB" sz="2400" dirty="0" smtClean="0"/>
                        <a:t> Status</a:t>
                      </a:r>
                      <a:endParaRPr lang="en-GB" sz="2400" dirty="0"/>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r>
              <a:tr h="370840">
                <a:tc>
                  <a:txBody>
                    <a:bodyPr/>
                    <a:lstStyle/>
                    <a:p>
                      <a:endParaRPr lang="en-GB" sz="2400" dirty="0"/>
                    </a:p>
                  </a:txBody>
                  <a:tcPr/>
                </a:tc>
                <a:tc gridSpan="2">
                  <a:txBody>
                    <a:bodyPr/>
                    <a:lstStyle/>
                    <a:p>
                      <a:pPr algn="ctr"/>
                      <a:r>
                        <a:rPr lang="en-GB" sz="2400" dirty="0" smtClean="0"/>
                        <a:t>Covert</a:t>
                      </a:r>
                      <a:endParaRPr lang="en-GB" sz="2400" dirty="0"/>
                    </a:p>
                  </a:txBody>
                  <a:tcPr/>
                </a:tc>
                <a:tc hMerge="1">
                  <a:txBody>
                    <a:bodyPr/>
                    <a:lstStyle/>
                    <a:p>
                      <a:endParaRPr lang="en-GB"/>
                    </a:p>
                  </a:txBody>
                  <a:tcPr/>
                </a:tc>
                <a:tc gridSpan="2">
                  <a:txBody>
                    <a:bodyPr/>
                    <a:lstStyle/>
                    <a:p>
                      <a:pPr algn="ctr"/>
                      <a:r>
                        <a:rPr lang="en-GB" sz="2400" dirty="0" smtClean="0"/>
                        <a:t>Overt</a:t>
                      </a:r>
                      <a:endParaRPr lang="en-GB" sz="2400" dirty="0"/>
                    </a:p>
                  </a:txBody>
                  <a:tcPr/>
                </a:tc>
                <a:tc hMerge="1">
                  <a:txBody>
                    <a:bodyPr/>
                    <a:lstStyle/>
                    <a:p>
                      <a:endParaRPr lang="en-GB"/>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Subject</a:t>
                      </a:r>
                    </a:p>
                  </a:txBody>
                  <a:tcPr/>
                </a:tc>
                <a:tc>
                  <a:txBody>
                    <a:bodyPr/>
                    <a:lstStyle/>
                    <a:p>
                      <a:r>
                        <a:rPr lang="en-GB" sz="2400" b="1" dirty="0" smtClean="0">
                          <a:solidFill>
                            <a:srgbClr val="FF0000"/>
                          </a:solidFill>
                        </a:rPr>
                        <a:t>Heritage</a:t>
                      </a:r>
                      <a:endParaRPr lang="en-GB" sz="2400" b="1" dirty="0">
                        <a:solidFill>
                          <a:srgbClr val="FF0000"/>
                        </a:solidFill>
                      </a:endParaRPr>
                    </a:p>
                  </a:txBody>
                  <a:tcPr/>
                </a:tc>
                <a:tc>
                  <a:txBody>
                    <a:bodyPr/>
                    <a:lstStyle/>
                    <a:p>
                      <a:r>
                        <a:rPr lang="en-GB" sz="2400" b="1" dirty="0" smtClean="0">
                          <a:solidFill>
                            <a:srgbClr val="0070C0"/>
                          </a:solidFill>
                        </a:rPr>
                        <a:t>Standard</a:t>
                      </a:r>
                      <a:endParaRPr lang="en-GB" sz="2400" b="1" dirty="0">
                        <a:solidFill>
                          <a:srgbClr val="0070C0"/>
                        </a:solidFill>
                      </a:endParaRPr>
                    </a:p>
                  </a:txBody>
                  <a:tcPr/>
                </a:tc>
                <a:tc>
                  <a:txBody>
                    <a:bodyPr/>
                    <a:lstStyle/>
                    <a:p>
                      <a:r>
                        <a:rPr lang="en-GB" sz="2400" b="1" dirty="0" smtClean="0">
                          <a:solidFill>
                            <a:srgbClr val="FF0000"/>
                          </a:solidFill>
                        </a:rPr>
                        <a:t>Heritage</a:t>
                      </a:r>
                      <a:endParaRPr lang="en-GB" sz="2400" b="1" dirty="0">
                        <a:solidFill>
                          <a:srgbClr val="FF0000"/>
                        </a:solidFill>
                      </a:endParaRPr>
                    </a:p>
                  </a:txBody>
                  <a:tcPr/>
                </a:tc>
                <a:tc>
                  <a:txBody>
                    <a:bodyPr/>
                    <a:lstStyle/>
                    <a:p>
                      <a:r>
                        <a:rPr lang="en-GB" sz="2400" b="1" dirty="0" smtClean="0">
                          <a:solidFill>
                            <a:srgbClr val="0070C0"/>
                          </a:solidFill>
                        </a:rPr>
                        <a:t>Standard</a:t>
                      </a:r>
                      <a:endParaRPr lang="en-GB" sz="2400" b="1" dirty="0">
                        <a:solidFill>
                          <a:srgbClr val="0070C0"/>
                        </a:solidFill>
                      </a:endParaRPr>
                    </a:p>
                  </a:txBody>
                  <a:tcPr/>
                </a:tc>
              </a:tr>
              <a:tr h="370840">
                <a:tc>
                  <a:txBody>
                    <a:bodyPr/>
                    <a:lstStyle/>
                    <a:p>
                      <a:r>
                        <a:rPr lang="en-GB" sz="2400" dirty="0" smtClean="0"/>
                        <a:t>Null-pronominal</a:t>
                      </a:r>
                      <a:endParaRPr lang="en-GB" sz="2400" dirty="0"/>
                    </a:p>
                  </a:txBody>
                  <a:tcPr/>
                </a:tc>
                <a:tc>
                  <a:txBody>
                    <a:bodyPr/>
                    <a:lstStyle/>
                    <a:p>
                      <a:r>
                        <a:rPr lang="en-GB" sz="2400" b="1" dirty="0" smtClean="0">
                          <a:solidFill>
                            <a:srgbClr val="FF0000"/>
                          </a:solidFill>
                        </a:rPr>
                        <a:t>Yes</a:t>
                      </a:r>
                      <a:endParaRPr lang="en-GB" sz="2400" b="1" dirty="0">
                        <a:solidFill>
                          <a:srgbClr val="FF0000"/>
                        </a:solidFill>
                      </a:endParaRPr>
                    </a:p>
                  </a:txBody>
                  <a:tcPr/>
                </a:tc>
                <a:tc>
                  <a:txBody>
                    <a:bodyPr/>
                    <a:lstStyle/>
                    <a:p>
                      <a:r>
                        <a:rPr lang="en-GB" sz="2400" b="1" dirty="0" smtClean="0">
                          <a:solidFill>
                            <a:srgbClr val="0070C0"/>
                          </a:solidFill>
                        </a:rPr>
                        <a:t>No</a:t>
                      </a:r>
                      <a:endParaRPr lang="en-GB" sz="2400" b="1" dirty="0">
                        <a:solidFill>
                          <a:srgbClr val="0070C0"/>
                        </a:solidFill>
                      </a:endParaRPr>
                    </a:p>
                  </a:txBody>
                  <a:tcPr/>
                </a:tc>
                <a:tc>
                  <a:txBody>
                    <a:bodyPr/>
                    <a:lstStyle/>
                    <a:p>
                      <a:r>
                        <a:rPr lang="en-GB" sz="2400" b="1" dirty="0" smtClean="0">
                          <a:solidFill>
                            <a:srgbClr val="FF0000"/>
                          </a:solidFill>
                        </a:rPr>
                        <a:t>Yes</a:t>
                      </a:r>
                      <a:endParaRPr lang="en-GB" sz="2400" b="1" dirty="0">
                        <a:solidFill>
                          <a:srgbClr val="FF0000"/>
                        </a:solidFill>
                      </a:endParaRPr>
                    </a:p>
                  </a:txBody>
                  <a:tcPr/>
                </a:tc>
                <a:tc>
                  <a:txBody>
                    <a:bodyPr/>
                    <a:lstStyle/>
                    <a:p>
                      <a:r>
                        <a:rPr lang="en-GB" sz="2400" b="1" dirty="0" smtClean="0">
                          <a:solidFill>
                            <a:srgbClr val="0070C0"/>
                          </a:solidFill>
                        </a:rPr>
                        <a:t>Yes</a:t>
                      </a:r>
                      <a:endParaRPr lang="en-GB" sz="2400" b="1" dirty="0">
                        <a:solidFill>
                          <a:srgbClr val="0070C0"/>
                        </a:solidFill>
                      </a:endParaRPr>
                    </a:p>
                  </a:txBody>
                  <a:tcPr/>
                </a:tc>
              </a:tr>
              <a:tr h="370840">
                <a:tc>
                  <a:txBody>
                    <a:bodyPr/>
                    <a:lstStyle/>
                    <a:p>
                      <a:r>
                        <a:rPr lang="en-GB" sz="2400" dirty="0" smtClean="0"/>
                        <a:t>Overt pronominal</a:t>
                      </a:r>
                      <a:endParaRPr lang="en-GB" sz="2400" dirty="0"/>
                    </a:p>
                  </a:txBody>
                  <a:tcPr/>
                </a:tc>
                <a:tc>
                  <a:txBody>
                    <a:bodyPr/>
                    <a:lstStyle/>
                    <a:p>
                      <a:r>
                        <a:rPr lang="en-GB" sz="2400" b="1" dirty="0" smtClean="0">
                          <a:solidFill>
                            <a:srgbClr val="FF0000"/>
                          </a:solidFill>
                        </a:rPr>
                        <a:t>Yes</a:t>
                      </a:r>
                      <a:endParaRPr lang="en-GB" sz="2400" b="1" dirty="0">
                        <a:solidFill>
                          <a:srgbClr val="FF0000"/>
                        </a:solidFill>
                      </a:endParaRPr>
                    </a:p>
                  </a:txBody>
                  <a:tcPr/>
                </a:tc>
                <a:tc>
                  <a:txBody>
                    <a:bodyPr/>
                    <a:lstStyle/>
                    <a:p>
                      <a:r>
                        <a:rPr lang="en-GB" sz="2400" b="1" dirty="0" smtClean="0">
                          <a:solidFill>
                            <a:srgbClr val="0070C0"/>
                          </a:solidFill>
                        </a:rPr>
                        <a:t>Yes</a:t>
                      </a:r>
                      <a:endParaRPr lang="en-GB" sz="2400" b="1" dirty="0">
                        <a:solidFill>
                          <a:srgbClr val="0070C0"/>
                        </a:solidFill>
                      </a:endParaRPr>
                    </a:p>
                  </a:txBody>
                  <a:tcPr/>
                </a:tc>
                <a:tc>
                  <a:txBody>
                    <a:bodyPr/>
                    <a:lstStyle/>
                    <a:p>
                      <a:r>
                        <a:rPr lang="en-GB" sz="2400" b="1" dirty="0" smtClean="0">
                          <a:solidFill>
                            <a:srgbClr val="FF0000"/>
                          </a:solidFill>
                        </a:rPr>
                        <a:t>Yes (hypercorrect)</a:t>
                      </a:r>
                      <a:endParaRPr lang="en-GB" sz="24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0070C0"/>
                          </a:solidFill>
                        </a:rPr>
                        <a:t>Yes (hypercorrect)</a:t>
                      </a:r>
                    </a:p>
                    <a:p>
                      <a:endParaRPr lang="en-GB" sz="2400" b="1" dirty="0">
                        <a:solidFill>
                          <a:srgbClr val="0070C0"/>
                        </a:solidFill>
                      </a:endParaRPr>
                    </a:p>
                  </a:txBody>
                  <a:tcPr/>
                </a:tc>
              </a:tr>
              <a:tr h="370840">
                <a:tc>
                  <a:txBody>
                    <a:bodyPr/>
                    <a:lstStyle/>
                    <a:p>
                      <a:r>
                        <a:rPr lang="en-GB" sz="2400" dirty="0" smtClean="0"/>
                        <a:t>Non-pronominal</a:t>
                      </a:r>
                      <a:endParaRPr lang="en-GB" sz="2400" dirty="0"/>
                    </a:p>
                  </a:txBody>
                  <a:tcPr/>
                </a:tc>
                <a:tc>
                  <a:txBody>
                    <a:bodyPr/>
                    <a:lstStyle/>
                    <a:p>
                      <a:r>
                        <a:rPr lang="en-GB" sz="2400" b="1" dirty="0" smtClean="0">
                          <a:solidFill>
                            <a:srgbClr val="FF0000"/>
                          </a:solidFill>
                        </a:rPr>
                        <a:t>No</a:t>
                      </a:r>
                      <a:endParaRPr lang="en-GB" sz="2400" b="1" dirty="0">
                        <a:solidFill>
                          <a:srgbClr val="FF0000"/>
                        </a:solidFill>
                      </a:endParaRPr>
                    </a:p>
                  </a:txBody>
                  <a:tcPr/>
                </a:tc>
                <a:tc>
                  <a:txBody>
                    <a:bodyPr/>
                    <a:lstStyle/>
                    <a:p>
                      <a:r>
                        <a:rPr lang="en-GB" sz="2400" b="1" dirty="0" smtClean="0">
                          <a:solidFill>
                            <a:srgbClr val="0070C0"/>
                          </a:solidFill>
                        </a:rPr>
                        <a:t>No</a:t>
                      </a:r>
                      <a:endParaRPr lang="en-GB" sz="2400" b="1" dirty="0">
                        <a:solidFill>
                          <a:srgbClr val="0070C0"/>
                        </a:solidFill>
                      </a:endParaRPr>
                    </a:p>
                  </a:txBody>
                  <a:tcPr/>
                </a:tc>
                <a:tc>
                  <a:txBody>
                    <a:bodyPr/>
                    <a:lstStyle/>
                    <a:p>
                      <a:r>
                        <a:rPr lang="en-GB" sz="2400" b="1" dirty="0" smtClean="0">
                          <a:solidFill>
                            <a:srgbClr val="FF0000"/>
                          </a:solidFill>
                        </a:rPr>
                        <a:t>No</a:t>
                      </a:r>
                      <a:endParaRPr lang="en-GB" sz="2400" b="1" dirty="0">
                        <a:solidFill>
                          <a:srgbClr val="FF0000"/>
                        </a:solidFill>
                      </a:endParaRPr>
                    </a:p>
                  </a:txBody>
                  <a:tcPr/>
                </a:tc>
                <a:tc>
                  <a:txBody>
                    <a:bodyPr/>
                    <a:lstStyle/>
                    <a:p>
                      <a:r>
                        <a:rPr lang="en-GB" sz="2400" b="1" dirty="0" smtClean="0">
                          <a:solidFill>
                            <a:srgbClr val="0070C0"/>
                          </a:solidFill>
                        </a:rPr>
                        <a:t>No</a:t>
                      </a:r>
                      <a:endParaRPr lang="en-GB" sz="2400" b="1" dirty="0">
                        <a:solidFill>
                          <a:srgbClr val="0070C0"/>
                        </a:solidFill>
                      </a:endParaRPr>
                    </a:p>
                  </a:txBody>
                  <a:tcPr/>
                </a:tc>
              </a:tr>
            </a:tbl>
          </a:graphicData>
        </a:graphic>
      </p:graphicFrame>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en-US" dirty="0" smtClean="0"/>
              <a:t>11</a:t>
            </a:r>
            <a:endParaRPr lang="en-US" dirty="0"/>
          </a:p>
        </p:txBody>
      </p:sp>
      <p:sp>
        <p:nvSpPr>
          <p:cNvPr id="7" name="TextBox 6"/>
          <p:cNvSpPr txBox="1"/>
          <p:nvPr/>
        </p:nvSpPr>
        <p:spPr>
          <a:xfrm>
            <a:off x="107504" y="5332566"/>
            <a:ext cx="8064896" cy="861774"/>
          </a:xfrm>
          <a:prstGeom prst="rect">
            <a:avLst/>
          </a:prstGeom>
          <a:noFill/>
        </p:spPr>
        <p:txBody>
          <a:bodyPr wrap="square" rtlCol="0">
            <a:spAutoFit/>
          </a:bodyPr>
          <a:lstStyle/>
          <a:p>
            <a:r>
              <a:rPr lang="en-GB" sz="2500" dirty="0" smtClean="0">
                <a:sym typeface="Wingdings" pitchFamily="2" charset="2"/>
              </a:rPr>
              <a:t> </a:t>
            </a:r>
            <a:r>
              <a:rPr lang="en-GB" sz="2500" dirty="0" smtClean="0"/>
              <a:t>Why is there a change in the heritage language and is it due to contact or change?</a:t>
            </a:r>
            <a:endParaRPr lang="en-GB" sz="2500" dirty="0"/>
          </a:p>
        </p:txBody>
      </p:sp>
    </p:spTree>
    <p:extLst>
      <p:ext uri="{BB962C8B-B14F-4D97-AF65-F5344CB8AC3E}">
        <p14:creationId xmlns:p14="http://schemas.microsoft.com/office/powerpoint/2010/main" val="1385667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Experiment</a:t>
            </a:r>
            <a:endParaRPr lang="en-US" dirty="0"/>
          </a:p>
        </p:txBody>
      </p:sp>
      <p:sp>
        <p:nvSpPr>
          <p:cNvPr id="3" name="Content Placeholder 2"/>
          <p:cNvSpPr>
            <a:spLocks noGrp="1"/>
          </p:cNvSpPr>
          <p:nvPr>
            <p:ph idx="1"/>
          </p:nvPr>
        </p:nvSpPr>
        <p:spPr/>
        <p:txBody>
          <a:bodyPr/>
          <a:lstStyle/>
          <a:p>
            <a:r>
              <a:rPr lang="en-US" dirty="0" smtClean="0"/>
              <a:t>Elicitation experiment with heritage, Finnish and Swedish-Finnish speakers of Finnish.</a:t>
            </a:r>
          </a:p>
          <a:p>
            <a:r>
              <a:rPr lang="en-US" dirty="0" smtClean="0"/>
              <a:t>Participants </a:t>
            </a:r>
            <a:r>
              <a:rPr lang="en-US" dirty="0" smtClean="0"/>
              <a:t>were </a:t>
            </a:r>
            <a:r>
              <a:rPr lang="en-US" dirty="0" smtClean="0"/>
              <a:t>presented question answer pairs </a:t>
            </a:r>
            <a:r>
              <a:rPr lang="en-US" dirty="0" smtClean="0"/>
              <a:t>where </a:t>
            </a:r>
            <a:r>
              <a:rPr lang="en-US" dirty="0" smtClean="0"/>
              <a:t>they had to repeat the answer</a:t>
            </a:r>
          </a:p>
          <a:p>
            <a:r>
              <a:rPr lang="en-US" dirty="0" smtClean="0"/>
              <a:t>Answers had a mistake either by having a semantically wrong adverbial or a correct adverbial but wrong direct object Case</a:t>
            </a:r>
          </a:p>
          <a:p>
            <a:r>
              <a:rPr lang="en-US" dirty="0" smtClean="0"/>
              <a:t>Overtness/Covertness of </a:t>
            </a:r>
            <a:r>
              <a:rPr lang="en-US" dirty="0" err="1" smtClean="0"/>
              <a:t>Px</a:t>
            </a:r>
            <a:r>
              <a:rPr lang="en-US" dirty="0" smtClean="0"/>
              <a:t> also varied</a:t>
            </a:r>
            <a:endParaRPr lang="en-US"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en-US" dirty="0" smtClean="0"/>
              <a:t>12</a:t>
            </a:r>
            <a:endParaRPr lang="en-US" dirty="0"/>
          </a:p>
        </p:txBody>
      </p:sp>
    </p:spTree>
    <p:extLst>
      <p:ext uri="{BB962C8B-B14F-4D97-AF65-F5344CB8AC3E}">
        <p14:creationId xmlns:p14="http://schemas.microsoft.com/office/powerpoint/2010/main" val="657313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Participants</a:t>
            </a:r>
            <a:endParaRPr lang="en-US" dirty="0"/>
          </a:p>
        </p:txBody>
      </p:sp>
      <p:sp>
        <p:nvSpPr>
          <p:cNvPr id="3" name="Content Placeholder 2"/>
          <p:cNvSpPr>
            <a:spLocks noGrp="1"/>
          </p:cNvSpPr>
          <p:nvPr>
            <p:ph idx="1"/>
          </p:nvPr>
        </p:nvSpPr>
        <p:spPr/>
        <p:txBody>
          <a:bodyPr>
            <a:normAutofit fontScale="85000" lnSpcReduction="20000"/>
          </a:bodyPr>
          <a:lstStyle/>
          <a:p>
            <a:r>
              <a:rPr lang="sv-SE" dirty="0" smtClean="0"/>
              <a:t>7 Heritage speakers of different ages late 20s – 60 from Stockholm. </a:t>
            </a:r>
            <a:r>
              <a:rPr lang="sv-SE" dirty="0"/>
              <a:t>E</a:t>
            </a:r>
            <a:r>
              <a:rPr lang="sv-SE" dirty="0" smtClean="0"/>
              <a:t>ither first or second generation with the shortest time lived in Sweden being 10 years</a:t>
            </a:r>
          </a:p>
          <a:p>
            <a:r>
              <a:rPr lang="sv-SE" dirty="0" smtClean="0"/>
              <a:t>7 Finnish-Swedes between 20 – 70 eithe early simultaneous of sequential balanced bilingualsm from Helsinki</a:t>
            </a:r>
          </a:p>
          <a:p>
            <a:r>
              <a:rPr lang="sv-SE" dirty="0" smtClean="0"/>
              <a:t>7 Finns aged 20-30 (due to phenomenon being more present among younger speakers) from Helsinki</a:t>
            </a:r>
          </a:p>
          <a:p>
            <a:r>
              <a:rPr lang="sv-SE" dirty="0" smtClean="0"/>
              <a:t>All participants had some experience with tertiary education; ergo highly literate, though socio-economic family backgrounds ranged from blue- to white-collar families.</a:t>
            </a:r>
            <a:endParaRPr lang="en-US"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sv-SE" dirty="0" smtClean="0"/>
              <a:t>13</a:t>
            </a:r>
            <a:endParaRPr lang="en-US" dirty="0"/>
          </a:p>
        </p:txBody>
      </p:sp>
    </p:spTree>
    <p:extLst>
      <p:ext uri="{BB962C8B-B14F-4D97-AF65-F5344CB8AC3E}">
        <p14:creationId xmlns:p14="http://schemas.microsoft.com/office/powerpoint/2010/main" val="1913544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Stimuli</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Q:Milloin </a:t>
            </a:r>
            <a:r>
              <a:rPr lang="en-US" dirty="0" err="1"/>
              <a:t>Esan</a:t>
            </a:r>
            <a:r>
              <a:rPr lang="en-US" dirty="0"/>
              <a:t> </a:t>
            </a:r>
            <a:r>
              <a:rPr lang="en-US" dirty="0" err="1"/>
              <a:t>vanhemmat</a:t>
            </a:r>
            <a:r>
              <a:rPr lang="en-US" dirty="0"/>
              <a:t> </a:t>
            </a:r>
            <a:r>
              <a:rPr lang="en-US" dirty="0" err="1"/>
              <a:t>muutti</a:t>
            </a:r>
            <a:r>
              <a:rPr lang="en-US" dirty="0"/>
              <a:t> </a:t>
            </a:r>
            <a:r>
              <a:rPr lang="en-US" dirty="0" err="1"/>
              <a:t>Helsinkiin</a:t>
            </a:r>
            <a:r>
              <a:rPr lang="en-US" dirty="0" smtClean="0"/>
              <a:t>?</a:t>
            </a:r>
          </a:p>
          <a:p>
            <a:pPr marL="0" indent="0">
              <a:buNone/>
            </a:pPr>
            <a:r>
              <a:rPr lang="en-US" dirty="0" smtClean="0"/>
              <a:t>‘When did </a:t>
            </a:r>
            <a:r>
              <a:rPr lang="en-US" dirty="0" err="1" smtClean="0"/>
              <a:t>Esa’s</a:t>
            </a:r>
            <a:r>
              <a:rPr lang="en-US" dirty="0" smtClean="0"/>
              <a:t> parents move to Helsinki?’</a:t>
            </a:r>
          </a:p>
          <a:p>
            <a:pPr marL="0" indent="0">
              <a:buNone/>
            </a:pPr>
            <a:endParaRPr lang="en-US" dirty="0"/>
          </a:p>
          <a:p>
            <a:pPr marL="0" indent="0">
              <a:buNone/>
            </a:pPr>
            <a:r>
              <a:rPr lang="en-US" dirty="0" smtClean="0"/>
              <a:t>A:Esan </a:t>
            </a:r>
            <a:r>
              <a:rPr lang="en-US" dirty="0" err="1"/>
              <a:t>vanhemmat</a:t>
            </a:r>
            <a:r>
              <a:rPr lang="en-US" dirty="0"/>
              <a:t> </a:t>
            </a:r>
            <a:r>
              <a:rPr lang="en-US" dirty="0" err="1"/>
              <a:t>muutti</a:t>
            </a:r>
            <a:r>
              <a:rPr lang="en-US" dirty="0"/>
              <a:t> </a:t>
            </a:r>
            <a:r>
              <a:rPr lang="en-US" dirty="0" err="1" smtClean="0"/>
              <a:t>Helsinkiin</a:t>
            </a:r>
            <a:endParaRPr lang="en-US" dirty="0" smtClean="0"/>
          </a:p>
          <a:p>
            <a:pPr marL="0" indent="0">
              <a:buNone/>
            </a:pPr>
            <a:r>
              <a:rPr lang="en-US" dirty="0" smtClean="0"/>
              <a:t>    </a:t>
            </a:r>
            <a:r>
              <a:rPr lang="en-US" dirty="0" err="1" smtClean="0"/>
              <a:t>Esa’s</a:t>
            </a:r>
            <a:r>
              <a:rPr lang="en-US" dirty="0" smtClean="0"/>
              <a:t> parents         moved </a:t>
            </a:r>
            <a:r>
              <a:rPr lang="en-US" dirty="0" err="1" smtClean="0"/>
              <a:t>Helsinki.ILL</a:t>
            </a:r>
            <a:endParaRPr lang="en-US" dirty="0" smtClean="0"/>
          </a:p>
          <a:p>
            <a:pPr marL="0" indent="0">
              <a:buNone/>
            </a:pPr>
            <a:r>
              <a:rPr lang="en-US" dirty="0" smtClean="0"/>
              <a:t> #</a:t>
            </a:r>
            <a:r>
              <a:rPr lang="en-US" dirty="0" err="1" smtClean="0"/>
              <a:t>valmistel-tua</a:t>
            </a:r>
            <a:r>
              <a:rPr lang="en-US" dirty="0" smtClean="0"/>
              <a:t>-</a:t>
            </a:r>
            <a:r>
              <a:rPr lang="en-US" dirty="0"/>
              <a:t>∅ </a:t>
            </a:r>
            <a:r>
              <a:rPr lang="en-US" dirty="0" err="1" smtClean="0"/>
              <a:t>opiskelut</a:t>
            </a:r>
            <a:endParaRPr lang="en-US" dirty="0" smtClean="0"/>
          </a:p>
          <a:p>
            <a:pPr marL="0" indent="0">
              <a:buNone/>
            </a:pPr>
            <a:r>
              <a:rPr lang="en-US" dirty="0"/>
              <a:t> </a:t>
            </a:r>
            <a:r>
              <a:rPr lang="en-US" dirty="0" smtClean="0"/>
              <a:t> #prepare-TUA- ∅ studies</a:t>
            </a:r>
          </a:p>
          <a:p>
            <a:pPr marL="0" indent="0">
              <a:buNone/>
            </a:pPr>
            <a:r>
              <a:rPr lang="en-US" dirty="0" smtClean="0"/>
              <a:t>‘</a:t>
            </a:r>
            <a:r>
              <a:rPr lang="en-US" dirty="0" err="1" smtClean="0"/>
              <a:t>Esas</a:t>
            </a:r>
            <a:r>
              <a:rPr lang="en-US" dirty="0" smtClean="0"/>
              <a:t> parents moved to Helsinki after #</a:t>
            </a:r>
            <a:r>
              <a:rPr lang="en-US" dirty="0" err="1" smtClean="0"/>
              <a:t>prepairing</a:t>
            </a:r>
            <a:r>
              <a:rPr lang="en-US" dirty="0" smtClean="0"/>
              <a:t> their studies’ </a:t>
            </a:r>
            <a:r>
              <a:rPr lang="en-US" dirty="0"/>
              <a:t>(</a:t>
            </a:r>
            <a:r>
              <a:rPr lang="en-US" dirty="0" smtClean="0"/>
              <a:t>meant: </a:t>
            </a:r>
            <a:r>
              <a:rPr lang="en-US" dirty="0"/>
              <a:t>finishing)</a:t>
            </a:r>
            <a:endParaRPr lang="en-US" dirty="0" smtClean="0"/>
          </a:p>
          <a:p>
            <a:pPr marL="0" indent="0">
              <a:buNone/>
            </a:pPr>
            <a:endParaRPr lang="en-US" dirty="0" smtClean="0"/>
          </a:p>
          <a:p>
            <a:pPr marL="0" indent="0">
              <a:buNone/>
            </a:pPr>
            <a:r>
              <a:rPr lang="en-US" dirty="0" smtClean="0"/>
              <a:t>(</a:t>
            </a:r>
            <a:r>
              <a:rPr lang="en-US" dirty="0" err="1" smtClean="0"/>
              <a:t>Valmisteltua</a:t>
            </a:r>
            <a:r>
              <a:rPr lang="en-US" dirty="0" smtClean="0"/>
              <a:t> </a:t>
            </a:r>
            <a:r>
              <a:rPr lang="en-US" dirty="0" err="1" smtClean="0"/>
              <a:t>vs</a:t>
            </a:r>
            <a:r>
              <a:rPr lang="en-US" dirty="0" smtClean="0"/>
              <a:t> </a:t>
            </a:r>
            <a:r>
              <a:rPr lang="en-US" dirty="0" err="1" smtClean="0"/>
              <a:t>valmistuttua</a:t>
            </a:r>
            <a:r>
              <a:rPr lang="en-US" dirty="0" smtClean="0"/>
              <a:t>)</a:t>
            </a:r>
            <a:endParaRPr lang="en-US" dirty="0"/>
          </a:p>
          <a:p>
            <a:pPr marL="0" indent="0">
              <a:buNone/>
            </a:pPr>
            <a:endParaRPr lang="en-GB"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en-US" dirty="0" smtClean="0"/>
              <a:t>14</a:t>
            </a:r>
            <a:endParaRPr lang="en-US" dirty="0"/>
          </a:p>
        </p:txBody>
      </p:sp>
    </p:spTree>
    <p:extLst>
      <p:ext uri="{BB962C8B-B14F-4D97-AF65-F5344CB8AC3E}">
        <p14:creationId xmlns:p14="http://schemas.microsoft.com/office/powerpoint/2010/main" val="1705908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922114"/>
          </a:xfrm>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87303668"/>
              </p:ext>
            </p:extLst>
          </p:nvPr>
        </p:nvGraphicFramePr>
        <p:xfrm>
          <a:off x="-1" y="188639"/>
          <a:ext cx="9144001" cy="6930764"/>
        </p:xfrm>
        <a:graphic>
          <a:graphicData uri="http://schemas.openxmlformats.org/drawingml/2006/table">
            <a:tbl>
              <a:tblPr/>
              <a:tblGrid>
                <a:gridCol w="1500521"/>
                <a:gridCol w="1175920"/>
                <a:gridCol w="1469900"/>
                <a:gridCol w="1175920"/>
                <a:gridCol w="1175920"/>
                <a:gridCol w="1469900"/>
                <a:gridCol w="1175920"/>
              </a:tblGrid>
              <a:tr h="245700">
                <a:tc gridSpan="7">
                  <a:txBody>
                    <a:bodyPr/>
                    <a:lstStyle/>
                    <a:p>
                      <a:pPr algn="ctr" fontAlgn="b"/>
                      <a:r>
                        <a:rPr lang="en-US" sz="2800" b="1" i="0" u="none" strike="noStrike" dirty="0" smtClean="0">
                          <a:solidFill>
                            <a:srgbClr val="000000"/>
                          </a:solidFill>
                          <a:effectLst/>
                          <a:latin typeface="Calibri"/>
                        </a:rPr>
                        <a:t>PX </a:t>
                      </a:r>
                      <a:r>
                        <a:rPr lang="en-US" sz="2800" b="1" i="0" u="none" strike="noStrike" dirty="0">
                          <a:solidFill>
                            <a:srgbClr val="000000"/>
                          </a:solidFill>
                          <a:effectLst/>
                          <a:latin typeface="Calibri"/>
                        </a:rPr>
                        <a:t>Elicitation Data</a:t>
                      </a:r>
                    </a:p>
                  </a:txBody>
                  <a:tcPr marL="7620" marR="7620" marT="7620" marB="0" anchor="b">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48519">
                <a:tc>
                  <a:txBody>
                    <a:bodyPr/>
                    <a:lstStyle/>
                    <a:p>
                      <a:pPr algn="l" fontAlgn="b"/>
                      <a:r>
                        <a:rPr lang="en-US" sz="2400" b="1" i="0" u="none" strike="noStrike" dirty="0">
                          <a:solidFill>
                            <a:srgbClr val="000000"/>
                          </a:solidFill>
                          <a:effectLst/>
                          <a:latin typeface="Calibri"/>
                        </a:rPr>
                        <a:t> </a:t>
                      </a:r>
                    </a:p>
                  </a:txBody>
                  <a:tcPr marL="7620" marR="7620" marT="762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fontAlgn="b"/>
                      <a:r>
                        <a:rPr lang="en-US" sz="2400" b="1" i="0" u="none" strike="noStrike" dirty="0">
                          <a:solidFill>
                            <a:srgbClr val="000000"/>
                          </a:solidFill>
                          <a:effectLst/>
                          <a:latin typeface="Calibri"/>
                        </a:rPr>
                        <a:t>Covert </a:t>
                      </a:r>
                      <a:r>
                        <a:rPr lang="en-US" sz="2400" b="1" i="0" u="none" strike="noStrike" dirty="0" err="1">
                          <a:solidFill>
                            <a:srgbClr val="000000"/>
                          </a:solidFill>
                          <a:effectLst/>
                          <a:latin typeface="Calibri"/>
                        </a:rPr>
                        <a:t>Px</a:t>
                      </a:r>
                      <a:endParaRPr lang="en-US" sz="2400" b="1" i="0" u="none" strike="noStrike" dirty="0">
                        <a:solidFill>
                          <a:srgbClr val="000000"/>
                        </a:solidFill>
                        <a:effectLst/>
                        <a:latin typeface="Calibri"/>
                      </a:endParaRPr>
                    </a:p>
                  </a:txBody>
                  <a:tcPr marL="7620" marR="7620" marT="762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b"/>
                      <a:r>
                        <a:rPr lang="en-US" sz="2400" b="1" i="0" u="none" strike="noStrike" dirty="0">
                          <a:solidFill>
                            <a:srgbClr val="000000"/>
                          </a:solidFill>
                          <a:effectLst/>
                          <a:latin typeface="Calibri"/>
                        </a:rPr>
                        <a:t>Overt </a:t>
                      </a:r>
                      <a:r>
                        <a:rPr lang="en-US" sz="2400" b="1" i="0" u="none" strike="noStrike" dirty="0" err="1">
                          <a:solidFill>
                            <a:srgbClr val="000000"/>
                          </a:solidFill>
                          <a:effectLst/>
                          <a:latin typeface="Calibri"/>
                        </a:rPr>
                        <a:t>Px</a:t>
                      </a:r>
                      <a:endParaRPr lang="en-US" sz="2400" b="1" i="0" u="none" strike="noStrike" dirty="0">
                        <a:solidFill>
                          <a:srgbClr val="000000"/>
                        </a:solidFill>
                        <a:effectLst/>
                        <a:latin typeface="Calibri"/>
                      </a:endParaRPr>
                    </a:p>
                  </a:txBody>
                  <a:tcPr marL="7620" marR="7620" marT="762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887883">
                <a:tc>
                  <a:txBody>
                    <a:bodyPr/>
                    <a:lstStyle/>
                    <a:p>
                      <a:pPr algn="ctr" fontAlgn="ctr"/>
                      <a:r>
                        <a:rPr lang="en-US" sz="2400" b="1" i="0" u="none" strike="noStrike" dirty="0">
                          <a:solidFill>
                            <a:srgbClr val="000000"/>
                          </a:solidFill>
                          <a:effectLst/>
                          <a:latin typeface="Calibri"/>
                        </a:rPr>
                        <a:t>Group</a:t>
                      </a:r>
                    </a:p>
                  </a:txBody>
                  <a:tcPr marL="7620" marR="7620" marT="762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a:rPr>
                        <a:t>Heritage</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a:rPr>
                        <a:t>Finnish-Swedes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a:rPr>
                        <a:t>Finnish</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a:rPr>
                        <a:t>Heritage</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a:rPr>
                        <a:t>Finnish-Swedes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Calibri"/>
                        </a:rPr>
                        <a:t>Finnish</a:t>
                      </a:r>
                    </a:p>
                  </a:txBody>
                  <a:tcPr marL="7620" marR="7620" marT="7620" marB="0" anchor="b">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87883">
                <a:tc>
                  <a:txBody>
                    <a:bodyPr/>
                    <a:lstStyle/>
                    <a:p>
                      <a:pPr algn="ctr" fontAlgn="ctr"/>
                      <a:r>
                        <a:rPr lang="en-US" sz="2400" b="1" i="0" u="none" strike="noStrike">
                          <a:solidFill>
                            <a:srgbClr val="000000"/>
                          </a:solidFill>
                          <a:effectLst/>
                          <a:latin typeface="Calibri"/>
                        </a:rPr>
                        <a:t>Ratio per Type</a:t>
                      </a:r>
                    </a:p>
                  </a:txBody>
                  <a:tcPr marL="7620" marR="7620" marT="762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FF0000"/>
                          </a:solidFill>
                          <a:effectLst/>
                          <a:latin typeface="Calibri"/>
                        </a:rPr>
                        <a:t>8</a:t>
                      </a:r>
                      <a:r>
                        <a:rPr lang="en-US" sz="2400" b="0" i="0" u="none" strike="noStrike">
                          <a:solidFill>
                            <a:srgbClr val="000000"/>
                          </a:solidFill>
                          <a:effectLst/>
                          <a:latin typeface="Calibri"/>
                        </a:rPr>
                        <a:t>:</a:t>
                      </a:r>
                      <a:r>
                        <a:rPr lang="en-US" sz="2400" b="0" i="0" u="none" strike="noStrike">
                          <a:solidFill>
                            <a:srgbClr val="00B050"/>
                          </a:solidFill>
                          <a:effectLst/>
                          <a:latin typeface="Calibri"/>
                        </a:rPr>
                        <a:t>15</a:t>
                      </a:r>
                      <a:endParaRPr lang="en-US" sz="2400" b="0" i="0" u="none" strike="noStrike">
                        <a:solidFill>
                          <a:srgbClr val="FF0000"/>
                        </a:solidFill>
                        <a:effectLst/>
                        <a:latin typeface="Calibri"/>
                      </a:endParaRP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FF0000"/>
                          </a:solidFill>
                          <a:effectLst/>
                          <a:latin typeface="Calibri"/>
                        </a:rPr>
                        <a:t>3</a:t>
                      </a:r>
                      <a:r>
                        <a:rPr lang="en-US" sz="2400" b="0" i="0" u="none" strike="noStrike" dirty="0">
                          <a:solidFill>
                            <a:srgbClr val="000000"/>
                          </a:solidFill>
                          <a:effectLst/>
                          <a:latin typeface="Calibri"/>
                        </a:rPr>
                        <a:t>:</a:t>
                      </a:r>
                      <a:r>
                        <a:rPr lang="en-US" sz="2400" b="0" i="0" u="none" strike="noStrike" dirty="0">
                          <a:solidFill>
                            <a:srgbClr val="00B050"/>
                          </a:solidFill>
                          <a:effectLst/>
                          <a:latin typeface="Calibri"/>
                        </a:rPr>
                        <a:t>12</a:t>
                      </a:r>
                      <a:endParaRPr lang="en-US" sz="2400" b="0" i="0" u="none" strike="noStrike" dirty="0">
                        <a:solidFill>
                          <a:srgbClr val="000000"/>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FF0000"/>
                          </a:solidFill>
                          <a:effectLst/>
                          <a:latin typeface="Calibri"/>
                        </a:rPr>
                        <a:t>3</a:t>
                      </a:r>
                      <a:r>
                        <a:rPr lang="en-US" sz="2400" b="0" i="0" u="none" strike="noStrike" dirty="0">
                          <a:solidFill>
                            <a:srgbClr val="000000"/>
                          </a:solidFill>
                          <a:effectLst/>
                          <a:latin typeface="Calibri"/>
                        </a:rPr>
                        <a:t>:</a:t>
                      </a:r>
                      <a:r>
                        <a:rPr lang="en-US" sz="2400" b="0" i="0" u="none" strike="noStrike" dirty="0">
                          <a:solidFill>
                            <a:srgbClr val="00B050"/>
                          </a:solidFill>
                          <a:effectLst/>
                          <a:latin typeface="Calibri"/>
                        </a:rPr>
                        <a:t>10</a:t>
                      </a:r>
                      <a:endParaRPr lang="en-US" sz="2400" b="0" i="0" u="none" strike="noStrike" dirty="0">
                        <a:solidFill>
                          <a:srgbClr val="000000"/>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FF0000"/>
                          </a:solidFill>
                          <a:effectLst/>
                          <a:latin typeface="Calibri"/>
                        </a:rPr>
                        <a:t>13</a:t>
                      </a:r>
                      <a:r>
                        <a:rPr lang="en-US" sz="2400" b="0" i="0" u="none" strike="noStrike" dirty="0">
                          <a:solidFill>
                            <a:srgbClr val="000000"/>
                          </a:solidFill>
                          <a:effectLst/>
                          <a:latin typeface="Calibri"/>
                        </a:rPr>
                        <a:t>:</a:t>
                      </a:r>
                      <a:r>
                        <a:rPr lang="en-US" sz="2400" b="0" i="0" u="none" strike="noStrike" dirty="0">
                          <a:solidFill>
                            <a:srgbClr val="00B050"/>
                          </a:solidFill>
                          <a:effectLst/>
                          <a:latin typeface="Calibri"/>
                        </a:rPr>
                        <a:t>29</a:t>
                      </a:r>
                      <a:endParaRPr lang="en-US" sz="2400" b="0" i="0" u="none" strike="noStrike" dirty="0">
                        <a:solidFill>
                          <a:srgbClr val="000000"/>
                        </a:solidFill>
                        <a:effectLst/>
                        <a:latin typeface="Calibri"/>
                      </a:endParaRP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FF0000"/>
                          </a:solidFill>
                          <a:effectLst/>
                          <a:latin typeface="Calibri"/>
                        </a:rPr>
                        <a:t>31</a:t>
                      </a:r>
                      <a:r>
                        <a:rPr lang="en-US" sz="2400" b="0" i="0" u="none" strike="noStrike">
                          <a:solidFill>
                            <a:srgbClr val="000000"/>
                          </a:solidFill>
                          <a:effectLst/>
                          <a:latin typeface="Calibri"/>
                        </a:rPr>
                        <a:t>:</a:t>
                      </a:r>
                      <a:r>
                        <a:rPr lang="en-US" sz="2400" b="0" i="0" u="none" strike="noStrike">
                          <a:solidFill>
                            <a:srgbClr val="00B050"/>
                          </a:solidFill>
                          <a:effectLst/>
                          <a:latin typeface="Calibri"/>
                        </a:rPr>
                        <a:t>48</a:t>
                      </a:r>
                      <a:endParaRPr lang="en-US" sz="2400" b="0" i="0" u="none" strike="noStrike">
                        <a:solidFill>
                          <a:srgbClr val="000000"/>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FF0000"/>
                          </a:solidFill>
                          <a:effectLst/>
                          <a:latin typeface="Calibri"/>
                        </a:rPr>
                        <a:t>22</a:t>
                      </a:r>
                      <a:r>
                        <a:rPr lang="en-US" sz="2400" b="0" i="0" u="none" strike="noStrike">
                          <a:solidFill>
                            <a:srgbClr val="000000"/>
                          </a:solidFill>
                          <a:effectLst/>
                          <a:latin typeface="Calibri"/>
                        </a:rPr>
                        <a:t>:</a:t>
                      </a:r>
                      <a:r>
                        <a:rPr lang="en-US" sz="2400" b="0" i="0" u="none" strike="noStrike">
                          <a:solidFill>
                            <a:srgbClr val="00B050"/>
                          </a:solidFill>
                          <a:effectLst/>
                          <a:latin typeface="Calibri"/>
                        </a:rPr>
                        <a:t>30</a:t>
                      </a:r>
                      <a:endParaRPr lang="en-US" sz="2400" b="0" i="0" u="none" strike="noStrike">
                        <a:solidFill>
                          <a:srgbClr val="000000"/>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48519">
                <a:tc>
                  <a:txBody>
                    <a:bodyPr/>
                    <a:lstStyle/>
                    <a:p>
                      <a:pPr algn="ctr" fontAlgn="ctr"/>
                      <a:r>
                        <a:rPr lang="en-US" sz="2400" b="1" i="0" u="none" strike="noStrike">
                          <a:solidFill>
                            <a:srgbClr val="000000"/>
                          </a:solidFill>
                          <a:effectLst/>
                          <a:latin typeface="Calibri"/>
                        </a:rPr>
                        <a:t>Total</a:t>
                      </a:r>
                    </a:p>
                  </a:txBody>
                  <a:tcPr marL="7620" marR="7620" marT="762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23</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13</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42</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52</a:t>
                      </a:r>
                    </a:p>
                  </a:txBody>
                  <a:tcPr marL="7620" marR="7620" marT="762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48519">
                <a:tc>
                  <a:txBody>
                    <a:bodyPr/>
                    <a:lstStyle/>
                    <a:p>
                      <a:pPr algn="ctr" fontAlgn="ctr"/>
                      <a:r>
                        <a:rPr lang="en-US" sz="2400" b="1" i="0" u="none" strike="noStrike">
                          <a:solidFill>
                            <a:srgbClr val="000000"/>
                          </a:solidFill>
                          <a:effectLst/>
                          <a:latin typeface="Calibri"/>
                        </a:rPr>
                        <a:t>Average</a:t>
                      </a:r>
                    </a:p>
                  </a:txBody>
                  <a:tcPr marL="7620" marR="7620" marT="762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3,83</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2,14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1,86</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7</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11,29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7,43</a:t>
                      </a:r>
                    </a:p>
                  </a:txBody>
                  <a:tcPr marL="7620" marR="7620" marT="762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48519">
                <a:tc>
                  <a:txBody>
                    <a:bodyPr/>
                    <a:lstStyle/>
                    <a:p>
                      <a:pPr algn="ctr" fontAlgn="ctr"/>
                      <a:r>
                        <a:rPr lang="en-US" sz="2400" b="1" i="0" u="none" strike="noStrike">
                          <a:solidFill>
                            <a:srgbClr val="000000"/>
                          </a:solidFill>
                          <a:effectLst/>
                          <a:latin typeface="Calibri"/>
                        </a:rPr>
                        <a:t>Median</a:t>
                      </a:r>
                    </a:p>
                  </a:txBody>
                  <a:tcPr marL="7620" marR="7620" marT="762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3</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2</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6</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7</a:t>
                      </a:r>
                    </a:p>
                  </a:txBody>
                  <a:tcPr marL="7620" marR="7620" marT="762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88750">
                <a:tc>
                  <a:txBody>
                    <a:bodyPr/>
                    <a:lstStyle/>
                    <a:p>
                      <a:pPr algn="ctr" fontAlgn="ctr"/>
                      <a:r>
                        <a:rPr lang="en-US" sz="2400" b="1" i="0" u="none" strike="noStrike">
                          <a:solidFill>
                            <a:srgbClr val="000000"/>
                          </a:solidFill>
                          <a:effectLst/>
                          <a:latin typeface="Calibri"/>
                        </a:rPr>
                        <a:t>Percent</a:t>
                      </a:r>
                    </a:p>
                  </a:txBody>
                  <a:tcPr marL="7620" marR="7620" marT="762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35%</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20%</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65%</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84%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80%</a:t>
                      </a:r>
                    </a:p>
                  </a:txBody>
                  <a:tcPr marL="7620" marR="7620" marT="762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87883">
                <a:tc>
                  <a:txBody>
                    <a:bodyPr/>
                    <a:lstStyle/>
                    <a:p>
                      <a:pPr algn="ctr" fontAlgn="ctr"/>
                      <a:r>
                        <a:rPr lang="en-US" sz="2400" b="1" i="0" u="none" strike="noStrike">
                          <a:solidFill>
                            <a:srgbClr val="000000"/>
                          </a:solidFill>
                          <a:effectLst/>
                          <a:latin typeface="Calibri"/>
                        </a:rPr>
                        <a:t>Percent contra S</a:t>
                      </a:r>
                    </a:p>
                  </a:txBody>
                  <a:tcPr marL="7620" marR="7620" marT="762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35%</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23%</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31%</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42%</a:t>
                      </a:r>
                    </a:p>
                  </a:txBody>
                  <a:tcPr marL="7620" marR="7620" marT="762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349949">
                <a:tc>
                  <a:txBody>
                    <a:bodyPr/>
                    <a:lstStyle/>
                    <a:p>
                      <a:pPr algn="ctr" fontAlgn="ctr"/>
                      <a:r>
                        <a:rPr lang="en-US" sz="2400" b="1" i="0" u="none" strike="noStrike">
                          <a:solidFill>
                            <a:srgbClr val="000000"/>
                          </a:solidFill>
                          <a:effectLst/>
                          <a:latin typeface="Calibri"/>
                        </a:rPr>
                        <a:t>Percent like S</a:t>
                      </a:r>
                    </a:p>
                  </a:txBody>
                  <a:tcPr marL="7620" marR="7620" marT="762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Calibri"/>
                        </a:rPr>
                        <a:t>65%</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dirty="0">
                          <a:solidFill>
                            <a:srgbClr val="000000"/>
                          </a:solidFill>
                          <a:effectLst/>
                          <a:latin typeface="Calibri"/>
                        </a:rPr>
                        <a:t>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dirty="0">
                          <a:solidFill>
                            <a:srgbClr val="000000"/>
                          </a:solidFill>
                          <a:effectLst/>
                          <a:latin typeface="Calibri"/>
                        </a:rPr>
                        <a:t>77%</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Calibri"/>
                        </a:rPr>
                        <a:t>69%</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dirty="0">
                          <a:solidFill>
                            <a:srgbClr val="000000"/>
                          </a:solidFill>
                          <a:effectLst/>
                          <a:latin typeface="Calibri"/>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dirty="0">
                          <a:solidFill>
                            <a:srgbClr val="000000"/>
                          </a:solidFill>
                          <a:effectLst/>
                          <a:latin typeface="Calibri"/>
                        </a:rPr>
                        <a:t>58%</a:t>
                      </a:r>
                    </a:p>
                  </a:txBody>
                  <a:tcPr marL="7620" marR="7620" marT="762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5" name="Slide Number Placeholder 4"/>
          <p:cNvSpPr>
            <a:spLocks noGrp="1"/>
          </p:cNvSpPr>
          <p:nvPr>
            <p:ph type="sldNum" sz="quarter" idx="12"/>
          </p:nvPr>
        </p:nvSpPr>
        <p:spPr>
          <a:xfrm>
            <a:off x="7018757" y="6466131"/>
            <a:ext cx="2133600" cy="365125"/>
          </a:xfrm>
        </p:spPr>
        <p:txBody>
          <a:bodyPr/>
          <a:lstStyle/>
          <a:p>
            <a:r>
              <a:rPr lang="en-US" dirty="0" smtClean="0"/>
              <a:t>15</a:t>
            </a:r>
            <a:endParaRPr lang="en-US" dirty="0"/>
          </a:p>
        </p:txBody>
      </p:sp>
    </p:spTree>
    <p:extLst>
      <p:ext uri="{BB962C8B-B14F-4D97-AF65-F5344CB8AC3E}">
        <p14:creationId xmlns:p14="http://schemas.microsoft.com/office/powerpoint/2010/main" val="552801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264883186"/>
              </p:ext>
            </p:extLst>
          </p:nvPr>
        </p:nvGraphicFramePr>
        <p:xfrm>
          <a:off x="0" y="188640"/>
          <a:ext cx="9036494" cy="6601010"/>
        </p:xfrm>
        <a:graphic>
          <a:graphicData uri="http://schemas.openxmlformats.org/drawingml/2006/table">
            <a:tbl>
              <a:tblPr/>
              <a:tblGrid>
                <a:gridCol w="2385872"/>
                <a:gridCol w="2296405"/>
                <a:gridCol w="2385872"/>
                <a:gridCol w="1968345"/>
              </a:tblGrid>
              <a:tr h="119571">
                <a:tc gridSpan="4">
                  <a:txBody>
                    <a:bodyPr/>
                    <a:lstStyle/>
                    <a:p>
                      <a:pPr algn="ctr" fontAlgn="b"/>
                      <a:r>
                        <a:rPr lang="en-US" sz="2800" b="1" i="0" u="none" strike="noStrike" dirty="0">
                          <a:solidFill>
                            <a:srgbClr val="000000"/>
                          </a:solidFill>
                          <a:effectLst/>
                          <a:latin typeface="Calibri"/>
                        </a:rPr>
                        <a:t>Covert </a:t>
                      </a:r>
                      <a:r>
                        <a:rPr lang="en-US" sz="2800" b="1" i="0" u="none" strike="noStrike" dirty="0" err="1">
                          <a:solidFill>
                            <a:srgbClr val="000000"/>
                          </a:solidFill>
                          <a:effectLst/>
                          <a:latin typeface="Calibri"/>
                        </a:rPr>
                        <a:t>Px</a:t>
                      </a:r>
                      <a:r>
                        <a:rPr lang="en-US" sz="2800" b="1" i="0" u="none" strike="noStrike" dirty="0">
                          <a:solidFill>
                            <a:srgbClr val="000000"/>
                          </a:solidFill>
                          <a:effectLst/>
                          <a:latin typeface="Calibri"/>
                        </a:rPr>
                        <a:t> Explanations</a:t>
                      </a:r>
                    </a:p>
                  </a:txBody>
                  <a:tcPr marL="7620" marR="7620" marT="7620" marB="0" anchor="b">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r>
              <a:tr h="1382661">
                <a:tc>
                  <a:txBody>
                    <a:bodyPr/>
                    <a:lstStyle/>
                    <a:p>
                      <a:pPr algn="l" fontAlgn="b"/>
                      <a:r>
                        <a:rPr lang="en-US" sz="2400" b="1" i="0" u="none" strike="noStrike" dirty="0">
                          <a:solidFill>
                            <a:srgbClr val="000000"/>
                          </a:solidFill>
                          <a:effectLst/>
                          <a:latin typeface="Calibri"/>
                        </a:rPr>
                        <a:t>Explanation</a:t>
                      </a:r>
                    </a:p>
                  </a:txBody>
                  <a:tcPr marL="7620" marR="7620" marT="762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Heritage</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Finnish-Swedes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Finnish</a:t>
                      </a:r>
                    </a:p>
                  </a:txBody>
                  <a:tcPr marL="7620" marR="7620" marT="762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382661">
                <a:tc>
                  <a:txBody>
                    <a:bodyPr/>
                    <a:lstStyle/>
                    <a:p>
                      <a:pPr algn="l" fontAlgn="b"/>
                      <a:r>
                        <a:rPr lang="en-US" sz="2400" b="1" i="0" u="none" strike="noStrike">
                          <a:solidFill>
                            <a:srgbClr val="000000"/>
                          </a:solidFill>
                          <a:effectLst/>
                          <a:latin typeface="Calibri"/>
                        </a:rPr>
                        <a:t>Overt Subject</a:t>
                      </a:r>
                    </a:p>
                  </a:txBody>
                  <a:tcPr marL="7620" marR="7620" marT="762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7 (</a:t>
                      </a:r>
                      <a:r>
                        <a:rPr lang="en-US" sz="2400" b="0" i="0" u="none" strike="noStrike" dirty="0">
                          <a:solidFill>
                            <a:srgbClr val="FF0000"/>
                          </a:solidFill>
                          <a:effectLst/>
                          <a:latin typeface="Calibri"/>
                        </a:rPr>
                        <a:t>0</a:t>
                      </a:r>
                      <a:r>
                        <a:rPr lang="en-US" sz="2400" b="0" i="0" u="none" strike="noStrike" dirty="0">
                          <a:solidFill>
                            <a:srgbClr val="000000"/>
                          </a:solidFill>
                          <a:effectLst/>
                          <a:latin typeface="Calibri"/>
                        </a:rPr>
                        <a:t>:</a:t>
                      </a:r>
                      <a:r>
                        <a:rPr lang="en-US" sz="2400" b="0" i="0" u="none" strike="noStrike" dirty="0">
                          <a:solidFill>
                            <a:srgbClr val="00B050"/>
                          </a:solidFill>
                          <a:effectLst/>
                          <a:latin typeface="Calibri"/>
                        </a:rPr>
                        <a:t>7</a:t>
                      </a:r>
                      <a:r>
                        <a:rPr lang="en-US" sz="2400" b="0" i="0" u="none" strike="noStrike" dirty="0">
                          <a:solidFill>
                            <a:srgbClr val="000000"/>
                          </a:solidFill>
                          <a:effectLst/>
                          <a:latin typeface="Calibri"/>
                        </a:rPr>
                        <a: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8 (</a:t>
                      </a:r>
                      <a:r>
                        <a:rPr lang="en-US" sz="2400" b="0" i="0" u="none" strike="noStrike" dirty="0">
                          <a:solidFill>
                            <a:srgbClr val="FF0000"/>
                          </a:solidFill>
                          <a:effectLst/>
                          <a:latin typeface="Calibri"/>
                        </a:rPr>
                        <a:t>0</a:t>
                      </a:r>
                      <a:r>
                        <a:rPr lang="en-US" sz="2400" b="0" i="0" u="none" strike="noStrike" dirty="0">
                          <a:solidFill>
                            <a:srgbClr val="000000"/>
                          </a:solidFill>
                          <a:effectLst/>
                          <a:latin typeface="Calibri"/>
                        </a:rPr>
                        <a:t>:</a:t>
                      </a:r>
                      <a:r>
                        <a:rPr lang="en-US" sz="2400" b="0" i="0" u="none" strike="noStrike" dirty="0">
                          <a:solidFill>
                            <a:srgbClr val="00B050"/>
                          </a:solidFill>
                          <a:effectLst/>
                          <a:latin typeface="Calibri"/>
                        </a:rPr>
                        <a:t>8</a:t>
                      </a:r>
                      <a:r>
                        <a:rPr lang="en-US" sz="2400" b="0" i="0" u="none" strike="noStrike" dirty="0">
                          <a:solidFill>
                            <a:srgbClr val="000000"/>
                          </a:solidFill>
                          <a:effectLst/>
                          <a:latin typeface="Calibri"/>
                        </a:rPr>
                        <a: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7 (</a:t>
                      </a:r>
                      <a:r>
                        <a:rPr lang="en-US" sz="2400" b="0" i="0" u="none" strike="noStrike" dirty="0">
                          <a:solidFill>
                            <a:srgbClr val="FF0000"/>
                          </a:solidFill>
                          <a:effectLst/>
                          <a:latin typeface="Calibri"/>
                        </a:rPr>
                        <a:t>0</a:t>
                      </a:r>
                      <a:r>
                        <a:rPr lang="en-US" sz="2400" b="0" i="0" u="none" strike="noStrike" dirty="0">
                          <a:solidFill>
                            <a:srgbClr val="000000"/>
                          </a:solidFill>
                          <a:effectLst/>
                          <a:latin typeface="Calibri"/>
                        </a:rPr>
                        <a:t>:</a:t>
                      </a:r>
                      <a:r>
                        <a:rPr lang="en-US" sz="2400" b="0" i="0" u="none" strike="noStrike" dirty="0">
                          <a:solidFill>
                            <a:srgbClr val="00B050"/>
                          </a:solidFill>
                          <a:effectLst/>
                          <a:latin typeface="Calibri"/>
                        </a:rPr>
                        <a:t>7</a:t>
                      </a:r>
                      <a:r>
                        <a:rPr lang="en-US" sz="2400" b="0" i="0" u="none" strike="noStrike" dirty="0">
                          <a:solidFill>
                            <a:srgbClr val="000000"/>
                          </a:solidFill>
                          <a:effectLst/>
                          <a:latin typeface="Calibri"/>
                        </a:rPr>
                        <a:t>)</a:t>
                      </a:r>
                    </a:p>
                  </a:txBody>
                  <a:tcPr marL="7620" marR="7620" marT="762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710017">
                <a:tc>
                  <a:txBody>
                    <a:bodyPr/>
                    <a:lstStyle/>
                    <a:p>
                      <a:pPr algn="l" fontAlgn="b"/>
                      <a:r>
                        <a:rPr lang="en-US" sz="2400" b="1" i="0" u="none" strike="noStrike">
                          <a:solidFill>
                            <a:srgbClr val="000000"/>
                          </a:solidFill>
                          <a:effectLst/>
                          <a:latin typeface="Calibri"/>
                        </a:rPr>
                        <a:t>DO in Non-Subject Case</a:t>
                      </a:r>
                    </a:p>
                  </a:txBody>
                  <a:tcPr marL="7620" marR="7620" marT="762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3 (</a:t>
                      </a:r>
                      <a:r>
                        <a:rPr lang="en-US" sz="2400" b="0" i="0" u="none" strike="noStrike">
                          <a:solidFill>
                            <a:srgbClr val="FF0000"/>
                          </a:solidFill>
                          <a:effectLst/>
                          <a:latin typeface="Calibri"/>
                        </a:rPr>
                        <a:t>3</a:t>
                      </a:r>
                      <a:r>
                        <a:rPr lang="en-US" sz="2400" b="0" i="0" u="none" strike="noStrike">
                          <a:solidFill>
                            <a:srgbClr val="000000"/>
                          </a:solidFill>
                          <a:effectLst/>
                          <a:latin typeface="Calibri"/>
                        </a:rPr>
                        <a:t>:</a:t>
                      </a:r>
                      <a:r>
                        <a:rPr lang="en-US" sz="2400" b="0" i="0" u="none" strike="noStrike">
                          <a:solidFill>
                            <a:srgbClr val="00B050"/>
                          </a:solidFill>
                          <a:effectLst/>
                          <a:latin typeface="Calibri"/>
                        </a:rPr>
                        <a:t>0</a:t>
                      </a:r>
                      <a:r>
                        <a:rPr lang="en-US" sz="2400" b="0" i="0" u="none" strike="noStrike">
                          <a:solidFill>
                            <a:srgbClr val="000000"/>
                          </a:solidFill>
                          <a:effectLst/>
                          <a:latin typeface="Calibri"/>
                        </a:rPr>
                        <a: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0 (</a:t>
                      </a:r>
                      <a:r>
                        <a:rPr lang="en-US" sz="2400" b="0" i="0" u="none" strike="noStrike" dirty="0">
                          <a:solidFill>
                            <a:srgbClr val="FF0000"/>
                          </a:solidFill>
                          <a:effectLst/>
                          <a:latin typeface="Calibri"/>
                        </a:rPr>
                        <a:t>0</a:t>
                      </a:r>
                      <a:r>
                        <a:rPr lang="en-US" sz="2400" b="0" i="0" u="none" strike="noStrike" dirty="0">
                          <a:solidFill>
                            <a:srgbClr val="000000"/>
                          </a:solidFill>
                          <a:effectLst/>
                          <a:latin typeface="Calibri"/>
                        </a:rPr>
                        <a:t>:</a:t>
                      </a:r>
                      <a:r>
                        <a:rPr lang="en-US" sz="2400" b="0" i="0" u="none" strike="noStrike" dirty="0">
                          <a:solidFill>
                            <a:srgbClr val="00B050"/>
                          </a:solidFill>
                          <a:effectLst/>
                          <a:latin typeface="Calibri"/>
                        </a:rPr>
                        <a:t>0</a:t>
                      </a:r>
                      <a:r>
                        <a:rPr lang="en-US" sz="2400" b="0" i="0" u="none" strike="noStrike" dirty="0">
                          <a:solidFill>
                            <a:srgbClr val="000000"/>
                          </a:solidFill>
                          <a:effectLst/>
                          <a:latin typeface="Calibri"/>
                        </a:rPr>
                        <a: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3 (</a:t>
                      </a:r>
                      <a:r>
                        <a:rPr lang="en-US" sz="2400" b="0" i="0" u="none" strike="noStrike" dirty="0">
                          <a:solidFill>
                            <a:srgbClr val="FF0000"/>
                          </a:solidFill>
                          <a:effectLst/>
                          <a:latin typeface="Calibri"/>
                        </a:rPr>
                        <a:t>1</a:t>
                      </a:r>
                      <a:r>
                        <a:rPr lang="en-US" sz="2400" b="0" i="0" u="none" strike="noStrike" dirty="0">
                          <a:solidFill>
                            <a:srgbClr val="000000"/>
                          </a:solidFill>
                          <a:effectLst/>
                          <a:latin typeface="Calibri"/>
                        </a:rPr>
                        <a:t>:</a:t>
                      </a:r>
                      <a:r>
                        <a:rPr lang="en-US" sz="2400" b="0" i="0" u="none" strike="noStrike" dirty="0">
                          <a:solidFill>
                            <a:srgbClr val="00B050"/>
                          </a:solidFill>
                          <a:effectLst/>
                          <a:latin typeface="Calibri"/>
                        </a:rPr>
                        <a:t>2</a:t>
                      </a:r>
                      <a:r>
                        <a:rPr lang="en-US" sz="2400" b="0" i="0" u="none" strike="noStrike" dirty="0">
                          <a:solidFill>
                            <a:srgbClr val="000000"/>
                          </a:solidFill>
                          <a:effectLst/>
                          <a:latin typeface="Calibri"/>
                        </a:rPr>
                        <a:t>)</a:t>
                      </a:r>
                    </a:p>
                  </a:txBody>
                  <a:tcPr marL="7620" marR="7620" marT="762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91331">
                <a:tc>
                  <a:txBody>
                    <a:bodyPr/>
                    <a:lstStyle/>
                    <a:p>
                      <a:pPr algn="l" fontAlgn="b"/>
                      <a:r>
                        <a:rPr lang="en-US" sz="2400" b="1" i="0" u="none" strike="noStrike">
                          <a:solidFill>
                            <a:srgbClr val="000000"/>
                          </a:solidFill>
                          <a:effectLst/>
                          <a:latin typeface="Calibri"/>
                        </a:rPr>
                        <a:t>Neither</a:t>
                      </a:r>
                    </a:p>
                  </a:txBody>
                  <a:tcPr marL="7620" marR="7620" marT="762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dirty="0">
                          <a:solidFill>
                            <a:srgbClr val="000000"/>
                          </a:solidFill>
                          <a:effectLst/>
                          <a:latin typeface="Calibri"/>
                        </a:rPr>
                        <a:t>13 (</a:t>
                      </a:r>
                      <a:r>
                        <a:rPr lang="en-US" sz="2400" b="0" i="0" u="none" strike="noStrike" dirty="0">
                          <a:solidFill>
                            <a:srgbClr val="FF0000"/>
                          </a:solidFill>
                          <a:effectLst/>
                          <a:latin typeface="Calibri"/>
                        </a:rPr>
                        <a:t>5</a:t>
                      </a:r>
                      <a:r>
                        <a:rPr lang="en-US" sz="2400" b="0" i="0" u="none" strike="noStrike" dirty="0">
                          <a:solidFill>
                            <a:srgbClr val="000000"/>
                          </a:solidFill>
                          <a:effectLst/>
                          <a:latin typeface="Calibri"/>
                        </a:rPr>
                        <a:t>:</a:t>
                      </a:r>
                      <a:r>
                        <a:rPr lang="en-US" sz="2400" b="0" i="0" u="none" strike="noStrike" dirty="0">
                          <a:solidFill>
                            <a:srgbClr val="00B050"/>
                          </a:solidFill>
                          <a:effectLst/>
                          <a:latin typeface="Calibri"/>
                        </a:rPr>
                        <a:t>8</a:t>
                      </a:r>
                      <a:r>
                        <a:rPr lang="en-US" sz="2400" b="0" i="0" u="none" strike="noStrike" dirty="0">
                          <a:solidFill>
                            <a:srgbClr val="000000"/>
                          </a:solidFill>
                          <a:effectLst/>
                          <a:latin typeface="Calibri"/>
                        </a:rPr>
                        <a: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Calibri"/>
                        </a:rPr>
                        <a:t>7 (</a:t>
                      </a:r>
                      <a:r>
                        <a:rPr lang="en-US" sz="2400" b="0" i="0" u="none" strike="noStrike">
                          <a:solidFill>
                            <a:srgbClr val="FF0000"/>
                          </a:solidFill>
                          <a:effectLst/>
                          <a:latin typeface="Calibri"/>
                        </a:rPr>
                        <a:t>3</a:t>
                      </a:r>
                      <a:r>
                        <a:rPr lang="en-US" sz="2400" b="0" i="0" u="none" strike="noStrike">
                          <a:solidFill>
                            <a:srgbClr val="000000"/>
                          </a:solidFill>
                          <a:effectLst/>
                          <a:latin typeface="Calibri"/>
                        </a:rPr>
                        <a:t>:</a:t>
                      </a:r>
                      <a:r>
                        <a:rPr lang="en-US" sz="2400" b="0" i="0" u="none" strike="noStrike">
                          <a:solidFill>
                            <a:srgbClr val="00B050"/>
                          </a:solidFill>
                          <a:effectLst/>
                          <a:latin typeface="Calibri"/>
                        </a:rPr>
                        <a:t>4</a:t>
                      </a:r>
                      <a:r>
                        <a:rPr lang="en-US" sz="2400" b="0" i="0" u="none" strike="noStrike">
                          <a:solidFill>
                            <a:srgbClr val="000000"/>
                          </a:solidFill>
                          <a:effectLst/>
                          <a:latin typeface="Calibri"/>
                        </a:rPr>
                        <a: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dirty="0">
                          <a:solidFill>
                            <a:srgbClr val="000000"/>
                          </a:solidFill>
                          <a:effectLst/>
                          <a:latin typeface="Calibri"/>
                        </a:rPr>
                        <a:t>3(</a:t>
                      </a:r>
                      <a:r>
                        <a:rPr lang="en-US" sz="2400" b="0" i="0" u="none" strike="noStrike" dirty="0">
                          <a:solidFill>
                            <a:srgbClr val="FF0000"/>
                          </a:solidFill>
                          <a:effectLst/>
                          <a:latin typeface="Calibri"/>
                        </a:rPr>
                        <a:t>2</a:t>
                      </a:r>
                      <a:r>
                        <a:rPr lang="en-US" sz="2400" b="0" i="0" u="none" strike="noStrike" dirty="0">
                          <a:solidFill>
                            <a:srgbClr val="000000"/>
                          </a:solidFill>
                          <a:effectLst/>
                          <a:latin typeface="Calibri"/>
                        </a:rPr>
                        <a:t>:</a:t>
                      </a:r>
                      <a:r>
                        <a:rPr lang="en-US" sz="2400" b="0" i="0" u="none" strike="noStrike" dirty="0">
                          <a:solidFill>
                            <a:srgbClr val="00B050"/>
                          </a:solidFill>
                          <a:effectLst/>
                          <a:latin typeface="Calibri"/>
                        </a:rPr>
                        <a:t>1</a:t>
                      </a:r>
                      <a:r>
                        <a:rPr lang="en-US" sz="2400" b="0" i="0" u="none" strike="noStrike" dirty="0">
                          <a:solidFill>
                            <a:srgbClr val="000000"/>
                          </a:solidFill>
                          <a:effectLst/>
                          <a:latin typeface="Calibri"/>
                        </a:rPr>
                        <a:t>)</a:t>
                      </a:r>
                    </a:p>
                  </a:txBody>
                  <a:tcPr marL="7620" marR="7620" marT="762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7" name="Slide Number Placeholder 6"/>
          <p:cNvSpPr>
            <a:spLocks noGrp="1"/>
          </p:cNvSpPr>
          <p:nvPr>
            <p:ph type="sldNum" sz="quarter" idx="12"/>
          </p:nvPr>
        </p:nvSpPr>
        <p:spPr>
          <a:xfrm>
            <a:off x="6876256" y="6381328"/>
            <a:ext cx="2133600" cy="365125"/>
          </a:xfrm>
        </p:spPr>
        <p:txBody>
          <a:bodyPr/>
          <a:lstStyle/>
          <a:p>
            <a:r>
              <a:rPr lang="en-US" dirty="0" smtClean="0"/>
              <a:t>16</a:t>
            </a:r>
            <a:endParaRPr lang="en-US" dirty="0"/>
          </a:p>
        </p:txBody>
      </p:sp>
    </p:spTree>
    <p:extLst>
      <p:ext uri="{BB962C8B-B14F-4D97-AF65-F5344CB8AC3E}">
        <p14:creationId xmlns:p14="http://schemas.microsoft.com/office/powerpoint/2010/main" val="3454774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Today’s Menu</a:t>
            </a:r>
            <a:endParaRPr lang="en-US" dirty="0"/>
          </a:p>
        </p:txBody>
      </p:sp>
      <p:sp>
        <p:nvSpPr>
          <p:cNvPr id="3" name="Content Placeholder 2"/>
          <p:cNvSpPr>
            <a:spLocks noGrp="1"/>
          </p:cNvSpPr>
          <p:nvPr>
            <p:ph idx="1"/>
          </p:nvPr>
        </p:nvSpPr>
        <p:spPr/>
        <p:txBody>
          <a:bodyPr>
            <a:normAutofit lnSpcReduction="10000"/>
          </a:bodyPr>
          <a:lstStyle/>
          <a:p>
            <a:r>
              <a:rPr lang="en-GB" dirty="0" smtClean="0"/>
              <a:t>Possessive suffixes (</a:t>
            </a:r>
            <a:r>
              <a:rPr lang="en-GB" dirty="0" err="1" smtClean="0"/>
              <a:t>Px</a:t>
            </a:r>
            <a:r>
              <a:rPr lang="en-GB" dirty="0" smtClean="0"/>
              <a:t>) in Finnish temporal adverbial clauses (glossed TUA)</a:t>
            </a:r>
          </a:p>
          <a:p>
            <a:r>
              <a:rPr lang="en-GB" dirty="0" smtClean="0"/>
              <a:t>Results on </a:t>
            </a:r>
            <a:r>
              <a:rPr lang="en-GB" dirty="0" err="1" smtClean="0"/>
              <a:t>Comparsion</a:t>
            </a:r>
            <a:r>
              <a:rPr lang="en-GB" dirty="0" smtClean="0"/>
              <a:t> of Optionality of </a:t>
            </a:r>
            <a:r>
              <a:rPr lang="en-GB" dirty="0" err="1" smtClean="0"/>
              <a:t>Px</a:t>
            </a:r>
            <a:r>
              <a:rPr lang="en-GB" dirty="0" smtClean="0"/>
              <a:t> in Heritage Finnish in Sweden, Finnish and the Finnish of Finland-Swedes</a:t>
            </a:r>
          </a:p>
          <a:p>
            <a:r>
              <a:rPr lang="en-GB" dirty="0" smtClean="0"/>
              <a:t>Analysis of results as a form of ‘</a:t>
            </a:r>
            <a:r>
              <a:rPr lang="en-GB" dirty="0" err="1" smtClean="0"/>
              <a:t>refunctionalisation</a:t>
            </a:r>
            <a:r>
              <a:rPr lang="en-GB" dirty="0" smtClean="0"/>
              <a:t>’ (</a:t>
            </a:r>
            <a:r>
              <a:rPr lang="en-GB" dirty="0" err="1" smtClean="0"/>
              <a:t>Haspelmath</a:t>
            </a:r>
            <a:r>
              <a:rPr lang="en-GB" dirty="0" smtClean="0"/>
              <a:t>&amp; </a:t>
            </a:r>
            <a:r>
              <a:rPr lang="en-GB" dirty="0" err="1" smtClean="0"/>
              <a:t>Michaelis</a:t>
            </a:r>
            <a:r>
              <a:rPr lang="en-GB" dirty="0" smtClean="0"/>
              <a:t>, 2017): Null subject of Adverbial becomes more anaphoric than pronominal</a:t>
            </a:r>
          </a:p>
          <a:p>
            <a:endParaRPr lang="en-GB" dirty="0"/>
          </a:p>
        </p:txBody>
      </p:sp>
      <p:sp>
        <p:nvSpPr>
          <p:cNvPr id="4" name="Footer Placeholder 3"/>
          <p:cNvSpPr>
            <a:spLocks noGrp="1"/>
          </p:cNvSpPr>
          <p:nvPr>
            <p:ph type="ftr" sz="quarter" idx="11"/>
          </p:nvPr>
        </p:nvSpPr>
        <p:spPr/>
        <p:txBody>
          <a:bodyPr/>
          <a:lstStyle/>
          <a:p>
            <a:r>
              <a:rPr lang="nl-NL" dirty="0" smtClean="0"/>
              <a:t>Walther Glödstaf (Universiteit Utrecht) walther.glodstaf@gmail.com</a:t>
            </a:r>
            <a:endParaRPr lang="en-US" dirty="0"/>
          </a:p>
        </p:txBody>
      </p:sp>
    </p:spTree>
    <p:extLst>
      <p:ext uri="{BB962C8B-B14F-4D97-AF65-F5344CB8AC3E}">
        <p14:creationId xmlns:p14="http://schemas.microsoft.com/office/powerpoint/2010/main" val="20366840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2067961428"/>
              </p:ext>
            </p:extLst>
          </p:nvPr>
        </p:nvGraphicFramePr>
        <p:xfrm>
          <a:off x="0" y="0"/>
          <a:ext cx="9144002" cy="6643948"/>
        </p:xfrm>
        <a:graphic>
          <a:graphicData uri="http://schemas.openxmlformats.org/drawingml/2006/table">
            <a:tbl>
              <a:tblPr/>
              <a:tblGrid>
                <a:gridCol w="980590"/>
                <a:gridCol w="784472"/>
                <a:gridCol w="1184879"/>
                <a:gridCol w="784472"/>
                <a:gridCol w="808987"/>
                <a:gridCol w="1144022"/>
                <a:gridCol w="784472"/>
                <a:gridCol w="784472"/>
                <a:gridCol w="1103164"/>
                <a:gridCol w="784472"/>
              </a:tblGrid>
              <a:tr h="173692">
                <a:tc gridSpan="10">
                  <a:txBody>
                    <a:bodyPr/>
                    <a:lstStyle/>
                    <a:p>
                      <a:pPr algn="ctr" fontAlgn="ctr"/>
                      <a:r>
                        <a:rPr lang="en-GB" sz="2800" b="1" i="0" u="none" strike="noStrike" dirty="0" err="1">
                          <a:solidFill>
                            <a:srgbClr val="000000"/>
                          </a:solidFill>
                          <a:effectLst/>
                          <a:latin typeface="Calibri"/>
                        </a:rPr>
                        <a:t>Percent</a:t>
                      </a:r>
                      <a:r>
                        <a:rPr lang="en-GB" sz="2800" b="1" i="0" u="none" strike="noStrike" dirty="0">
                          <a:solidFill>
                            <a:srgbClr val="000000"/>
                          </a:solidFill>
                          <a:effectLst/>
                          <a:latin typeface="Calibri"/>
                        </a:rPr>
                        <a:t> of Covert PX Type per Explanation</a:t>
                      </a:r>
                    </a:p>
                  </a:txBody>
                  <a:tcPr marL="7620" marR="7620" marT="762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48393">
                <a:tc>
                  <a:txBody>
                    <a:bodyPr/>
                    <a:lstStyle/>
                    <a:p>
                      <a:pPr algn="l" fontAlgn="b"/>
                      <a:r>
                        <a:rPr lang="en-US" sz="2400" b="0" i="0" u="none" strike="noStrike" dirty="0">
                          <a:solidFill>
                            <a:srgbClr val="000000"/>
                          </a:solidFill>
                          <a:effectLst/>
                          <a:latin typeface="Calibri"/>
                        </a:rPr>
                        <a:t> </a:t>
                      </a:r>
                    </a:p>
                  </a:txBody>
                  <a:tcPr marL="7620" marR="7620" marT="762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fontAlgn="ctr"/>
                      <a:r>
                        <a:rPr lang="en-US" sz="2400" b="1" i="0" u="none" strike="noStrike" dirty="0">
                          <a:solidFill>
                            <a:srgbClr val="000000"/>
                          </a:solidFill>
                          <a:effectLst/>
                          <a:latin typeface="Calibri"/>
                        </a:rPr>
                        <a:t>Heritage</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US" sz="2400" b="1" i="0" u="none" strike="noStrike" dirty="0">
                          <a:solidFill>
                            <a:srgbClr val="000000"/>
                          </a:solidFill>
                          <a:effectLst/>
                          <a:latin typeface="Calibri"/>
                        </a:rPr>
                        <a:t>Finnish-Swedes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US" sz="2400" b="1" i="0" u="none" strike="noStrike">
                          <a:solidFill>
                            <a:srgbClr val="000000"/>
                          </a:solidFill>
                          <a:effectLst/>
                          <a:latin typeface="Calibri"/>
                        </a:rPr>
                        <a:t>Finnish</a:t>
                      </a:r>
                    </a:p>
                  </a:txBody>
                  <a:tcPr marL="7620" marR="7620" marT="762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1246909">
                <a:tc>
                  <a:txBody>
                    <a:bodyPr/>
                    <a:lstStyle/>
                    <a:p>
                      <a:pPr algn="l" fontAlgn="b"/>
                      <a:r>
                        <a:rPr lang="en-US" sz="2400" b="1" i="0" u="none" strike="noStrike">
                          <a:solidFill>
                            <a:srgbClr val="000000"/>
                          </a:solidFill>
                          <a:effectLst/>
                          <a:latin typeface="Calibri"/>
                        </a:rPr>
                        <a:t>Explanation</a:t>
                      </a:r>
                    </a:p>
                  </a:txBody>
                  <a:tcPr marL="7620" marR="7620" marT="762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 Total</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 Contra 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 Like S</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 Total</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 Contra 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 Like S</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 Total</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 Contra 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 Like S</a:t>
                      </a:r>
                    </a:p>
                  </a:txBody>
                  <a:tcPr marL="7620" marR="7620" marT="762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46909">
                <a:tc>
                  <a:txBody>
                    <a:bodyPr/>
                    <a:lstStyle/>
                    <a:p>
                      <a:pPr algn="l" fontAlgn="b"/>
                      <a:r>
                        <a:rPr lang="en-US" sz="2400" b="1" i="0" u="none" strike="noStrike">
                          <a:solidFill>
                            <a:srgbClr val="000000"/>
                          </a:solidFill>
                          <a:effectLst/>
                          <a:latin typeface="Calibri"/>
                        </a:rPr>
                        <a:t>Overt Subject</a:t>
                      </a:r>
                    </a:p>
                  </a:txBody>
                  <a:tcPr marL="7620" marR="7620" marT="762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30,43</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100</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53,33</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100</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53,85</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100</a:t>
                      </a:r>
                    </a:p>
                  </a:txBody>
                  <a:tcPr marL="7620" marR="7620" marT="762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443942">
                <a:tc>
                  <a:txBody>
                    <a:bodyPr/>
                    <a:lstStyle/>
                    <a:p>
                      <a:pPr algn="l" fontAlgn="b"/>
                      <a:r>
                        <a:rPr lang="en-US" sz="2400" b="1" i="0" u="none" strike="noStrike">
                          <a:solidFill>
                            <a:srgbClr val="000000"/>
                          </a:solidFill>
                          <a:effectLst/>
                          <a:latin typeface="Calibri"/>
                        </a:rPr>
                        <a:t>DO in Non-Subject Case</a:t>
                      </a:r>
                    </a:p>
                  </a:txBody>
                  <a:tcPr marL="7620" marR="7620" marT="762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13,04</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a:rPr>
                        <a:t>0</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0</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0</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23,08</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33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a:rPr>
                        <a:t>66</a:t>
                      </a:r>
                    </a:p>
                  </a:txBody>
                  <a:tcPr marL="7620" marR="7620" marT="762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23455">
                <a:tc>
                  <a:txBody>
                    <a:bodyPr/>
                    <a:lstStyle/>
                    <a:p>
                      <a:pPr algn="l" fontAlgn="b"/>
                      <a:r>
                        <a:rPr lang="en-US" sz="2400" b="1" i="0" u="none" strike="noStrike">
                          <a:solidFill>
                            <a:srgbClr val="000000"/>
                          </a:solidFill>
                          <a:effectLst/>
                          <a:latin typeface="Calibri"/>
                        </a:rPr>
                        <a:t>Neither</a:t>
                      </a:r>
                    </a:p>
                  </a:txBody>
                  <a:tcPr marL="7620" marR="7620" marT="762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Calibri"/>
                        </a:rPr>
                        <a:t>56,52</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Calibri"/>
                        </a:rPr>
                        <a:t>38,46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Calibri"/>
                        </a:rPr>
                        <a:t>61,54</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Calibri"/>
                        </a:rPr>
                        <a:t>46,66</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Calibri"/>
                        </a:rPr>
                        <a:t>42,86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Calibri"/>
                        </a:rPr>
                        <a:t>57,14</a:t>
                      </a:r>
                    </a:p>
                  </a:txBody>
                  <a:tcPr marL="7620" marR="7620" marT="762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Calibri"/>
                        </a:rPr>
                        <a:t>23,08</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Calibri"/>
                        </a:rPr>
                        <a:t>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2400" b="0" i="0" u="none" strike="noStrike" dirty="0">
                          <a:solidFill>
                            <a:srgbClr val="000000"/>
                          </a:solidFill>
                          <a:effectLst/>
                          <a:latin typeface="Calibri"/>
                        </a:rPr>
                        <a:t>33</a:t>
                      </a:r>
                    </a:p>
                  </a:txBody>
                  <a:tcPr marL="7620" marR="7620" marT="762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11" name="Slide Number Placeholder 10"/>
          <p:cNvSpPr>
            <a:spLocks noGrp="1"/>
          </p:cNvSpPr>
          <p:nvPr>
            <p:ph type="sldNum" sz="quarter" idx="12"/>
          </p:nvPr>
        </p:nvSpPr>
        <p:spPr>
          <a:xfrm>
            <a:off x="7010400" y="6453336"/>
            <a:ext cx="2133600" cy="365125"/>
          </a:xfrm>
        </p:spPr>
        <p:txBody>
          <a:bodyPr/>
          <a:lstStyle/>
          <a:p>
            <a:r>
              <a:rPr lang="en-US" dirty="0" smtClean="0"/>
              <a:t>17</a:t>
            </a:r>
          </a:p>
        </p:txBody>
      </p:sp>
    </p:spTree>
    <p:extLst>
      <p:ext uri="{BB962C8B-B14F-4D97-AF65-F5344CB8AC3E}">
        <p14:creationId xmlns:p14="http://schemas.microsoft.com/office/powerpoint/2010/main" val="951290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Summary</a:t>
            </a:r>
            <a:endParaRPr lang="en-US" dirty="0"/>
          </a:p>
        </p:txBody>
      </p:sp>
      <p:sp>
        <p:nvSpPr>
          <p:cNvPr id="3" name="Content Placeholder 2"/>
          <p:cNvSpPr>
            <a:spLocks noGrp="1"/>
          </p:cNvSpPr>
          <p:nvPr>
            <p:ph idx="1"/>
          </p:nvPr>
        </p:nvSpPr>
        <p:spPr/>
        <p:txBody>
          <a:bodyPr/>
          <a:lstStyle/>
          <a:p>
            <a:r>
              <a:rPr lang="en-US" dirty="0" smtClean="0"/>
              <a:t>Heritage speakers accepted covert </a:t>
            </a:r>
            <a:r>
              <a:rPr lang="en-US" dirty="0" err="1" smtClean="0"/>
              <a:t>Px</a:t>
            </a:r>
            <a:r>
              <a:rPr lang="en-US" dirty="0" smtClean="0"/>
              <a:t> and even produced it contra stimuli, while Finnish-Swedes and Finns largely did not</a:t>
            </a:r>
          </a:p>
          <a:p>
            <a:r>
              <a:rPr lang="en-US" dirty="0" smtClean="0"/>
              <a:t>Both Heritage speakers and Finnish-Swedes accept and produce covert </a:t>
            </a:r>
            <a:r>
              <a:rPr lang="en-US" dirty="0" err="1" smtClean="0"/>
              <a:t>Px</a:t>
            </a:r>
            <a:r>
              <a:rPr lang="en-US" dirty="0" smtClean="0"/>
              <a:t> with a null pronominal subject, though heritage speakers do this more</a:t>
            </a:r>
            <a:endParaRPr lang="en-US"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en-US" dirty="0" smtClean="0"/>
              <a:t>18</a:t>
            </a:r>
            <a:endParaRPr lang="en-US" dirty="0"/>
          </a:p>
        </p:txBody>
      </p:sp>
    </p:spTree>
    <p:extLst>
      <p:ext uri="{BB962C8B-B14F-4D97-AF65-F5344CB8AC3E}">
        <p14:creationId xmlns:p14="http://schemas.microsoft.com/office/powerpoint/2010/main" val="3726723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0" y="1600200"/>
            <a:ext cx="9108504" cy="4525963"/>
          </a:xfrm>
        </p:spPr>
        <p:txBody>
          <a:bodyPr>
            <a:noAutofit/>
          </a:bodyPr>
          <a:lstStyle/>
          <a:p>
            <a:r>
              <a:rPr lang="en-US" sz="2200" dirty="0" smtClean="0"/>
              <a:t>Co-occurrence of covert </a:t>
            </a:r>
            <a:r>
              <a:rPr lang="en-US" sz="2200" dirty="0" err="1" smtClean="0"/>
              <a:t>Px</a:t>
            </a:r>
            <a:r>
              <a:rPr lang="en-US" sz="2200" dirty="0" smtClean="0"/>
              <a:t> and subject of the adverbial could be explained by ‘</a:t>
            </a:r>
            <a:r>
              <a:rPr lang="en-US" sz="2200" dirty="0" err="1" smtClean="0"/>
              <a:t>refunctionalisation</a:t>
            </a:r>
            <a:r>
              <a:rPr lang="en-US" sz="2200" dirty="0" smtClean="0"/>
              <a:t>’.</a:t>
            </a:r>
          </a:p>
          <a:p>
            <a:endParaRPr lang="en-US" sz="2200" dirty="0" smtClean="0"/>
          </a:p>
          <a:p>
            <a:pPr>
              <a:buFont typeface="Wingdings" pitchFamily="2" charset="2"/>
              <a:buChar char="à"/>
            </a:pPr>
            <a:r>
              <a:rPr lang="en-US" sz="2200" dirty="0" smtClean="0">
                <a:sym typeface="Wingdings" pitchFamily="2" charset="2"/>
              </a:rPr>
              <a:t>The </a:t>
            </a:r>
            <a:r>
              <a:rPr lang="en-US" sz="2200" dirty="0" err="1" smtClean="0">
                <a:sym typeface="Wingdings" pitchFamily="2" charset="2"/>
              </a:rPr>
              <a:t>Px</a:t>
            </a:r>
            <a:r>
              <a:rPr lang="en-US" sz="2200" dirty="0" smtClean="0">
                <a:sym typeface="Wingdings" pitchFamily="2" charset="2"/>
              </a:rPr>
              <a:t> is allowed to be covert as the phi-information of the null subject is already being expressed through it being anaphoric to the matrix subject. This however seems not to be triggered by contact, age, length of stay in Sweden etc.</a:t>
            </a:r>
          </a:p>
          <a:p>
            <a:pPr>
              <a:buFont typeface="Wingdings" pitchFamily="2" charset="2"/>
              <a:buChar char="à"/>
            </a:pPr>
            <a:endParaRPr lang="en-US" sz="2200" dirty="0" smtClean="0">
              <a:sym typeface="Wingdings" pitchFamily="2" charset="2"/>
            </a:endParaRPr>
          </a:p>
          <a:p>
            <a:pPr>
              <a:buFont typeface="Wingdings" pitchFamily="2" charset="2"/>
              <a:buChar char="à"/>
            </a:pPr>
            <a:r>
              <a:rPr lang="en-US" sz="2200" dirty="0">
                <a:sym typeface="Wingdings" pitchFamily="2" charset="2"/>
              </a:rPr>
              <a:t> </a:t>
            </a:r>
            <a:r>
              <a:rPr lang="en-US" sz="2200" dirty="0" smtClean="0">
                <a:sym typeface="Wingdings" pitchFamily="2" charset="2"/>
              </a:rPr>
              <a:t>When there is a null subject it is more easily accessible as a PRO when Finnish is in contact with Swedish due to Swedish having PRO but lacking pro (also suggested by Case assignment data, where pre-verbal objects cause garden path effects for Finns and only sometimes do so for with Swedish Finns and never with heritage speakers)</a:t>
            </a:r>
            <a:endParaRPr lang="en-US" sz="2200" dirty="0"/>
          </a:p>
        </p:txBody>
      </p:sp>
      <p:sp>
        <p:nvSpPr>
          <p:cNvPr id="4" name="Footer Placeholder 3"/>
          <p:cNvSpPr>
            <a:spLocks noGrp="1"/>
          </p:cNvSpPr>
          <p:nvPr>
            <p:ph type="ftr" sz="quarter" idx="11"/>
          </p:nvPr>
        </p:nvSpPr>
        <p:spPr>
          <a:xfrm>
            <a:off x="3131840" y="6381328"/>
            <a:ext cx="2895600" cy="365125"/>
          </a:xfrm>
        </p:spPr>
        <p:txBody>
          <a:bodyPr/>
          <a:lstStyle/>
          <a:p>
            <a:r>
              <a:rPr lang="nl-NL" dirty="0" smtClean="0"/>
              <a:t>Walther Glödstaf (Universiteit Utrecht) walther.glodstaf@gmail.com</a:t>
            </a:r>
            <a:endParaRPr lang="en-US" dirty="0"/>
          </a:p>
        </p:txBody>
      </p:sp>
      <p:sp>
        <p:nvSpPr>
          <p:cNvPr id="5" name="Slide Number Placeholder 4"/>
          <p:cNvSpPr>
            <a:spLocks noGrp="1"/>
          </p:cNvSpPr>
          <p:nvPr>
            <p:ph type="sldNum" sz="quarter" idx="12"/>
          </p:nvPr>
        </p:nvSpPr>
        <p:spPr/>
        <p:txBody>
          <a:bodyPr/>
          <a:lstStyle/>
          <a:p>
            <a:r>
              <a:rPr lang="en-US" dirty="0" smtClean="0"/>
              <a:t>19</a:t>
            </a:r>
            <a:endParaRPr lang="en-US" dirty="0"/>
          </a:p>
        </p:txBody>
      </p:sp>
    </p:spTree>
    <p:extLst>
      <p:ext uri="{BB962C8B-B14F-4D97-AF65-F5344CB8AC3E}">
        <p14:creationId xmlns:p14="http://schemas.microsoft.com/office/powerpoint/2010/main" val="1026264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Analysis</a:t>
            </a:r>
            <a:endParaRPr lang="en-US" dirty="0"/>
          </a:p>
        </p:txBody>
      </p:sp>
      <p:sp>
        <p:nvSpPr>
          <p:cNvPr id="3" name="Content Placeholder 2"/>
          <p:cNvSpPr>
            <a:spLocks noGrp="1"/>
          </p:cNvSpPr>
          <p:nvPr>
            <p:ph idx="1"/>
          </p:nvPr>
        </p:nvSpPr>
        <p:spPr/>
        <p:txBody>
          <a:bodyPr>
            <a:normAutofit fontScale="92500" lnSpcReduction="10000"/>
          </a:bodyPr>
          <a:lstStyle/>
          <a:p>
            <a:r>
              <a:rPr lang="sv-SE" dirty="0" smtClean="0"/>
              <a:t>What to do about the 1:2 ratio of covert vs overt Px?</a:t>
            </a:r>
          </a:p>
          <a:p>
            <a:r>
              <a:rPr lang="sv-SE" dirty="0" smtClean="0"/>
              <a:t>Answer: Multiple Grammars (Tortora, 2014); one heritage that allows for optionality of covert/overt Px and one standard that disallows it</a:t>
            </a:r>
          </a:p>
          <a:p>
            <a:endParaRPr lang="sv-SE" dirty="0" smtClean="0"/>
          </a:p>
          <a:p>
            <a:pPr marL="0" indent="0">
              <a:buNone/>
            </a:pPr>
            <a:r>
              <a:rPr lang="sv-SE" dirty="0" smtClean="0">
                <a:sym typeface="Wingdings" pitchFamily="2" charset="2"/>
              </a:rPr>
              <a:t> Assuming each grammar has a 50% chance of being chosen and optionality means a 50% chance of a covert Px occuring (naïve view), then we’d have a 1 :2 ratio of covert to overt Px</a:t>
            </a:r>
            <a:endParaRPr lang="sv-SE"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en-US" dirty="0" smtClean="0"/>
              <a:t>20</a:t>
            </a:r>
            <a:endParaRPr lang="en-US" dirty="0"/>
          </a:p>
        </p:txBody>
      </p:sp>
    </p:spTree>
    <p:extLst>
      <p:ext uri="{BB962C8B-B14F-4D97-AF65-F5344CB8AC3E}">
        <p14:creationId xmlns:p14="http://schemas.microsoft.com/office/powerpoint/2010/main" val="13016611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b="1" dirty="0" smtClean="0"/>
              <a:t>Loci of change seem independent of language contact (i.e. contact does not select what gets changed), </a:t>
            </a:r>
            <a:r>
              <a:rPr lang="en-US" b="1" dirty="0" smtClean="0">
                <a:solidFill>
                  <a:srgbClr val="FF0000"/>
                </a:solidFill>
              </a:rPr>
              <a:t>BUT</a:t>
            </a:r>
            <a:r>
              <a:rPr lang="en-US" b="1" dirty="0" smtClean="0"/>
              <a:t> contact influences </a:t>
            </a:r>
            <a:r>
              <a:rPr lang="en-US" b="1" dirty="0" smtClean="0">
                <a:solidFill>
                  <a:srgbClr val="FF0000"/>
                </a:solidFill>
              </a:rPr>
              <a:t>how</a:t>
            </a:r>
            <a:r>
              <a:rPr lang="en-US" b="1" dirty="0" smtClean="0"/>
              <a:t> the elements of a locus of change are changed.</a:t>
            </a:r>
          </a:p>
          <a:p>
            <a:pPr marL="0" indent="0">
              <a:buNone/>
            </a:pPr>
            <a:endParaRPr lang="en-US" dirty="0"/>
          </a:p>
        </p:txBody>
      </p:sp>
      <p:sp>
        <p:nvSpPr>
          <p:cNvPr id="4" name="Footer Placeholder 3"/>
          <p:cNvSpPr>
            <a:spLocks noGrp="1"/>
          </p:cNvSpPr>
          <p:nvPr>
            <p:ph type="ftr" sz="quarter" idx="11"/>
          </p:nvPr>
        </p:nvSpPr>
        <p:spPr>
          <a:xfrm>
            <a:off x="3131840" y="6309320"/>
            <a:ext cx="2895600" cy="365125"/>
          </a:xfrm>
        </p:spPr>
        <p:txBody>
          <a:bodyPr/>
          <a:lstStyle/>
          <a:p>
            <a:r>
              <a:rPr lang="nl-NL" dirty="0" smtClean="0"/>
              <a:t>Walther Glödstaf (Universiteit Utrecht) walther.glodstaf@gmail.com</a:t>
            </a:r>
            <a:endParaRPr lang="en-US" dirty="0"/>
          </a:p>
        </p:txBody>
      </p:sp>
      <p:sp>
        <p:nvSpPr>
          <p:cNvPr id="5" name="Slide Number Placeholder 4"/>
          <p:cNvSpPr>
            <a:spLocks noGrp="1"/>
          </p:cNvSpPr>
          <p:nvPr>
            <p:ph type="sldNum" sz="quarter" idx="12"/>
          </p:nvPr>
        </p:nvSpPr>
        <p:spPr/>
        <p:txBody>
          <a:bodyPr/>
          <a:lstStyle/>
          <a:p>
            <a:r>
              <a:rPr lang="en-US" dirty="0" smtClean="0"/>
              <a:t>21</a:t>
            </a:r>
            <a:endParaRPr lang="en-US" dirty="0"/>
          </a:p>
        </p:txBody>
      </p:sp>
    </p:spTree>
    <p:extLst>
      <p:ext uri="{BB962C8B-B14F-4D97-AF65-F5344CB8AC3E}">
        <p14:creationId xmlns:p14="http://schemas.microsoft.com/office/powerpoint/2010/main" val="29366378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0000" lnSpcReduction="20000"/>
          </a:bodyPr>
          <a:lstStyle/>
          <a:p>
            <a:pPr marL="0" indent="0">
              <a:lnSpc>
                <a:spcPct val="115000"/>
              </a:lnSpc>
              <a:spcAft>
                <a:spcPts val="1000"/>
              </a:spcAft>
              <a:buNone/>
            </a:pPr>
            <a:r>
              <a:rPr lang="en-GB" sz="2500" dirty="0">
                <a:latin typeface="Times New Roman"/>
                <a:ea typeface="Calibri"/>
                <a:cs typeface="Times New Roman"/>
              </a:rPr>
              <a:t>Boyd, S., </a:t>
            </a:r>
            <a:r>
              <a:rPr lang="en-GB" sz="2500" dirty="0" err="1">
                <a:latin typeface="Times New Roman"/>
                <a:ea typeface="Calibri"/>
                <a:cs typeface="Times New Roman"/>
              </a:rPr>
              <a:t>Andersson</a:t>
            </a:r>
            <a:r>
              <a:rPr lang="en-GB" sz="2500" dirty="0">
                <a:latin typeface="Times New Roman"/>
                <a:ea typeface="Calibri"/>
                <a:cs typeface="Times New Roman"/>
              </a:rPr>
              <a:t>, P., 1991. Linguistic change among bilingual speakers of Finnish and American English in Sweden: Background and some </a:t>
            </a:r>
            <a:r>
              <a:rPr lang="en-GB" sz="2500" dirty="0" smtClean="0">
                <a:latin typeface="Times New Roman"/>
                <a:ea typeface="Calibri"/>
                <a:cs typeface="Times New Roman"/>
              </a:rPr>
              <a:t>tentative </a:t>
            </a:r>
            <a:r>
              <a:rPr lang="en-GB" sz="2500" dirty="0">
                <a:latin typeface="Times New Roman"/>
                <a:ea typeface="Calibri"/>
                <a:cs typeface="Times New Roman"/>
              </a:rPr>
              <a:t>findings. </a:t>
            </a:r>
            <a:r>
              <a:rPr lang="en-GB" sz="2500" i="1" dirty="0">
                <a:latin typeface="Times New Roman"/>
                <a:ea typeface="Calibri"/>
                <a:cs typeface="Times New Roman"/>
              </a:rPr>
              <a:t>International Journal of The Sociology of Language</a:t>
            </a:r>
            <a:r>
              <a:rPr lang="en-GB" sz="2500" dirty="0">
                <a:latin typeface="Times New Roman"/>
                <a:ea typeface="Calibri"/>
                <a:cs typeface="Times New Roman"/>
              </a:rPr>
              <a:t>, pp. 13-36</a:t>
            </a:r>
            <a:r>
              <a:rPr lang="en-GB" sz="2500" dirty="0" smtClean="0">
                <a:latin typeface="Times New Roman"/>
                <a:ea typeface="Calibri"/>
                <a:cs typeface="Times New Roman"/>
              </a:rPr>
              <a:t>.</a:t>
            </a:r>
          </a:p>
          <a:p>
            <a:pPr marL="0" indent="0">
              <a:lnSpc>
                <a:spcPct val="115000"/>
              </a:lnSpc>
              <a:spcAft>
                <a:spcPts val="1000"/>
              </a:spcAft>
              <a:buNone/>
            </a:pPr>
            <a:r>
              <a:rPr lang="en-GB" sz="2500" dirty="0" err="1">
                <a:latin typeface="Times New Roman"/>
                <a:ea typeface="Calibri"/>
                <a:cs typeface="Times New Roman"/>
              </a:rPr>
              <a:t>Brattico</a:t>
            </a:r>
            <a:r>
              <a:rPr lang="en-GB" sz="2500" dirty="0">
                <a:latin typeface="Times New Roman"/>
                <a:ea typeface="Calibri"/>
                <a:cs typeface="Times New Roman"/>
              </a:rPr>
              <a:t>, P. 2014. Long Distance Case Assignment and Intervention. </a:t>
            </a:r>
            <a:r>
              <a:rPr lang="en-GB" sz="2500" i="1" dirty="0">
                <a:latin typeface="Times New Roman"/>
                <a:ea typeface="Calibri"/>
                <a:cs typeface="Times New Roman"/>
              </a:rPr>
              <a:t>Lingua</a:t>
            </a:r>
            <a:r>
              <a:rPr lang="en-GB" sz="2500" dirty="0">
                <a:latin typeface="Times New Roman"/>
                <a:ea typeface="Calibri"/>
                <a:cs typeface="Times New Roman"/>
              </a:rPr>
              <a:t> 148, pp. 309-336 </a:t>
            </a:r>
            <a:endParaRPr lang="en-US" sz="2800" dirty="0">
              <a:ea typeface="Calibri"/>
              <a:cs typeface="Times New Roman"/>
            </a:endParaRPr>
          </a:p>
          <a:p>
            <a:pPr marL="0" indent="0">
              <a:lnSpc>
                <a:spcPct val="115000"/>
              </a:lnSpc>
              <a:spcAft>
                <a:spcPts val="1000"/>
              </a:spcAft>
              <a:buNone/>
            </a:pPr>
            <a:r>
              <a:rPr lang="en-GB" sz="2500" dirty="0" err="1">
                <a:latin typeface="Times New Roman"/>
                <a:ea typeface="Calibri"/>
                <a:cs typeface="Times New Roman"/>
              </a:rPr>
              <a:t>Brattico</a:t>
            </a:r>
            <a:r>
              <a:rPr lang="en-GB" sz="2500" dirty="0">
                <a:latin typeface="Times New Roman"/>
                <a:ea typeface="Calibri"/>
                <a:cs typeface="Times New Roman"/>
              </a:rPr>
              <a:t>, P. 2017. Control and Null Subjects Are Governed by </a:t>
            </a:r>
            <a:r>
              <a:rPr lang="en-GB" sz="2500" dirty="0" err="1">
                <a:latin typeface="Times New Roman"/>
                <a:ea typeface="Calibri"/>
                <a:cs typeface="Times New Roman"/>
              </a:rPr>
              <a:t>Morphosyntax</a:t>
            </a:r>
            <a:r>
              <a:rPr lang="en-GB" sz="2500" dirty="0">
                <a:latin typeface="Times New Roman"/>
                <a:ea typeface="Calibri"/>
                <a:cs typeface="Times New Roman"/>
              </a:rPr>
              <a:t> in Finnish. </a:t>
            </a:r>
            <a:r>
              <a:rPr lang="en-GB" sz="2500" i="1" dirty="0">
                <a:latin typeface="Times New Roman"/>
                <a:ea typeface="Calibri"/>
                <a:cs typeface="Times New Roman"/>
              </a:rPr>
              <a:t>Finno-Ugric Languages and Linguistics </a:t>
            </a:r>
            <a:r>
              <a:rPr lang="en-GB" sz="2500" dirty="0">
                <a:latin typeface="Times New Roman"/>
                <a:ea typeface="Calibri"/>
                <a:cs typeface="Times New Roman"/>
              </a:rPr>
              <a:t>6 (2), pp. 2-37</a:t>
            </a:r>
            <a:r>
              <a:rPr lang="en-GB" sz="2500" dirty="0" smtClean="0">
                <a:latin typeface="Times New Roman"/>
                <a:ea typeface="Calibri"/>
                <a:cs typeface="Times New Roman"/>
              </a:rPr>
              <a:t>.</a:t>
            </a:r>
          </a:p>
          <a:p>
            <a:pPr marL="0" indent="0">
              <a:lnSpc>
                <a:spcPct val="115000"/>
              </a:lnSpc>
              <a:spcAft>
                <a:spcPts val="1000"/>
              </a:spcAft>
              <a:buNone/>
            </a:pPr>
            <a:r>
              <a:rPr lang="en-GB" sz="2500" dirty="0" err="1">
                <a:latin typeface="Times New Roman"/>
                <a:ea typeface="Calibri"/>
                <a:cs typeface="Times New Roman"/>
              </a:rPr>
              <a:t>Brattico</a:t>
            </a:r>
            <a:r>
              <a:rPr lang="en-GB" sz="2500" dirty="0">
                <a:latin typeface="Times New Roman"/>
                <a:ea typeface="Calibri"/>
                <a:cs typeface="Times New Roman"/>
              </a:rPr>
              <a:t>, P., </a:t>
            </a:r>
            <a:r>
              <a:rPr lang="en-GB" sz="2500" dirty="0" smtClean="0">
                <a:latin typeface="Times New Roman"/>
                <a:ea typeface="Calibri"/>
                <a:cs typeface="Times New Roman"/>
              </a:rPr>
              <a:t>2018. </a:t>
            </a:r>
            <a:r>
              <a:rPr lang="en-GB" sz="2500" dirty="0">
                <a:latin typeface="Times New Roman"/>
                <a:ea typeface="Calibri"/>
                <a:cs typeface="Times New Roman"/>
              </a:rPr>
              <a:t>Finnish </a:t>
            </a:r>
            <a:r>
              <a:rPr lang="en-GB" sz="2500" dirty="0" err="1">
                <a:latin typeface="Times New Roman"/>
                <a:ea typeface="Calibri"/>
                <a:cs typeface="Times New Roman"/>
              </a:rPr>
              <a:t>topicalization</a:t>
            </a:r>
            <a:r>
              <a:rPr lang="en-GB" sz="2500" dirty="0">
                <a:latin typeface="Times New Roman"/>
                <a:ea typeface="Calibri"/>
                <a:cs typeface="Times New Roman"/>
              </a:rPr>
              <a:t> is not about the topic. Talk at: IUSS, Pavia </a:t>
            </a:r>
            <a:r>
              <a:rPr lang="en-GB" sz="2500" dirty="0" smtClean="0">
                <a:latin typeface="Times New Roman"/>
                <a:ea typeface="Calibri"/>
                <a:cs typeface="Times New Roman"/>
              </a:rPr>
              <a:t>10/17/18.</a:t>
            </a:r>
            <a:endParaRPr lang="en-US" sz="3500" dirty="0" smtClean="0">
              <a:ea typeface="Calibri"/>
              <a:cs typeface="Times New Roman"/>
            </a:endParaRPr>
          </a:p>
          <a:p>
            <a:pPr marL="0" indent="0">
              <a:lnSpc>
                <a:spcPct val="115000"/>
              </a:lnSpc>
              <a:spcAft>
                <a:spcPts val="1000"/>
              </a:spcAft>
              <a:buNone/>
            </a:pPr>
            <a:r>
              <a:rPr lang="en-GB" sz="2500" dirty="0" smtClean="0">
                <a:latin typeface="Times New Roman"/>
                <a:ea typeface="Calibri"/>
                <a:cs typeface="Times New Roman"/>
              </a:rPr>
              <a:t>Retrieved </a:t>
            </a:r>
            <a:r>
              <a:rPr lang="en-GB" sz="2500" dirty="0">
                <a:latin typeface="Times New Roman"/>
                <a:ea typeface="Calibri"/>
                <a:cs typeface="Times New Roman"/>
              </a:rPr>
              <a:t>from: </a:t>
            </a:r>
            <a:r>
              <a:rPr lang="en-GB" sz="2500" u="sng" dirty="0">
                <a:solidFill>
                  <a:srgbClr val="0000FF"/>
                </a:solidFill>
                <a:latin typeface="Times New Roman"/>
                <a:ea typeface="Calibri"/>
                <a:cs typeface="Times New Roman"/>
                <a:hlinkClick r:id="rId2"/>
              </a:rPr>
              <a:t>https://www.academia.edu/37609834/Finnish_topicalization_is_not_about_the_topic</a:t>
            </a:r>
            <a:r>
              <a:rPr lang="en-GB" sz="2500" dirty="0">
                <a:latin typeface="Times New Roman"/>
                <a:ea typeface="Calibri"/>
                <a:cs typeface="Times New Roman"/>
              </a:rPr>
              <a:t> (Retrieved: 05/04/18) </a:t>
            </a:r>
            <a:endParaRPr lang="en-US" sz="3500" dirty="0">
              <a:ea typeface="Calibri"/>
              <a:cs typeface="Times New Roman"/>
            </a:endParaRPr>
          </a:p>
          <a:p>
            <a:pPr marL="0" indent="0">
              <a:lnSpc>
                <a:spcPct val="115000"/>
              </a:lnSpc>
              <a:spcAft>
                <a:spcPts val="1000"/>
              </a:spcAft>
              <a:buNone/>
            </a:pPr>
            <a:r>
              <a:rPr lang="en-GB" sz="2500" dirty="0" err="1">
                <a:latin typeface="Times New Roman"/>
                <a:ea typeface="Calibri"/>
                <a:cs typeface="Times New Roman"/>
              </a:rPr>
              <a:t>Benmamoun</a:t>
            </a:r>
            <a:r>
              <a:rPr lang="en-GB" sz="2500" dirty="0">
                <a:latin typeface="Times New Roman"/>
                <a:ea typeface="Calibri"/>
                <a:cs typeface="Times New Roman"/>
              </a:rPr>
              <a:t>, E., </a:t>
            </a:r>
            <a:r>
              <a:rPr lang="en-GB" sz="2500" dirty="0" err="1">
                <a:latin typeface="Times New Roman"/>
                <a:ea typeface="Calibri"/>
                <a:cs typeface="Times New Roman"/>
              </a:rPr>
              <a:t>Montrul</a:t>
            </a:r>
            <a:r>
              <a:rPr lang="en-GB" sz="2500" dirty="0">
                <a:latin typeface="Times New Roman"/>
                <a:ea typeface="Calibri"/>
                <a:cs typeface="Times New Roman"/>
              </a:rPr>
              <a:t>, S., &amp; </a:t>
            </a:r>
            <a:r>
              <a:rPr lang="en-GB" sz="2500" dirty="0" err="1">
                <a:latin typeface="Times New Roman"/>
                <a:ea typeface="Calibri"/>
                <a:cs typeface="Times New Roman"/>
              </a:rPr>
              <a:t>Polinsky</a:t>
            </a:r>
            <a:r>
              <a:rPr lang="en-GB" sz="2500" dirty="0">
                <a:latin typeface="Times New Roman"/>
                <a:ea typeface="Calibri"/>
                <a:cs typeface="Times New Roman"/>
              </a:rPr>
              <a:t>, M., 2013. Heritage Languages and Their Speakers: Opportunities and Challenges for Linguistics. </a:t>
            </a:r>
            <a:r>
              <a:rPr lang="en-GB" sz="2500" i="1" dirty="0">
                <a:latin typeface="Times New Roman"/>
                <a:ea typeface="Calibri"/>
                <a:cs typeface="Times New Roman"/>
              </a:rPr>
              <a:t>Theoretical </a:t>
            </a:r>
            <a:r>
              <a:rPr lang="en-GB" sz="2500" i="1" dirty="0" err="1">
                <a:latin typeface="Times New Roman"/>
                <a:ea typeface="Calibri"/>
                <a:cs typeface="Times New Roman"/>
              </a:rPr>
              <a:t>Linguistcs</a:t>
            </a:r>
            <a:r>
              <a:rPr lang="en-GB" sz="2500" dirty="0">
                <a:latin typeface="Times New Roman"/>
                <a:ea typeface="Calibri"/>
                <a:cs typeface="Times New Roman"/>
              </a:rPr>
              <a:t> 39, pp. 129-181</a:t>
            </a:r>
            <a:r>
              <a:rPr lang="en-GB" sz="2500" dirty="0" smtClean="0">
                <a:latin typeface="Times New Roman"/>
                <a:ea typeface="Calibri"/>
                <a:cs typeface="Times New Roman"/>
              </a:rPr>
              <a:t>.</a:t>
            </a:r>
          </a:p>
          <a:p>
            <a:pPr marL="0" indent="0">
              <a:lnSpc>
                <a:spcPct val="115000"/>
              </a:lnSpc>
              <a:spcAft>
                <a:spcPts val="1000"/>
              </a:spcAft>
              <a:buNone/>
            </a:pPr>
            <a:r>
              <a:rPr lang="en-GB" sz="2500" dirty="0" err="1">
                <a:latin typeface="Times New Roman"/>
                <a:ea typeface="Calibri"/>
                <a:cs typeface="Times New Roman"/>
              </a:rPr>
              <a:t>Haspelmath</a:t>
            </a:r>
            <a:r>
              <a:rPr lang="en-GB" sz="2500" dirty="0">
                <a:latin typeface="Times New Roman"/>
                <a:ea typeface="Calibri"/>
                <a:cs typeface="Times New Roman"/>
              </a:rPr>
              <a:t>, M., 2011. The indeterminacy of word segmentation and the nature of morphology and syntax</a:t>
            </a:r>
            <a:r>
              <a:rPr lang="en-GB" sz="2500" i="1" dirty="0">
                <a:latin typeface="Times New Roman"/>
                <a:ea typeface="Calibri"/>
                <a:cs typeface="Times New Roman"/>
              </a:rPr>
              <a:t>. Folia </a:t>
            </a:r>
            <a:r>
              <a:rPr lang="en-GB" sz="2500" i="1" dirty="0" err="1">
                <a:latin typeface="Times New Roman"/>
                <a:ea typeface="Calibri"/>
                <a:cs typeface="Times New Roman"/>
              </a:rPr>
              <a:t>Linguistica</a:t>
            </a:r>
            <a:r>
              <a:rPr lang="en-GB" sz="2500" dirty="0">
                <a:latin typeface="Times New Roman"/>
                <a:ea typeface="Calibri"/>
                <a:cs typeface="Times New Roman"/>
              </a:rPr>
              <a:t> 45 (1), pp.  31–80.</a:t>
            </a:r>
            <a:endParaRPr lang="en-US" sz="2500" dirty="0">
              <a:ea typeface="Calibri"/>
              <a:cs typeface="Times New Roman"/>
            </a:endParaRPr>
          </a:p>
          <a:p>
            <a:pPr marL="0" indent="0">
              <a:lnSpc>
                <a:spcPct val="115000"/>
              </a:lnSpc>
              <a:spcAft>
                <a:spcPts val="1000"/>
              </a:spcAft>
              <a:buNone/>
            </a:pPr>
            <a:r>
              <a:rPr lang="en-GB" sz="2500" dirty="0" err="1">
                <a:latin typeface="Times New Roman"/>
                <a:ea typeface="Calibri"/>
                <a:cs typeface="Times New Roman"/>
              </a:rPr>
              <a:t>Haspelmath</a:t>
            </a:r>
            <a:r>
              <a:rPr lang="en-GB" sz="2500" dirty="0">
                <a:latin typeface="Times New Roman"/>
                <a:ea typeface="Calibri"/>
                <a:cs typeface="Times New Roman"/>
              </a:rPr>
              <a:t>, M., &amp; </a:t>
            </a:r>
            <a:r>
              <a:rPr lang="en-GB" sz="2500" dirty="0" err="1">
                <a:latin typeface="Times New Roman"/>
                <a:ea typeface="Calibri"/>
                <a:cs typeface="Times New Roman"/>
              </a:rPr>
              <a:t>Michaelis</a:t>
            </a:r>
            <a:r>
              <a:rPr lang="en-GB" sz="2500" dirty="0">
                <a:latin typeface="Times New Roman"/>
                <a:ea typeface="Calibri"/>
                <a:cs typeface="Times New Roman"/>
              </a:rPr>
              <a:t>, S., M., 2017. Analytic and synthetic: Typological change in varieties of European languages. In: </a:t>
            </a:r>
            <a:r>
              <a:rPr lang="en-GB" sz="2500" dirty="0" err="1">
                <a:latin typeface="Times New Roman"/>
                <a:ea typeface="Calibri"/>
                <a:cs typeface="Times New Roman"/>
              </a:rPr>
              <a:t>Buschstaller</a:t>
            </a:r>
            <a:r>
              <a:rPr lang="en-GB" sz="2500" dirty="0">
                <a:latin typeface="Times New Roman"/>
                <a:ea typeface="Calibri"/>
                <a:cs typeface="Times New Roman"/>
              </a:rPr>
              <a:t>, I., &amp; </a:t>
            </a:r>
            <a:r>
              <a:rPr lang="en-GB" sz="2500" dirty="0" err="1">
                <a:latin typeface="Times New Roman"/>
                <a:ea typeface="Calibri"/>
                <a:cs typeface="Times New Roman"/>
              </a:rPr>
              <a:t>Siebenhaar</a:t>
            </a:r>
            <a:r>
              <a:rPr lang="en-GB" sz="2500" dirty="0">
                <a:latin typeface="Times New Roman"/>
                <a:ea typeface="Calibri"/>
                <a:cs typeface="Times New Roman"/>
              </a:rPr>
              <a:t>, B. (Eds.), </a:t>
            </a:r>
            <a:r>
              <a:rPr lang="en-GB" sz="2500" i="1" dirty="0">
                <a:latin typeface="Times New Roman"/>
                <a:ea typeface="Calibri"/>
                <a:cs typeface="Times New Roman"/>
              </a:rPr>
              <a:t>Language Variation – European Perspectives VI: Selected papers from the 8</a:t>
            </a:r>
            <a:r>
              <a:rPr lang="en-GB" sz="2500" i="1" baseline="30000" dirty="0">
                <a:latin typeface="Times New Roman"/>
                <a:ea typeface="Calibri"/>
                <a:cs typeface="Times New Roman"/>
              </a:rPr>
              <a:t>th</a:t>
            </a:r>
            <a:r>
              <a:rPr lang="en-GB" sz="2500" i="1" dirty="0">
                <a:latin typeface="Times New Roman"/>
                <a:ea typeface="Calibri"/>
                <a:cs typeface="Times New Roman"/>
              </a:rPr>
              <a:t> International Conference on Language Variation in Europe (</a:t>
            </a:r>
            <a:r>
              <a:rPr lang="en-GB" sz="2500" i="1" dirty="0" err="1">
                <a:latin typeface="Times New Roman"/>
                <a:ea typeface="Calibri"/>
                <a:cs typeface="Times New Roman"/>
              </a:rPr>
              <a:t>ICLaVE</a:t>
            </a:r>
            <a:r>
              <a:rPr lang="en-GB" sz="2500" i="1" dirty="0">
                <a:latin typeface="Times New Roman"/>
                <a:ea typeface="Calibri"/>
                <a:cs typeface="Times New Roman"/>
              </a:rPr>
              <a:t> 8), Leipzig 2015, </a:t>
            </a:r>
            <a:r>
              <a:rPr lang="en-GB" sz="2500" dirty="0">
                <a:latin typeface="Times New Roman"/>
                <a:ea typeface="Calibri"/>
                <a:cs typeface="Times New Roman"/>
              </a:rPr>
              <a:t>Amsterdam: </a:t>
            </a:r>
            <a:r>
              <a:rPr lang="en-GB" sz="2500" dirty="0" err="1">
                <a:latin typeface="Times New Roman"/>
                <a:ea typeface="Calibri"/>
                <a:cs typeface="Times New Roman"/>
              </a:rPr>
              <a:t>Benjamins</a:t>
            </a:r>
            <a:r>
              <a:rPr lang="en-GB" sz="2500" dirty="0">
                <a:latin typeface="Times New Roman"/>
                <a:ea typeface="Calibri"/>
                <a:cs typeface="Times New Roman"/>
              </a:rPr>
              <a:t>, pp. 3-22.</a:t>
            </a:r>
            <a:endParaRPr lang="en-US" sz="2500" dirty="0">
              <a:ea typeface="Calibri"/>
              <a:cs typeface="Times New Roman"/>
            </a:endParaRPr>
          </a:p>
          <a:p>
            <a:pPr marL="0" indent="0">
              <a:lnSpc>
                <a:spcPct val="115000"/>
              </a:lnSpc>
              <a:spcAft>
                <a:spcPts val="1000"/>
              </a:spcAft>
              <a:buNone/>
            </a:pPr>
            <a:r>
              <a:rPr lang="en-GB" sz="2500" dirty="0" err="1">
                <a:latin typeface="Times New Roman"/>
                <a:ea typeface="Calibri"/>
                <a:cs typeface="Times New Roman"/>
              </a:rPr>
              <a:t>Huhmarniemi</a:t>
            </a:r>
            <a:r>
              <a:rPr lang="en-GB" sz="2500" dirty="0">
                <a:latin typeface="Times New Roman"/>
                <a:ea typeface="Calibri"/>
                <a:cs typeface="Times New Roman"/>
              </a:rPr>
              <a:t>, S., &amp; </a:t>
            </a:r>
            <a:r>
              <a:rPr lang="en-GB" sz="2500" dirty="0" err="1">
                <a:latin typeface="Times New Roman"/>
                <a:ea typeface="Calibri"/>
                <a:cs typeface="Times New Roman"/>
              </a:rPr>
              <a:t>Brattico</a:t>
            </a:r>
            <a:r>
              <a:rPr lang="en-GB" sz="2500" dirty="0">
                <a:latin typeface="Times New Roman"/>
                <a:ea typeface="Calibri"/>
                <a:cs typeface="Times New Roman"/>
              </a:rPr>
              <a:t>, P., 2015. The Finnish possessive suffix. </a:t>
            </a:r>
            <a:r>
              <a:rPr lang="en-GB" sz="2500" i="1" dirty="0">
                <a:latin typeface="Times New Roman"/>
                <a:ea typeface="Calibri"/>
                <a:cs typeface="Times New Roman"/>
              </a:rPr>
              <a:t>Finno-Ugric Languages and Linguistics </a:t>
            </a:r>
            <a:r>
              <a:rPr lang="en-GB" sz="2500" dirty="0">
                <a:latin typeface="Times New Roman"/>
                <a:ea typeface="Calibri"/>
                <a:cs typeface="Times New Roman"/>
              </a:rPr>
              <a:t>4 (1-2), pp. 2-41</a:t>
            </a:r>
            <a:r>
              <a:rPr lang="en-GB" sz="2500" dirty="0" smtClean="0">
                <a:latin typeface="Times New Roman"/>
                <a:ea typeface="Calibri"/>
                <a:cs typeface="Times New Roman"/>
              </a:rPr>
              <a:t>.</a:t>
            </a:r>
          </a:p>
          <a:p>
            <a:pPr marL="0" indent="0">
              <a:lnSpc>
                <a:spcPct val="115000"/>
              </a:lnSpc>
              <a:spcAft>
                <a:spcPts val="1000"/>
              </a:spcAft>
              <a:buNone/>
            </a:pPr>
            <a:r>
              <a:rPr lang="en-GB" sz="2500" dirty="0" err="1">
                <a:latin typeface="Times New Roman"/>
                <a:ea typeface="Calibri"/>
                <a:cs typeface="Times New Roman"/>
              </a:rPr>
              <a:t>Steenbergen</a:t>
            </a:r>
            <a:r>
              <a:rPr lang="en-GB" sz="2500" dirty="0">
                <a:latin typeface="Times New Roman"/>
                <a:ea typeface="Calibri"/>
                <a:cs typeface="Times New Roman"/>
              </a:rPr>
              <a:t>, M. van, 1991. Long-distance binding in Finnish. In </a:t>
            </a:r>
            <a:r>
              <a:rPr lang="en-GB" sz="2500" dirty="0" err="1">
                <a:latin typeface="Times New Roman"/>
                <a:ea typeface="Calibri"/>
                <a:cs typeface="Times New Roman"/>
              </a:rPr>
              <a:t>J.Koster</a:t>
            </a:r>
            <a:r>
              <a:rPr lang="en-GB" sz="2500" dirty="0">
                <a:latin typeface="Times New Roman"/>
                <a:ea typeface="Calibri"/>
                <a:cs typeface="Times New Roman"/>
              </a:rPr>
              <a:t> &amp; E.J. </a:t>
            </a:r>
            <a:r>
              <a:rPr lang="en-GB" sz="2500" dirty="0" err="1">
                <a:latin typeface="Times New Roman"/>
                <a:ea typeface="Calibri"/>
                <a:cs typeface="Times New Roman"/>
              </a:rPr>
              <a:t>Reuland</a:t>
            </a:r>
            <a:r>
              <a:rPr lang="en-GB" sz="2500" dirty="0">
                <a:latin typeface="Times New Roman"/>
                <a:ea typeface="Calibri"/>
                <a:cs typeface="Times New Roman"/>
              </a:rPr>
              <a:t> (eds.).</a:t>
            </a:r>
            <a:r>
              <a:rPr lang="en-GB" sz="2500" i="1" dirty="0">
                <a:latin typeface="Times New Roman"/>
                <a:ea typeface="Calibri"/>
                <a:cs typeface="Times New Roman"/>
              </a:rPr>
              <a:t>Long-distance anaphors</a:t>
            </a:r>
            <a:r>
              <a:rPr lang="en-GB" sz="2500" dirty="0">
                <a:latin typeface="Times New Roman"/>
                <a:ea typeface="Calibri"/>
                <a:cs typeface="Times New Roman"/>
              </a:rPr>
              <a:t>. 231–244. Cambridge: Cambridge University </a:t>
            </a:r>
            <a:r>
              <a:rPr lang="en-GB" sz="2500" dirty="0" smtClean="0">
                <a:latin typeface="Times New Roman"/>
                <a:ea typeface="Calibri"/>
                <a:cs typeface="Times New Roman"/>
              </a:rPr>
              <a:t>Press</a:t>
            </a:r>
          </a:p>
          <a:p>
            <a:pPr marL="0" indent="0">
              <a:lnSpc>
                <a:spcPct val="115000"/>
              </a:lnSpc>
              <a:spcAft>
                <a:spcPts val="1000"/>
              </a:spcAft>
              <a:buNone/>
            </a:pPr>
            <a:r>
              <a:rPr lang="en-GB" sz="2500" dirty="0" err="1">
                <a:latin typeface="Times New Roman"/>
                <a:ea typeface="Calibri"/>
                <a:cs typeface="Times New Roman"/>
              </a:rPr>
              <a:t>Tortora</a:t>
            </a:r>
            <a:r>
              <a:rPr lang="en-GB" sz="2500" dirty="0">
                <a:latin typeface="Times New Roman"/>
                <a:ea typeface="Calibri"/>
                <a:cs typeface="Times New Roman"/>
              </a:rPr>
              <a:t>, C., 2014. Addressing the Problem of Intra-speaker Variation for Parametric Theory. In: </a:t>
            </a:r>
            <a:r>
              <a:rPr lang="en-GB" sz="2500" dirty="0" err="1">
                <a:latin typeface="Times New Roman"/>
                <a:ea typeface="Calibri"/>
                <a:cs typeface="Times New Roman"/>
              </a:rPr>
              <a:t>Zanuttini</a:t>
            </a:r>
            <a:r>
              <a:rPr lang="en-GB" sz="2500" dirty="0">
                <a:latin typeface="Times New Roman"/>
                <a:ea typeface="Calibri"/>
                <a:cs typeface="Times New Roman"/>
              </a:rPr>
              <a:t>, R., &amp; Horn, L., R. (Eds.), </a:t>
            </a:r>
            <a:r>
              <a:rPr lang="en-GB" sz="2500" i="1" dirty="0">
                <a:latin typeface="Times New Roman"/>
                <a:ea typeface="Calibri"/>
                <a:cs typeface="Times New Roman"/>
              </a:rPr>
              <a:t>Micro-Syntactic Variation in North American English</a:t>
            </a:r>
            <a:r>
              <a:rPr lang="en-GB" sz="2500" dirty="0">
                <a:latin typeface="Times New Roman"/>
                <a:ea typeface="Calibri"/>
                <a:cs typeface="Times New Roman"/>
              </a:rPr>
              <a:t>. New York: Oxford University Press, pp. 294-323</a:t>
            </a:r>
            <a:endParaRPr lang="en-US" sz="3000" dirty="0">
              <a:ea typeface="Calibri"/>
              <a:cs typeface="Times New Roman"/>
            </a:endParaRPr>
          </a:p>
          <a:p>
            <a:pPr marL="0" indent="0">
              <a:lnSpc>
                <a:spcPct val="115000"/>
              </a:lnSpc>
              <a:spcAft>
                <a:spcPts val="1000"/>
              </a:spcAft>
              <a:buNone/>
            </a:pPr>
            <a:endParaRPr lang="en-US" sz="2800" dirty="0">
              <a:ea typeface="Calibri"/>
              <a:cs typeface="Times New Roman"/>
            </a:endParaRPr>
          </a:p>
          <a:p>
            <a:pPr marL="0" indent="0">
              <a:lnSpc>
                <a:spcPct val="115000"/>
              </a:lnSpc>
              <a:spcAft>
                <a:spcPts val="1000"/>
              </a:spcAft>
              <a:buNone/>
            </a:pPr>
            <a:endParaRPr lang="en-US" sz="1600" dirty="0">
              <a:ea typeface="Calibri"/>
              <a:cs typeface="Times New Roman"/>
            </a:endParaRPr>
          </a:p>
          <a:p>
            <a:pPr marL="0" indent="0">
              <a:lnSpc>
                <a:spcPct val="115000"/>
              </a:lnSpc>
              <a:spcAft>
                <a:spcPts val="1000"/>
              </a:spcAft>
              <a:buNone/>
            </a:pPr>
            <a:endParaRPr lang="en-US" sz="2400" dirty="0">
              <a:ea typeface="Calibri"/>
              <a:cs typeface="Times New Roman"/>
            </a:endParaRPr>
          </a:p>
          <a:p>
            <a:pPr marL="0" indent="0">
              <a:lnSpc>
                <a:spcPct val="115000"/>
              </a:lnSpc>
              <a:spcAft>
                <a:spcPts val="1000"/>
              </a:spcAft>
              <a:buNone/>
            </a:pPr>
            <a:endParaRPr lang="en-US" sz="1800" dirty="0" smtClean="0">
              <a:ea typeface="Calibri"/>
              <a:cs typeface="Times New Roman"/>
            </a:endParaRPr>
          </a:p>
          <a:p>
            <a:pPr marL="0" indent="0">
              <a:lnSpc>
                <a:spcPct val="115000"/>
              </a:lnSpc>
              <a:spcAft>
                <a:spcPts val="1000"/>
              </a:spcAft>
              <a:buNone/>
            </a:pPr>
            <a:endParaRPr lang="en-US" sz="1400" dirty="0">
              <a:ea typeface="Calibri"/>
              <a:cs typeface="Times New Roman"/>
            </a:endParaRPr>
          </a:p>
        </p:txBody>
      </p:sp>
      <p:sp>
        <p:nvSpPr>
          <p:cNvPr id="4" name="Footer Placeholder 3"/>
          <p:cNvSpPr>
            <a:spLocks noGrp="1"/>
          </p:cNvSpPr>
          <p:nvPr>
            <p:ph type="ftr" sz="quarter" idx="11"/>
          </p:nvPr>
        </p:nvSpPr>
        <p:spPr>
          <a:xfrm>
            <a:off x="3131840" y="6309320"/>
            <a:ext cx="2895600" cy="365125"/>
          </a:xfrm>
        </p:spPr>
        <p:txBody>
          <a:bodyPr/>
          <a:lstStyle/>
          <a:p>
            <a:r>
              <a:rPr lang="nl-NL" dirty="0" smtClean="0"/>
              <a:t>Walther Glödstaf (Universiteit Utrecht) walther.glodstaf@gmail.com</a:t>
            </a:r>
            <a:endParaRPr lang="en-US" dirty="0"/>
          </a:p>
        </p:txBody>
      </p:sp>
    </p:spTree>
    <p:extLst>
      <p:ext uri="{BB962C8B-B14F-4D97-AF65-F5344CB8AC3E}">
        <p14:creationId xmlns:p14="http://schemas.microsoft.com/office/powerpoint/2010/main" val="19929763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80512" cy="6855500"/>
          </a:xfrm>
        </p:spPr>
      </p:pic>
      <p:sp>
        <p:nvSpPr>
          <p:cNvPr id="2" name="Title 1"/>
          <p:cNvSpPr>
            <a:spLocks noGrp="1"/>
          </p:cNvSpPr>
          <p:nvPr>
            <p:ph type="title"/>
          </p:nvPr>
        </p:nvSpPr>
        <p:spPr/>
        <p:txBody>
          <a:bodyPr/>
          <a:lstStyle/>
          <a:p>
            <a:endParaRPr lang="en-US" dirty="0"/>
          </a:p>
        </p:txBody>
      </p:sp>
      <p:sp>
        <p:nvSpPr>
          <p:cNvPr id="4" name="Footer Placeholder 3"/>
          <p:cNvSpPr>
            <a:spLocks noGrp="1"/>
          </p:cNvSpPr>
          <p:nvPr>
            <p:ph type="ftr" sz="quarter" idx="11"/>
          </p:nvPr>
        </p:nvSpPr>
        <p:spPr>
          <a:xfrm>
            <a:off x="3131840" y="6309320"/>
            <a:ext cx="2895600" cy="365125"/>
          </a:xfrm>
        </p:spPr>
        <p:txBody>
          <a:bodyPr/>
          <a:lstStyle/>
          <a:p>
            <a:r>
              <a:rPr lang="nl-NL" dirty="0" smtClean="0"/>
              <a:t>Walther Glödstaf (Universiteit Utrecht) walther.glodstaf@gmail.com</a:t>
            </a:r>
            <a:endParaRPr lang="en-US" dirty="0"/>
          </a:p>
        </p:txBody>
      </p:sp>
    </p:spTree>
    <p:extLst>
      <p:ext uri="{BB962C8B-B14F-4D97-AF65-F5344CB8AC3E}">
        <p14:creationId xmlns:p14="http://schemas.microsoft.com/office/powerpoint/2010/main" val="24697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Message</a:t>
            </a:r>
            <a:endParaRPr lang="en-US" dirty="0"/>
          </a:p>
        </p:txBody>
      </p:sp>
      <p:sp>
        <p:nvSpPr>
          <p:cNvPr id="3" name="Content Placeholder 2"/>
          <p:cNvSpPr>
            <a:spLocks noGrp="1"/>
          </p:cNvSpPr>
          <p:nvPr>
            <p:ph idx="1"/>
          </p:nvPr>
        </p:nvSpPr>
        <p:spPr/>
        <p:txBody>
          <a:bodyPr/>
          <a:lstStyle/>
          <a:p>
            <a:r>
              <a:rPr lang="en-US" b="1" dirty="0" smtClean="0"/>
              <a:t>Loci of change seem independent of language contact (i.e. contact does not select what gets changed), </a:t>
            </a:r>
            <a:r>
              <a:rPr lang="en-US" b="1" dirty="0" smtClean="0">
                <a:solidFill>
                  <a:srgbClr val="FF0000"/>
                </a:solidFill>
              </a:rPr>
              <a:t>BUT</a:t>
            </a:r>
            <a:r>
              <a:rPr lang="en-US" b="1" dirty="0" smtClean="0"/>
              <a:t> contact influences </a:t>
            </a:r>
            <a:r>
              <a:rPr lang="en-US" b="1" dirty="0" smtClean="0">
                <a:solidFill>
                  <a:srgbClr val="FF0000"/>
                </a:solidFill>
              </a:rPr>
              <a:t>how</a:t>
            </a:r>
            <a:r>
              <a:rPr lang="en-US" b="1" dirty="0" smtClean="0"/>
              <a:t> the elements of a locus of change are changed.</a:t>
            </a:r>
            <a:endParaRPr lang="en-US" b="1"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Tree>
    <p:extLst>
      <p:ext uri="{BB962C8B-B14F-4D97-AF65-F5344CB8AC3E}">
        <p14:creationId xmlns:p14="http://schemas.microsoft.com/office/powerpoint/2010/main" val="3121058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Populations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Heritage Speakers: Speakers who have learnt Finnish as an L1 but grew up in Sweden or moved there as </a:t>
            </a:r>
            <a:r>
              <a:rPr lang="en-US" dirty="0" smtClean="0"/>
              <a:t>(young) </a:t>
            </a:r>
            <a:r>
              <a:rPr lang="en-US" dirty="0" smtClean="0"/>
              <a:t>adults </a:t>
            </a:r>
            <a:r>
              <a:rPr lang="en-US" dirty="0" smtClean="0">
                <a:sym typeface="Wingdings" pitchFamily="2" charset="2"/>
              </a:rPr>
              <a:t>(unbalanced bilinguals: dominant Language is Swedish)</a:t>
            </a:r>
            <a:endParaRPr lang="en-US" dirty="0" smtClean="0"/>
          </a:p>
          <a:p>
            <a:endParaRPr lang="en-US" dirty="0" smtClean="0"/>
          </a:p>
          <a:p>
            <a:r>
              <a:rPr lang="en-US" dirty="0" smtClean="0"/>
              <a:t>Finnish-Swedes: The Swedish speaking minority  in Finland who are best </a:t>
            </a:r>
            <a:r>
              <a:rPr lang="en-US" dirty="0" err="1" smtClean="0"/>
              <a:t>characterised</a:t>
            </a:r>
            <a:r>
              <a:rPr lang="en-US" dirty="0" smtClean="0"/>
              <a:t> as early balanced bilinguals (simultaneous&amp; sequential)</a:t>
            </a:r>
          </a:p>
          <a:p>
            <a:pPr marL="0" indent="0">
              <a:buNone/>
            </a:pPr>
            <a:r>
              <a:rPr lang="en-US" dirty="0" smtClean="0"/>
              <a:t> </a:t>
            </a:r>
          </a:p>
          <a:p>
            <a:r>
              <a:rPr lang="en-US" dirty="0" smtClean="0"/>
              <a:t>Finns: Finnish native speakers with no real proficiency in Swedish</a:t>
            </a:r>
            <a:endParaRPr lang="en-US"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en-US" dirty="0" smtClean="0"/>
              <a:t>1</a:t>
            </a:r>
            <a:endParaRPr lang="en-US" dirty="0"/>
          </a:p>
        </p:txBody>
      </p:sp>
    </p:spTree>
    <p:extLst>
      <p:ext uri="{BB962C8B-B14F-4D97-AF65-F5344CB8AC3E}">
        <p14:creationId xmlns:p14="http://schemas.microsoft.com/office/powerpoint/2010/main" val="1150619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r>
              <a:rPr lang="en-US" dirty="0" err="1" smtClean="0"/>
              <a:t>Refunctionalisation</a:t>
            </a:r>
            <a:r>
              <a:rPr lang="en-US" dirty="0" smtClean="0"/>
              <a:t>’</a:t>
            </a:r>
            <a:endParaRPr lang="en-US" dirty="0"/>
          </a:p>
        </p:txBody>
      </p:sp>
      <p:sp>
        <p:nvSpPr>
          <p:cNvPr id="3" name="Content Placeholder 2"/>
          <p:cNvSpPr>
            <a:spLocks noGrp="1"/>
          </p:cNvSpPr>
          <p:nvPr>
            <p:ph idx="1"/>
          </p:nvPr>
        </p:nvSpPr>
        <p:spPr>
          <a:xfrm>
            <a:off x="107504" y="1600200"/>
            <a:ext cx="8928992" cy="4525963"/>
          </a:xfrm>
        </p:spPr>
        <p:txBody>
          <a:bodyPr>
            <a:normAutofit fontScale="77500" lnSpcReduction="20000"/>
          </a:bodyPr>
          <a:lstStyle/>
          <a:p>
            <a:r>
              <a:rPr lang="en-US" dirty="0" smtClean="0"/>
              <a:t>Basically a process of </a:t>
            </a:r>
            <a:r>
              <a:rPr lang="en-US" dirty="0" smtClean="0">
                <a:sym typeface="Wingdings" pitchFamily="2" charset="2"/>
              </a:rPr>
              <a:t>Synthetic</a:t>
            </a:r>
            <a:r>
              <a:rPr lang="en-US" dirty="0" smtClean="0"/>
              <a:t> </a:t>
            </a:r>
            <a:r>
              <a:rPr lang="en-US" dirty="0">
                <a:sym typeface="Wingdings" pitchFamily="2" charset="2"/>
              </a:rPr>
              <a:t> </a:t>
            </a:r>
            <a:r>
              <a:rPr lang="en-US" dirty="0" smtClean="0"/>
              <a:t>Analytic</a:t>
            </a:r>
            <a:r>
              <a:rPr lang="en-US" dirty="0" smtClean="0">
                <a:sym typeface="Wingdings" pitchFamily="2" charset="2"/>
              </a:rPr>
              <a:t> constructions (</a:t>
            </a:r>
            <a:r>
              <a:rPr lang="en-US" dirty="0" err="1" smtClean="0">
                <a:sym typeface="Wingdings" pitchFamily="2" charset="2"/>
              </a:rPr>
              <a:t>Haspelmath</a:t>
            </a:r>
            <a:r>
              <a:rPr lang="en-US" dirty="0" smtClean="0">
                <a:sym typeface="Wingdings" pitchFamily="2" charset="2"/>
              </a:rPr>
              <a:t>&amp; </a:t>
            </a:r>
            <a:r>
              <a:rPr lang="en-US" dirty="0" err="1" smtClean="0">
                <a:sym typeface="Wingdings" pitchFamily="2" charset="2"/>
              </a:rPr>
              <a:t>Michaelis</a:t>
            </a:r>
            <a:r>
              <a:rPr lang="en-US" dirty="0" smtClean="0">
                <a:sym typeface="Wingdings" pitchFamily="2" charset="2"/>
              </a:rPr>
              <a:t>, 2017).</a:t>
            </a:r>
          </a:p>
          <a:p>
            <a:r>
              <a:rPr lang="en-US" dirty="0" smtClean="0">
                <a:sym typeface="Wingdings" pitchFamily="2" charset="2"/>
              </a:rPr>
              <a:t>Crucially, here treated as an information economy strategy where syntactic information is only encoded once instead of multiple times and encoding using discrete functional units (‘words’) is </a:t>
            </a:r>
            <a:r>
              <a:rPr lang="en-US" dirty="0" err="1" smtClean="0">
                <a:sym typeface="Wingdings" pitchFamily="2" charset="2"/>
              </a:rPr>
              <a:t>favoured</a:t>
            </a:r>
            <a:r>
              <a:rPr lang="en-US" dirty="0" smtClean="0">
                <a:sym typeface="Wingdings" pitchFamily="2" charset="2"/>
              </a:rPr>
              <a:t> over indiscrete units (‘affixes’). A process which is widespread with </a:t>
            </a:r>
            <a:r>
              <a:rPr lang="en-US" dirty="0" err="1" smtClean="0">
                <a:sym typeface="Wingdings" pitchFamily="2" charset="2"/>
              </a:rPr>
              <a:t>Px</a:t>
            </a:r>
            <a:r>
              <a:rPr lang="en-US" dirty="0" smtClean="0">
                <a:sym typeface="Wingdings" pitchFamily="2" charset="2"/>
              </a:rPr>
              <a:t> in nominal domains in Finnish and especially heritage Finnish in Gothenburg (Boyd&amp; </a:t>
            </a:r>
            <a:r>
              <a:rPr lang="en-US" dirty="0" err="1" smtClean="0">
                <a:sym typeface="Wingdings" pitchFamily="2" charset="2"/>
              </a:rPr>
              <a:t>Andersson</a:t>
            </a:r>
            <a:r>
              <a:rPr lang="en-US" dirty="0" smtClean="0">
                <a:sym typeface="Wingdings" pitchFamily="2" charset="2"/>
              </a:rPr>
              <a:t>, 1991).</a:t>
            </a:r>
          </a:p>
          <a:p>
            <a:endParaRPr lang="en-US" dirty="0">
              <a:sym typeface="Wingdings" pitchFamily="2" charset="2"/>
            </a:endParaRPr>
          </a:p>
          <a:p>
            <a:pPr marL="0" indent="0">
              <a:buNone/>
            </a:pPr>
            <a:r>
              <a:rPr lang="en-US" dirty="0" smtClean="0">
                <a:sym typeface="Wingdings" pitchFamily="2" charset="2"/>
              </a:rPr>
              <a:t>Ex: </a:t>
            </a:r>
            <a:r>
              <a:rPr lang="en-US" dirty="0" err="1" smtClean="0">
                <a:sym typeface="Wingdings" pitchFamily="2" charset="2"/>
              </a:rPr>
              <a:t>Minun</a:t>
            </a:r>
            <a:r>
              <a:rPr lang="en-US" baseline="-25000" dirty="0"/>
              <a:t>[1s]</a:t>
            </a:r>
            <a:r>
              <a:rPr lang="en-US" dirty="0" smtClean="0">
                <a:sym typeface="Wingdings" pitchFamily="2" charset="2"/>
              </a:rPr>
              <a:t> </a:t>
            </a:r>
            <a:r>
              <a:rPr lang="en-US" dirty="0" err="1" smtClean="0">
                <a:sym typeface="Wingdings" pitchFamily="2" charset="2"/>
              </a:rPr>
              <a:t>talo-ni</a:t>
            </a:r>
            <a:r>
              <a:rPr lang="en-US" baseline="-25000" dirty="0"/>
              <a:t>[1s]</a:t>
            </a:r>
            <a:r>
              <a:rPr lang="en-US" dirty="0" smtClean="0">
                <a:sym typeface="Wingdings" pitchFamily="2" charset="2"/>
              </a:rPr>
              <a:t>          </a:t>
            </a:r>
            <a:r>
              <a:rPr lang="en-US" dirty="0" err="1" smtClean="0">
                <a:sym typeface="Wingdings" pitchFamily="2" charset="2"/>
              </a:rPr>
              <a:t>Minun</a:t>
            </a:r>
            <a:r>
              <a:rPr lang="en-US" baseline="-25000" dirty="0"/>
              <a:t>[1s]</a:t>
            </a:r>
            <a:r>
              <a:rPr lang="en-US" dirty="0" smtClean="0">
                <a:sym typeface="Wingdings" pitchFamily="2" charset="2"/>
              </a:rPr>
              <a:t> </a:t>
            </a:r>
            <a:r>
              <a:rPr lang="en-US" dirty="0" err="1" smtClean="0">
                <a:sym typeface="Wingdings" pitchFamily="2" charset="2"/>
              </a:rPr>
              <a:t>talo</a:t>
            </a:r>
            <a:r>
              <a:rPr lang="en-US" b="1" dirty="0" err="1" smtClean="0">
                <a:sym typeface="Wingdings" pitchFamily="2" charset="2"/>
              </a:rPr>
              <a:t>-</a:t>
            </a:r>
            <a:r>
              <a:rPr lang="en-US" strike="sngStrike" dirty="0" err="1"/>
              <a:t>ni</a:t>
            </a:r>
            <a:r>
              <a:rPr lang="en-US" strike="sngStrike" baseline="-25000" dirty="0"/>
              <a:t>[1S</a:t>
            </a:r>
            <a:r>
              <a:rPr lang="en-US" strike="sngStrike" baseline="-25000" dirty="0" smtClean="0"/>
              <a:t>]</a:t>
            </a:r>
            <a:endParaRPr lang="en-US" dirty="0" smtClean="0">
              <a:sym typeface="Wingdings" pitchFamily="2" charset="2"/>
            </a:endParaRPr>
          </a:p>
          <a:p>
            <a:pPr marL="0" indent="0">
              <a:buNone/>
            </a:pPr>
            <a:r>
              <a:rPr lang="en-US" dirty="0">
                <a:sym typeface="Wingdings" pitchFamily="2" charset="2"/>
              </a:rPr>
              <a:t> </a:t>
            </a:r>
            <a:r>
              <a:rPr lang="en-US" dirty="0" smtClean="0">
                <a:sym typeface="Wingdings" pitchFamily="2" charset="2"/>
              </a:rPr>
              <a:t>     I.GEN</a:t>
            </a:r>
            <a:r>
              <a:rPr lang="en-US" baseline="-25000" dirty="0" smtClean="0"/>
              <a:t>[1s]</a:t>
            </a:r>
            <a:r>
              <a:rPr lang="en-US" dirty="0" smtClean="0"/>
              <a:t>  house-Px1S</a:t>
            </a:r>
            <a:r>
              <a:rPr lang="en-US" baseline="-25000" dirty="0" smtClean="0"/>
              <a:t>[1s]</a:t>
            </a:r>
            <a:r>
              <a:rPr lang="en-US" dirty="0" smtClean="0"/>
              <a:t> </a:t>
            </a:r>
            <a:r>
              <a:rPr lang="en-US" dirty="0" smtClean="0">
                <a:sym typeface="Wingdings" pitchFamily="2" charset="2"/>
              </a:rPr>
              <a:t> I.GEN</a:t>
            </a:r>
            <a:r>
              <a:rPr lang="en-US" baseline="-25000" dirty="0" smtClean="0"/>
              <a:t>[1s]</a:t>
            </a:r>
            <a:r>
              <a:rPr lang="en-US" dirty="0" smtClean="0"/>
              <a:t>  house-</a:t>
            </a:r>
            <a:r>
              <a:rPr lang="en-US" strike="sngStrike" dirty="0"/>
              <a:t> Px1S</a:t>
            </a:r>
            <a:r>
              <a:rPr lang="en-US" strike="sngStrike" baseline="-25000" dirty="0"/>
              <a:t>[1S</a:t>
            </a:r>
            <a:r>
              <a:rPr lang="en-US" strike="sngStrike" baseline="-25000" dirty="0" smtClean="0"/>
              <a:t>]</a:t>
            </a:r>
          </a:p>
          <a:p>
            <a:pPr marL="0" indent="0">
              <a:buNone/>
            </a:pPr>
            <a:r>
              <a:rPr lang="en-US" dirty="0" smtClean="0">
                <a:sym typeface="Wingdings" pitchFamily="2" charset="2"/>
              </a:rPr>
              <a:t>      ‘My house.’</a:t>
            </a:r>
          </a:p>
          <a:p>
            <a:pPr marL="0" indent="0">
              <a:buNone/>
            </a:pPr>
            <a:endParaRPr lang="en-US" dirty="0">
              <a:sym typeface="Wingdings" pitchFamily="2" charset="2"/>
            </a:endParaRPr>
          </a:p>
          <a:p>
            <a:pPr marL="0" indent="0">
              <a:buNone/>
            </a:pPr>
            <a:endParaRPr lang="en-US" dirty="0" smtClean="0">
              <a:sym typeface="Wingdings" pitchFamily="2" charset="2"/>
            </a:endParaRPr>
          </a:p>
        </p:txBody>
      </p:sp>
      <p:sp>
        <p:nvSpPr>
          <p:cNvPr id="4" name="Footer Placeholder 3"/>
          <p:cNvSpPr>
            <a:spLocks noGrp="1"/>
          </p:cNvSpPr>
          <p:nvPr>
            <p:ph type="ftr" sz="quarter" idx="11"/>
          </p:nvPr>
        </p:nvSpPr>
        <p:spPr/>
        <p:txBody>
          <a:bodyPr/>
          <a:lstStyle/>
          <a:p>
            <a:r>
              <a:rPr lang="nl-NL" dirty="0" smtClean="0"/>
              <a:t>Walther Glödstaf (Universiteit Utrecht) walther.glodstaf@gmail.com</a:t>
            </a:r>
            <a:endParaRPr lang="en-US" dirty="0"/>
          </a:p>
        </p:txBody>
      </p:sp>
      <p:sp>
        <p:nvSpPr>
          <p:cNvPr id="5" name="Slide Number Placeholder 4"/>
          <p:cNvSpPr>
            <a:spLocks noGrp="1"/>
          </p:cNvSpPr>
          <p:nvPr>
            <p:ph type="sldNum" sz="quarter" idx="12"/>
          </p:nvPr>
        </p:nvSpPr>
        <p:spPr/>
        <p:txBody>
          <a:bodyPr/>
          <a:lstStyle/>
          <a:p>
            <a:r>
              <a:rPr lang="en-US" dirty="0" smtClean="0"/>
              <a:t>2</a:t>
            </a:r>
            <a:endParaRPr lang="en-US" dirty="0"/>
          </a:p>
        </p:txBody>
      </p:sp>
    </p:spTree>
    <p:extLst>
      <p:ext uri="{BB962C8B-B14F-4D97-AF65-F5344CB8AC3E}">
        <p14:creationId xmlns:p14="http://schemas.microsoft.com/office/powerpoint/2010/main" val="844215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Possessive suffix</a:t>
            </a:r>
            <a:endParaRPr lang="en-US" dirty="0"/>
          </a:p>
        </p:txBody>
      </p:sp>
      <p:sp>
        <p:nvSpPr>
          <p:cNvPr id="3" name="Content Placeholder 2"/>
          <p:cNvSpPr>
            <a:spLocks noGrp="1"/>
          </p:cNvSpPr>
          <p:nvPr>
            <p:ph idx="1"/>
          </p:nvPr>
        </p:nvSpPr>
        <p:spPr>
          <a:xfrm>
            <a:off x="107504" y="1600200"/>
            <a:ext cx="9001000" cy="4525963"/>
          </a:xfrm>
        </p:spPr>
        <p:txBody>
          <a:bodyPr>
            <a:normAutofit/>
          </a:bodyPr>
          <a:lstStyle/>
          <a:p>
            <a:r>
              <a:rPr lang="en-US" dirty="0" err="1" smtClean="0"/>
              <a:t>Px</a:t>
            </a:r>
            <a:r>
              <a:rPr lang="en-US" dirty="0" smtClean="0"/>
              <a:t> is </a:t>
            </a:r>
            <a:r>
              <a:rPr lang="en-US" dirty="0" err="1" smtClean="0"/>
              <a:t>analysed</a:t>
            </a:r>
            <a:r>
              <a:rPr lang="en-US" dirty="0" smtClean="0"/>
              <a:t> as an agreement marker (often but not exclusively) for non-finite  verbs and possessive constructions (</a:t>
            </a:r>
            <a:r>
              <a:rPr lang="en-US" dirty="0" err="1" smtClean="0"/>
              <a:t>Huhmarniemi</a:t>
            </a:r>
            <a:r>
              <a:rPr lang="en-US" dirty="0" smtClean="0"/>
              <a:t>&amp; </a:t>
            </a:r>
            <a:r>
              <a:rPr lang="en-US" dirty="0" err="1" smtClean="0"/>
              <a:t>Brattico</a:t>
            </a:r>
            <a:r>
              <a:rPr lang="en-US" dirty="0" smtClean="0"/>
              <a:t>, 2015) </a:t>
            </a:r>
          </a:p>
          <a:p>
            <a:r>
              <a:rPr lang="en-US" dirty="0" smtClean="0"/>
              <a:t>It is licensed by an anaphoric null pronominal (van </a:t>
            </a:r>
            <a:r>
              <a:rPr lang="en-US" dirty="0" err="1" smtClean="0"/>
              <a:t>Steenbergen</a:t>
            </a:r>
            <a:r>
              <a:rPr lang="en-US" dirty="0" smtClean="0"/>
              <a:t>, 1991; </a:t>
            </a:r>
            <a:r>
              <a:rPr lang="en-US" dirty="0" err="1" smtClean="0"/>
              <a:t>Huhmarniemi</a:t>
            </a:r>
            <a:r>
              <a:rPr lang="en-US" dirty="0" smtClean="0"/>
              <a:t>&amp; </a:t>
            </a:r>
            <a:r>
              <a:rPr lang="en-US" dirty="0" err="1" smtClean="0"/>
              <a:t>Brattico</a:t>
            </a:r>
            <a:r>
              <a:rPr lang="en-US" dirty="0" smtClean="0"/>
              <a:t>, 2015)</a:t>
            </a:r>
          </a:p>
          <a:p>
            <a:endParaRPr lang="en-US" dirty="0"/>
          </a:p>
          <a:p>
            <a:pPr marL="0" indent="0">
              <a:buNone/>
            </a:pPr>
            <a:r>
              <a:rPr lang="en-US" dirty="0" smtClean="0">
                <a:sym typeface="Wingdings" pitchFamily="2" charset="2"/>
              </a:rPr>
              <a:t> </a:t>
            </a:r>
            <a:r>
              <a:rPr lang="en-US" u="sng" dirty="0" smtClean="0">
                <a:sym typeface="Wingdings" pitchFamily="2" charset="2"/>
              </a:rPr>
              <a:t>The </a:t>
            </a:r>
            <a:r>
              <a:rPr lang="en-US" u="sng" dirty="0" err="1" smtClean="0">
                <a:sym typeface="Wingdings" pitchFamily="2" charset="2"/>
              </a:rPr>
              <a:t>Px</a:t>
            </a:r>
            <a:r>
              <a:rPr lang="en-US" u="sng" dirty="0" smtClean="0">
                <a:sym typeface="Wingdings" pitchFamily="2" charset="2"/>
              </a:rPr>
              <a:t> licensor has </a:t>
            </a:r>
            <a:r>
              <a:rPr lang="en-US" b="1" u="sng" dirty="0" smtClean="0">
                <a:sym typeface="Wingdings" pitchFamily="2" charset="2"/>
              </a:rPr>
              <a:t>both </a:t>
            </a:r>
            <a:r>
              <a:rPr lang="en-US" u="sng" dirty="0" smtClean="0">
                <a:sym typeface="Wingdings" pitchFamily="2" charset="2"/>
              </a:rPr>
              <a:t>anaphoric (PRO) and pronominal (pro) properties!</a:t>
            </a:r>
            <a:endParaRPr lang="en-US" u="sng" dirty="0"/>
          </a:p>
        </p:txBody>
      </p:sp>
      <p:sp>
        <p:nvSpPr>
          <p:cNvPr id="4" name="Footer Placeholder 3"/>
          <p:cNvSpPr>
            <a:spLocks noGrp="1"/>
          </p:cNvSpPr>
          <p:nvPr>
            <p:ph type="ftr" sz="quarter" idx="11"/>
          </p:nvPr>
        </p:nvSpPr>
        <p:spPr>
          <a:xfrm>
            <a:off x="3131840" y="6309320"/>
            <a:ext cx="2895600" cy="365125"/>
          </a:xfrm>
        </p:spPr>
        <p:txBody>
          <a:bodyPr/>
          <a:lstStyle/>
          <a:p>
            <a:r>
              <a:rPr lang="nl-NL" dirty="0" smtClean="0"/>
              <a:t>Walther Glödstaf (Universiteit Utrecht) walther.glodstaf@gmail.com</a:t>
            </a:r>
            <a:endParaRPr lang="en-US" dirty="0"/>
          </a:p>
        </p:txBody>
      </p:sp>
      <p:sp>
        <p:nvSpPr>
          <p:cNvPr id="5" name="Slide Number Placeholder 4"/>
          <p:cNvSpPr>
            <a:spLocks noGrp="1"/>
          </p:cNvSpPr>
          <p:nvPr>
            <p:ph type="sldNum" sz="quarter" idx="12"/>
          </p:nvPr>
        </p:nvSpPr>
        <p:spPr/>
        <p:txBody>
          <a:bodyPr/>
          <a:lstStyle/>
          <a:p>
            <a:r>
              <a:rPr lang="en-US" dirty="0" smtClean="0"/>
              <a:t>3</a:t>
            </a:r>
            <a:endParaRPr lang="en-US" dirty="0"/>
          </a:p>
        </p:txBody>
      </p:sp>
    </p:spTree>
    <p:extLst>
      <p:ext uri="{BB962C8B-B14F-4D97-AF65-F5344CB8AC3E}">
        <p14:creationId xmlns:p14="http://schemas.microsoft.com/office/powerpoint/2010/main" val="4282221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Describing the Px I</a:t>
            </a:r>
            <a:endParaRPr lang="en-US" dirty="0"/>
          </a:p>
        </p:txBody>
      </p:sp>
      <p:sp>
        <p:nvSpPr>
          <p:cNvPr id="3" name="Content Placeholder 2"/>
          <p:cNvSpPr>
            <a:spLocks noGrp="1"/>
          </p:cNvSpPr>
          <p:nvPr>
            <p:ph idx="1"/>
          </p:nvPr>
        </p:nvSpPr>
        <p:spPr/>
        <p:txBody>
          <a:bodyPr/>
          <a:lstStyle/>
          <a:p>
            <a:pPr marL="0" indent="0">
              <a:buNone/>
            </a:pPr>
            <a:r>
              <a:rPr lang="sv-SE" dirty="0" smtClean="0"/>
              <a:t>A Px in Finnish is a morpheme that signals agreement between possessor and possession.</a:t>
            </a:r>
          </a:p>
          <a:p>
            <a:pPr marL="0" indent="0">
              <a:buNone/>
            </a:pPr>
            <a:endParaRPr lang="sv-SE" dirty="0"/>
          </a:p>
          <a:p>
            <a:pPr marL="0" indent="0">
              <a:buNone/>
            </a:pPr>
            <a:r>
              <a:rPr lang="sv-SE" dirty="0" smtClean="0"/>
              <a:t>(Minun)    sormukse-</a:t>
            </a:r>
            <a:r>
              <a:rPr lang="sv-SE" b="1" dirty="0" smtClean="0">
                <a:solidFill>
                  <a:srgbClr val="FF0000"/>
                </a:solidFill>
              </a:rPr>
              <a:t>ni</a:t>
            </a:r>
          </a:p>
          <a:p>
            <a:pPr marL="0" indent="0">
              <a:buNone/>
            </a:pPr>
            <a:r>
              <a:rPr lang="sv-SE" dirty="0"/>
              <a:t>(</a:t>
            </a:r>
            <a:r>
              <a:rPr lang="sv-SE" dirty="0" smtClean="0"/>
              <a:t>My.GEN) ring-</a:t>
            </a:r>
            <a:r>
              <a:rPr lang="sv-SE" b="1" dirty="0" smtClean="0">
                <a:solidFill>
                  <a:srgbClr val="FF0000"/>
                </a:solidFill>
              </a:rPr>
              <a:t>Px1S</a:t>
            </a:r>
          </a:p>
          <a:p>
            <a:pPr marL="0" indent="0">
              <a:buNone/>
            </a:pPr>
            <a:r>
              <a:rPr lang="en-GB" dirty="0" smtClean="0"/>
              <a:t>‘My ring.’</a:t>
            </a:r>
            <a:endParaRPr lang="en-GB"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en-US" dirty="0" smtClean="0"/>
              <a:t>4</a:t>
            </a:r>
            <a:endParaRPr lang="en-US" dirty="0"/>
          </a:p>
        </p:txBody>
      </p:sp>
    </p:spTree>
    <p:extLst>
      <p:ext uri="{BB962C8B-B14F-4D97-AF65-F5344CB8AC3E}">
        <p14:creationId xmlns:p14="http://schemas.microsoft.com/office/powerpoint/2010/main" val="577883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Describing the Px II</a:t>
            </a:r>
            <a:endParaRPr lang="en-US" dirty="0"/>
          </a:p>
        </p:txBody>
      </p:sp>
      <p:sp>
        <p:nvSpPr>
          <p:cNvPr id="3" name="Content Placeholder 2"/>
          <p:cNvSpPr>
            <a:spLocks noGrp="1"/>
          </p:cNvSpPr>
          <p:nvPr>
            <p:ph idx="1"/>
          </p:nvPr>
        </p:nvSpPr>
        <p:spPr>
          <a:xfrm>
            <a:off x="107504" y="1556792"/>
            <a:ext cx="9036496" cy="4525963"/>
          </a:xfrm>
        </p:spPr>
        <p:txBody>
          <a:bodyPr>
            <a:normAutofit fontScale="92500" lnSpcReduction="20000"/>
          </a:bodyPr>
          <a:lstStyle/>
          <a:p>
            <a:pPr marL="0" indent="0">
              <a:buNone/>
            </a:pPr>
            <a:r>
              <a:rPr lang="sv-SE" dirty="0" smtClean="0"/>
              <a:t>Px is also used to mark agreement in infinitival or adverbial clauses between the verb and the null subject (</a:t>
            </a:r>
            <a:r>
              <a:rPr lang="en-US" dirty="0" smtClean="0">
                <a:effectLst/>
              </a:rPr>
              <a:t>indicated in brackets</a:t>
            </a:r>
            <a:r>
              <a:rPr lang="sv-SE" dirty="0" smtClean="0"/>
              <a:t>). Note the anaphoric nature of the NS when it is co-referenced with the matrix subject!</a:t>
            </a:r>
          </a:p>
          <a:p>
            <a:pPr marL="0" indent="0">
              <a:buNone/>
            </a:pPr>
            <a:endParaRPr lang="sv-SE" dirty="0"/>
          </a:p>
          <a:p>
            <a:pPr marL="0" indent="0">
              <a:buNone/>
            </a:pPr>
            <a:r>
              <a:rPr lang="sv-SE" dirty="0" smtClean="0"/>
              <a:t>Minä</a:t>
            </a:r>
            <a:r>
              <a:rPr lang="en-US" sz="1400" dirty="0">
                <a:solidFill>
                  <a:prstClr val="black"/>
                </a:solidFill>
              </a:rPr>
              <a:t> </a:t>
            </a:r>
            <a:r>
              <a:rPr lang="en-US" sz="1400" dirty="0" smtClean="0">
                <a:solidFill>
                  <a:prstClr val="black"/>
                </a:solidFill>
              </a:rPr>
              <a:t>1</a:t>
            </a:r>
            <a:r>
              <a:rPr lang="en-US" dirty="0"/>
              <a:t> </a:t>
            </a:r>
            <a:r>
              <a:rPr lang="en-US" dirty="0" smtClean="0"/>
              <a:t>   </a:t>
            </a:r>
            <a:r>
              <a:rPr lang="sv-SE" dirty="0" smtClean="0"/>
              <a:t>nukahd-i-n               </a:t>
            </a:r>
            <a:r>
              <a:rPr lang="en-US" dirty="0" smtClean="0">
                <a:effectLst/>
              </a:rPr>
              <a:t>(*</a:t>
            </a:r>
            <a:r>
              <a:rPr lang="en-US" dirty="0" err="1" smtClean="0">
                <a:effectLst/>
              </a:rPr>
              <a:t>minun</a:t>
            </a:r>
            <a:r>
              <a:rPr lang="en-US" dirty="0" smtClean="0">
                <a:effectLst/>
              </a:rPr>
              <a:t>)</a:t>
            </a:r>
            <a:r>
              <a:rPr lang="en-US" sz="1400" dirty="0" smtClean="0">
                <a:effectLst/>
              </a:rPr>
              <a:t>1</a:t>
            </a:r>
            <a:r>
              <a:rPr lang="en-US" dirty="0" smtClean="0">
                <a:effectLst/>
              </a:rPr>
              <a:t> </a:t>
            </a:r>
            <a:r>
              <a:rPr lang="sv-SE" dirty="0" smtClean="0"/>
              <a:t>näh-tyä-</a:t>
            </a:r>
            <a:r>
              <a:rPr lang="sv-SE" b="1" dirty="0" smtClean="0">
                <a:solidFill>
                  <a:srgbClr val="FF0000"/>
                </a:solidFill>
              </a:rPr>
              <a:t>ni</a:t>
            </a:r>
            <a:r>
              <a:rPr lang="sv-SE" dirty="0" smtClean="0"/>
              <a:t>       </a:t>
            </a:r>
          </a:p>
          <a:p>
            <a:pPr marL="0" indent="0">
              <a:buNone/>
            </a:pPr>
            <a:r>
              <a:rPr lang="sv-SE" dirty="0" smtClean="0"/>
              <a:t>I.NOM</a:t>
            </a:r>
            <a:r>
              <a:rPr lang="en-US" sz="1400" dirty="0" smtClean="0">
                <a:solidFill>
                  <a:prstClr val="black"/>
                </a:solidFill>
              </a:rPr>
              <a:t> 1</a:t>
            </a:r>
            <a:r>
              <a:rPr lang="sv-SE" dirty="0"/>
              <a:t> </a:t>
            </a:r>
            <a:r>
              <a:rPr lang="sv-SE" dirty="0" smtClean="0"/>
              <a:t>fall-asleep-PAST-1S </a:t>
            </a:r>
            <a:r>
              <a:rPr lang="en-US" dirty="0" smtClean="0">
                <a:solidFill>
                  <a:prstClr val="black"/>
                </a:solidFill>
              </a:rPr>
              <a:t>(*I.GEN)</a:t>
            </a:r>
            <a:r>
              <a:rPr lang="en-US" sz="1400" dirty="0">
                <a:solidFill>
                  <a:prstClr val="black"/>
                </a:solidFill>
              </a:rPr>
              <a:t> 1 </a:t>
            </a:r>
            <a:r>
              <a:rPr lang="en-US" sz="1400" dirty="0" smtClean="0">
                <a:solidFill>
                  <a:prstClr val="black"/>
                </a:solidFill>
              </a:rPr>
              <a:t>   </a:t>
            </a:r>
            <a:r>
              <a:rPr lang="sv-SE" dirty="0" smtClean="0"/>
              <a:t>see-TUA-</a:t>
            </a:r>
            <a:r>
              <a:rPr lang="sv-SE" b="1" dirty="0" smtClean="0">
                <a:solidFill>
                  <a:srgbClr val="FF0000"/>
                </a:solidFill>
              </a:rPr>
              <a:t>Px1S</a:t>
            </a:r>
            <a:r>
              <a:rPr lang="sv-SE" dirty="0" smtClean="0"/>
              <a:t> </a:t>
            </a:r>
            <a:r>
              <a:rPr lang="sv-SE" dirty="0"/>
              <a:t>elokuvan</a:t>
            </a:r>
          </a:p>
          <a:p>
            <a:pPr marL="0" indent="0">
              <a:buNone/>
            </a:pPr>
            <a:r>
              <a:rPr lang="sv-SE" dirty="0" smtClean="0"/>
              <a:t>movie</a:t>
            </a:r>
          </a:p>
          <a:p>
            <a:pPr marL="0" indent="0">
              <a:buNone/>
            </a:pPr>
            <a:r>
              <a:rPr lang="en-GB" dirty="0" smtClean="0"/>
              <a:t>‘I fell asleep after seeing a/the movie.’</a:t>
            </a:r>
          </a:p>
          <a:p>
            <a:pPr marL="0" indent="0">
              <a:buNone/>
            </a:pPr>
            <a:endParaRPr lang="sv-SE" dirty="0" smtClean="0"/>
          </a:p>
          <a:p>
            <a:pPr marL="0" indent="0">
              <a:buNone/>
            </a:pPr>
            <a:endParaRPr lang="sv-SE" dirty="0"/>
          </a:p>
          <a:p>
            <a:pPr marL="0" indent="0">
              <a:buNone/>
            </a:pPr>
            <a:endParaRPr lang="sv-SE" dirty="0" smtClean="0"/>
          </a:p>
          <a:p>
            <a:pPr marL="0" indent="0">
              <a:buNone/>
            </a:pPr>
            <a:endParaRPr lang="en-US" dirty="0"/>
          </a:p>
        </p:txBody>
      </p:sp>
      <p:sp>
        <p:nvSpPr>
          <p:cNvPr id="4" name="Footer Placeholder 3"/>
          <p:cNvSpPr>
            <a:spLocks noGrp="1"/>
          </p:cNvSpPr>
          <p:nvPr>
            <p:ph type="ftr" sz="quarter" idx="11"/>
          </p:nvPr>
        </p:nvSpPr>
        <p:spPr/>
        <p:txBody>
          <a:bodyPr/>
          <a:lstStyle/>
          <a:p>
            <a:r>
              <a:rPr lang="nl-NL" smtClean="0"/>
              <a:t>Walther Glödstaf (Universiteit Utrecht) walther.glodstaf@gmail.com</a:t>
            </a:r>
            <a:endParaRPr lang="en-US"/>
          </a:p>
        </p:txBody>
      </p:sp>
      <p:sp>
        <p:nvSpPr>
          <p:cNvPr id="5" name="Slide Number Placeholder 4"/>
          <p:cNvSpPr>
            <a:spLocks noGrp="1"/>
          </p:cNvSpPr>
          <p:nvPr>
            <p:ph type="sldNum" sz="quarter" idx="12"/>
          </p:nvPr>
        </p:nvSpPr>
        <p:spPr/>
        <p:txBody>
          <a:bodyPr/>
          <a:lstStyle/>
          <a:p>
            <a:r>
              <a:rPr lang="en-US" dirty="0" smtClean="0"/>
              <a:t>5</a:t>
            </a:r>
            <a:endParaRPr lang="en-US" dirty="0"/>
          </a:p>
        </p:txBody>
      </p:sp>
    </p:spTree>
    <p:extLst>
      <p:ext uri="{BB962C8B-B14F-4D97-AF65-F5344CB8AC3E}">
        <p14:creationId xmlns:p14="http://schemas.microsoft.com/office/powerpoint/2010/main" val="3197066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Describing the Px III</a:t>
            </a:r>
            <a:endParaRPr lang="en-US" dirty="0"/>
          </a:p>
        </p:txBody>
      </p:sp>
      <p:sp>
        <p:nvSpPr>
          <p:cNvPr id="3" name="Content Placeholder 2"/>
          <p:cNvSpPr>
            <a:spLocks noGrp="1"/>
          </p:cNvSpPr>
          <p:nvPr>
            <p:ph idx="1"/>
          </p:nvPr>
        </p:nvSpPr>
        <p:spPr>
          <a:xfrm>
            <a:off x="0" y="1600200"/>
            <a:ext cx="9144000" cy="4525963"/>
          </a:xfrm>
        </p:spPr>
        <p:txBody>
          <a:bodyPr>
            <a:normAutofit fontScale="25000" lnSpcReduction="20000"/>
          </a:bodyPr>
          <a:lstStyle/>
          <a:p>
            <a:pPr lvl="0"/>
            <a:r>
              <a:rPr lang="sv-SE" sz="8000" dirty="0">
                <a:solidFill>
                  <a:prstClr val="black"/>
                </a:solidFill>
              </a:rPr>
              <a:t>The Px </a:t>
            </a:r>
            <a:r>
              <a:rPr lang="sv-SE" sz="8000" b="1" dirty="0" smtClean="0">
                <a:solidFill>
                  <a:prstClr val="black"/>
                </a:solidFill>
              </a:rPr>
              <a:t>cannot be </a:t>
            </a:r>
            <a:r>
              <a:rPr lang="sv-SE" sz="8000" b="1" dirty="0">
                <a:solidFill>
                  <a:prstClr val="black"/>
                </a:solidFill>
              </a:rPr>
              <a:t>covert </a:t>
            </a:r>
            <a:r>
              <a:rPr lang="sv-SE" sz="8000" dirty="0">
                <a:solidFill>
                  <a:prstClr val="black"/>
                </a:solidFill>
              </a:rPr>
              <a:t>when the subject of the adverbial is a null subject and bound by the matrix subject</a:t>
            </a:r>
          </a:p>
          <a:p>
            <a:pPr marL="0" lvl="0" indent="0">
              <a:buNone/>
            </a:pPr>
            <a:r>
              <a:rPr lang="sv-SE" sz="8000" dirty="0">
                <a:solidFill>
                  <a:prstClr val="black"/>
                </a:solidFill>
              </a:rPr>
              <a:t>Minä</a:t>
            </a:r>
            <a:r>
              <a:rPr lang="en-US" sz="3600" dirty="0">
                <a:solidFill>
                  <a:prstClr val="black"/>
                </a:solidFill>
              </a:rPr>
              <a:t> 1</a:t>
            </a:r>
            <a:r>
              <a:rPr lang="en-US" sz="8000" dirty="0">
                <a:solidFill>
                  <a:prstClr val="black"/>
                </a:solidFill>
              </a:rPr>
              <a:t>    </a:t>
            </a:r>
            <a:r>
              <a:rPr lang="sv-SE" sz="8000" dirty="0">
                <a:solidFill>
                  <a:prstClr val="black"/>
                </a:solidFill>
              </a:rPr>
              <a:t>nukahd-i-n               </a:t>
            </a:r>
            <a:r>
              <a:rPr lang="en-US" sz="8000" dirty="0">
                <a:solidFill>
                  <a:prstClr val="black"/>
                </a:solidFill>
              </a:rPr>
              <a:t>∅</a:t>
            </a:r>
            <a:r>
              <a:rPr lang="en-US" sz="3600" dirty="0">
                <a:solidFill>
                  <a:prstClr val="black"/>
                </a:solidFill>
              </a:rPr>
              <a:t>1</a:t>
            </a:r>
            <a:r>
              <a:rPr lang="en-US" sz="8000" dirty="0">
                <a:solidFill>
                  <a:prstClr val="black"/>
                </a:solidFill>
              </a:rPr>
              <a:t> </a:t>
            </a:r>
            <a:r>
              <a:rPr lang="sv-SE" sz="8000" dirty="0" smtClean="0">
                <a:solidFill>
                  <a:prstClr val="black"/>
                </a:solidFill>
              </a:rPr>
              <a:t>näh-tyä-*(</a:t>
            </a:r>
            <a:r>
              <a:rPr lang="sv-SE" sz="8000" b="1" dirty="0">
                <a:solidFill>
                  <a:srgbClr val="FF0000"/>
                </a:solidFill>
              </a:rPr>
              <a:t>ni</a:t>
            </a:r>
            <a:r>
              <a:rPr lang="sv-SE" sz="8000" dirty="0">
                <a:solidFill>
                  <a:prstClr val="black"/>
                </a:solidFill>
              </a:rPr>
              <a:t>)       elokuvan</a:t>
            </a:r>
          </a:p>
          <a:p>
            <a:pPr marL="0" lvl="0" indent="0">
              <a:buNone/>
            </a:pPr>
            <a:r>
              <a:rPr lang="sv-SE" sz="8000" dirty="0" smtClean="0">
                <a:solidFill>
                  <a:prstClr val="black"/>
                </a:solidFill>
              </a:rPr>
              <a:t>I.NOM</a:t>
            </a:r>
            <a:r>
              <a:rPr lang="en-US" sz="3600" dirty="0" smtClean="0">
                <a:solidFill>
                  <a:prstClr val="black"/>
                </a:solidFill>
              </a:rPr>
              <a:t> </a:t>
            </a:r>
            <a:r>
              <a:rPr lang="en-US" sz="3600" dirty="0">
                <a:solidFill>
                  <a:prstClr val="black"/>
                </a:solidFill>
              </a:rPr>
              <a:t>1</a:t>
            </a:r>
            <a:r>
              <a:rPr lang="sv-SE" sz="8000" dirty="0">
                <a:solidFill>
                  <a:prstClr val="black"/>
                </a:solidFill>
              </a:rPr>
              <a:t> fall-asleep-PAST-1S </a:t>
            </a:r>
            <a:r>
              <a:rPr lang="en-US" sz="8000" dirty="0">
                <a:solidFill>
                  <a:prstClr val="black"/>
                </a:solidFill>
              </a:rPr>
              <a:t>∅</a:t>
            </a:r>
            <a:r>
              <a:rPr lang="en-US" sz="3600" dirty="0">
                <a:solidFill>
                  <a:prstClr val="black"/>
                </a:solidFill>
              </a:rPr>
              <a:t> 1 </a:t>
            </a:r>
            <a:r>
              <a:rPr lang="sv-SE" sz="8000" dirty="0" smtClean="0">
                <a:solidFill>
                  <a:prstClr val="black"/>
                </a:solidFill>
              </a:rPr>
              <a:t>see-TUA-*(</a:t>
            </a:r>
            <a:r>
              <a:rPr lang="sv-SE" sz="8000" b="1" dirty="0">
                <a:solidFill>
                  <a:srgbClr val="FF0000"/>
                </a:solidFill>
              </a:rPr>
              <a:t>Px1S</a:t>
            </a:r>
            <a:r>
              <a:rPr lang="sv-SE" sz="8000" dirty="0">
                <a:solidFill>
                  <a:prstClr val="black"/>
                </a:solidFill>
              </a:rPr>
              <a:t>) movie</a:t>
            </a:r>
          </a:p>
          <a:p>
            <a:pPr marL="0" lvl="0" indent="0">
              <a:buNone/>
            </a:pPr>
            <a:r>
              <a:rPr lang="en-GB" sz="8000" dirty="0">
                <a:solidFill>
                  <a:prstClr val="black"/>
                </a:solidFill>
              </a:rPr>
              <a:t>‘I fell asleep after seeing a/the movie.’</a:t>
            </a:r>
          </a:p>
          <a:p>
            <a:pPr marL="0" lvl="0" indent="0">
              <a:buNone/>
            </a:pPr>
            <a:endParaRPr lang="en-US" sz="8000" dirty="0">
              <a:solidFill>
                <a:prstClr val="black"/>
              </a:solidFill>
            </a:endParaRPr>
          </a:p>
          <a:p>
            <a:pPr lvl="0"/>
            <a:r>
              <a:rPr lang="en-US" sz="8000" dirty="0" err="1">
                <a:solidFill>
                  <a:prstClr val="black"/>
                </a:solidFill>
              </a:rPr>
              <a:t>Px</a:t>
            </a:r>
            <a:r>
              <a:rPr lang="en-US" sz="8000" dirty="0">
                <a:solidFill>
                  <a:prstClr val="black"/>
                </a:solidFill>
              </a:rPr>
              <a:t> is </a:t>
            </a:r>
            <a:r>
              <a:rPr lang="en-US" sz="8000" b="1" dirty="0">
                <a:solidFill>
                  <a:prstClr val="black"/>
                </a:solidFill>
              </a:rPr>
              <a:t>optionally covert</a:t>
            </a:r>
            <a:r>
              <a:rPr lang="en-US" sz="8000" dirty="0">
                <a:solidFill>
                  <a:prstClr val="black"/>
                </a:solidFill>
              </a:rPr>
              <a:t>, when the null subject is an overt pronominal</a:t>
            </a:r>
          </a:p>
          <a:p>
            <a:pPr marL="0" lvl="0" indent="0">
              <a:buNone/>
            </a:pPr>
            <a:r>
              <a:rPr lang="sv-SE" sz="8000" dirty="0">
                <a:solidFill>
                  <a:prstClr val="black"/>
                </a:solidFill>
              </a:rPr>
              <a:t>Minä</a:t>
            </a:r>
            <a:r>
              <a:rPr lang="en-US" sz="3600" dirty="0">
                <a:solidFill>
                  <a:prstClr val="black"/>
                </a:solidFill>
              </a:rPr>
              <a:t> </a:t>
            </a:r>
            <a:r>
              <a:rPr lang="en-US" sz="8000" dirty="0" smtClean="0">
                <a:solidFill>
                  <a:prstClr val="black"/>
                </a:solidFill>
              </a:rPr>
              <a:t>    </a:t>
            </a:r>
            <a:r>
              <a:rPr lang="sv-SE" sz="8000" dirty="0">
                <a:solidFill>
                  <a:prstClr val="black"/>
                </a:solidFill>
              </a:rPr>
              <a:t>nukahd-i-n               </a:t>
            </a:r>
            <a:r>
              <a:rPr lang="en-US" sz="8000" dirty="0" err="1">
                <a:solidFill>
                  <a:prstClr val="black"/>
                </a:solidFill>
              </a:rPr>
              <a:t>sinun</a:t>
            </a:r>
            <a:r>
              <a:rPr lang="en-US" sz="8000" dirty="0">
                <a:solidFill>
                  <a:prstClr val="black"/>
                </a:solidFill>
              </a:rPr>
              <a:t>        </a:t>
            </a:r>
            <a:r>
              <a:rPr lang="sv-SE" sz="8000" dirty="0">
                <a:solidFill>
                  <a:prstClr val="black"/>
                </a:solidFill>
              </a:rPr>
              <a:t>näh-tyä(-</a:t>
            </a:r>
            <a:r>
              <a:rPr lang="sv-SE" sz="8000" b="1" dirty="0">
                <a:solidFill>
                  <a:srgbClr val="FF0000"/>
                </a:solidFill>
              </a:rPr>
              <a:t>si</a:t>
            </a:r>
            <a:r>
              <a:rPr lang="sv-SE" sz="8000" dirty="0">
                <a:solidFill>
                  <a:prstClr val="black"/>
                </a:solidFill>
              </a:rPr>
              <a:t>)       elokuvan</a:t>
            </a:r>
          </a:p>
          <a:p>
            <a:pPr marL="0" lvl="0" indent="0">
              <a:buNone/>
            </a:pPr>
            <a:r>
              <a:rPr lang="sv-SE" sz="8000" dirty="0" smtClean="0">
                <a:solidFill>
                  <a:prstClr val="black"/>
                </a:solidFill>
              </a:rPr>
              <a:t>I.NOM</a:t>
            </a:r>
            <a:r>
              <a:rPr lang="en-US" sz="3600" dirty="0" smtClean="0">
                <a:solidFill>
                  <a:prstClr val="black"/>
                </a:solidFill>
              </a:rPr>
              <a:t> </a:t>
            </a:r>
            <a:r>
              <a:rPr lang="sv-SE" sz="8000" dirty="0" smtClean="0">
                <a:solidFill>
                  <a:prstClr val="black"/>
                </a:solidFill>
              </a:rPr>
              <a:t> </a:t>
            </a:r>
            <a:r>
              <a:rPr lang="sv-SE" sz="8000" dirty="0">
                <a:solidFill>
                  <a:prstClr val="black"/>
                </a:solidFill>
              </a:rPr>
              <a:t>fall-asleep-PAST-1S </a:t>
            </a:r>
            <a:r>
              <a:rPr lang="en-US" sz="8000" dirty="0" err="1">
                <a:solidFill>
                  <a:prstClr val="black"/>
                </a:solidFill>
              </a:rPr>
              <a:t>you.GEN</a:t>
            </a:r>
            <a:r>
              <a:rPr lang="en-US" sz="8000" dirty="0">
                <a:solidFill>
                  <a:prstClr val="black"/>
                </a:solidFill>
              </a:rPr>
              <a:t> </a:t>
            </a:r>
            <a:r>
              <a:rPr lang="sv-SE" sz="8000" dirty="0">
                <a:solidFill>
                  <a:prstClr val="black"/>
                </a:solidFill>
              </a:rPr>
              <a:t>see-TUA(-</a:t>
            </a:r>
            <a:r>
              <a:rPr lang="sv-SE" sz="8000" b="1" dirty="0">
                <a:solidFill>
                  <a:srgbClr val="FF0000"/>
                </a:solidFill>
              </a:rPr>
              <a:t>Px2S</a:t>
            </a:r>
            <a:r>
              <a:rPr lang="sv-SE" sz="8000" dirty="0">
                <a:solidFill>
                  <a:prstClr val="black"/>
                </a:solidFill>
              </a:rPr>
              <a:t>) movie</a:t>
            </a:r>
          </a:p>
          <a:p>
            <a:pPr marL="0" lvl="0" indent="0">
              <a:buNone/>
            </a:pPr>
            <a:r>
              <a:rPr lang="en-GB" sz="8000" dirty="0">
                <a:solidFill>
                  <a:prstClr val="black"/>
                </a:solidFill>
              </a:rPr>
              <a:t>‘I fell asleep after you saw a/the movie.’</a:t>
            </a:r>
          </a:p>
          <a:p>
            <a:pPr marL="0" lvl="0" indent="0">
              <a:buNone/>
            </a:pPr>
            <a:endParaRPr lang="en-GB" sz="8000" dirty="0">
              <a:solidFill>
                <a:prstClr val="black"/>
              </a:solidFill>
            </a:endParaRPr>
          </a:p>
          <a:p>
            <a:pPr lvl="0"/>
            <a:r>
              <a:rPr lang="en-US" sz="8000" dirty="0" err="1">
                <a:solidFill>
                  <a:prstClr val="black"/>
                </a:solidFill>
              </a:rPr>
              <a:t>Px</a:t>
            </a:r>
            <a:r>
              <a:rPr lang="en-US" sz="8000" dirty="0">
                <a:solidFill>
                  <a:prstClr val="black"/>
                </a:solidFill>
              </a:rPr>
              <a:t> is </a:t>
            </a:r>
            <a:r>
              <a:rPr lang="en-US" sz="8000" b="1" dirty="0">
                <a:solidFill>
                  <a:prstClr val="black"/>
                </a:solidFill>
              </a:rPr>
              <a:t>obligatorily covert </a:t>
            </a:r>
            <a:r>
              <a:rPr lang="en-US" sz="8000" dirty="0">
                <a:solidFill>
                  <a:prstClr val="black"/>
                </a:solidFill>
              </a:rPr>
              <a:t>if the adverbial’s subject is a DP</a:t>
            </a:r>
          </a:p>
          <a:p>
            <a:pPr marL="0" lvl="0" indent="0">
              <a:buNone/>
            </a:pPr>
            <a:r>
              <a:rPr lang="sv-SE" sz="8000" dirty="0">
                <a:solidFill>
                  <a:prstClr val="black"/>
                </a:solidFill>
              </a:rPr>
              <a:t>Minä</a:t>
            </a:r>
            <a:r>
              <a:rPr lang="en-US" sz="3600" dirty="0">
                <a:solidFill>
                  <a:prstClr val="black"/>
                </a:solidFill>
              </a:rPr>
              <a:t> </a:t>
            </a:r>
            <a:r>
              <a:rPr lang="en-US" sz="8000" dirty="0" smtClean="0">
                <a:solidFill>
                  <a:prstClr val="black"/>
                </a:solidFill>
              </a:rPr>
              <a:t>    </a:t>
            </a:r>
            <a:r>
              <a:rPr lang="sv-SE" sz="8000" dirty="0">
                <a:solidFill>
                  <a:prstClr val="black"/>
                </a:solidFill>
              </a:rPr>
              <a:t>nukahd-i-n               </a:t>
            </a:r>
            <a:r>
              <a:rPr lang="en-US" sz="8000" dirty="0" err="1">
                <a:solidFill>
                  <a:prstClr val="black"/>
                </a:solidFill>
              </a:rPr>
              <a:t>Antin</a:t>
            </a:r>
            <a:r>
              <a:rPr lang="en-US" sz="8000" dirty="0">
                <a:solidFill>
                  <a:prstClr val="black"/>
                </a:solidFill>
              </a:rPr>
              <a:t>          </a:t>
            </a:r>
            <a:r>
              <a:rPr lang="sv-SE" sz="8000" dirty="0">
                <a:solidFill>
                  <a:prstClr val="black"/>
                </a:solidFill>
              </a:rPr>
              <a:t>näh-tyä-*</a:t>
            </a:r>
            <a:r>
              <a:rPr lang="sv-SE" sz="8000" b="1" dirty="0">
                <a:solidFill>
                  <a:srgbClr val="FF0000"/>
                </a:solidFill>
              </a:rPr>
              <a:t>n</a:t>
            </a:r>
            <a:r>
              <a:rPr lang="sv-SE" sz="8000" dirty="0">
                <a:solidFill>
                  <a:prstClr val="black"/>
                </a:solidFill>
              </a:rPr>
              <a:t>       elokuvan</a:t>
            </a:r>
          </a:p>
          <a:p>
            <a:pPr marL="0" lvl="0" indent="0">
              <a:buNone/>
            </a:pPr>
            <a:r>
              <a:rPr lang="sv-SE" sz="8000" dirty="0" smtClean="0">
                <a:solidFill>
                  <a:prstClr val="black"/>
                </a:solidFill>
              </a:rPr>
              <a:t>I.NOM</a:t>
            </a:r>
            <a:r>
              <a:rPr lang="en-US" sz="3600" dirty="0" smtClean="0">
                <a:solidFill>
                  <a:prstClr val="black"/>
                </a:solidFill>
              </a:rPr>
              <a:t> </a:t>
            </a:r>
            <a:r>
              <a:rPr lang="sv-SE" sz="8000" dirty="0" smtClean="0">
                <a:solidFill>
                  <a:prstClr val="black"/>
                </a:solidFill>
              </a:rPr>
              <a:t> </a:t>
            </a:r>
            <a:r>
              <a:rPr lang="sv-SE" sz="8000" dirty="0">
                <a:solidFill>
                  <a:prstClr val="black"/>
                </a:solidFill>
              </a:rPr>
              <a:t>fall-asleep-PAST-1S </a:t>
            </a:r>
            <a:r>
              <a:rPr lang="en-US" sz="8000" dirty="0" err="1">
                <a:solidFill>
                  <a:prstClr val="black"/>
                </a:solidFill>
              </a:rPr>
              <a:t>Antti.GEN</a:t>
            </a:r>
            <a:r>
              <a:rPr lang="en-US" sz="8000" dirty="0">
                <a:solidFill>
                  <a:prstClr val="black"/>
                </a:solidFill>
              </a:rPr>
              <a:t> </a:t>
            </a:r>
            <a:r>
              <a:rPr lang="sv-SE" sz="8000" dirty="0">
                <a:solidFill>
                  <a:prstClr val="black"/>
                </a:solidFill>
              </a:rPr>
              <a:t>see-TUA-*</a:t>
            </a:r>
            <a:r>
              <a:rPr lang="sv-SE" sz="8000" b="1" dirty="0">
                <a:solidFill>
                  <a:srgbClr val="FF0000"/>
                </a:solidFill>
              </a:rPr>
              <a:t>Px3</a:t>
            </a:r>
            <a:r>
              <a:rPr lang="sv-SE" sz="8000" dirty="0">
                <a:solidFill>
                  <a:prstClr val="black"/>
                </a:solidFill>
              </a:rPr>
              <a:t>   movie</a:t>
            </a:r>
          </a:p>
          <a:p>
            <a:pPr marL="0" lvl="0" indent="0">
              <a:buNone/>
            </a:pPr>
            <a:r>
              <a:rPr lang="en-GB" sz="8000" dirty="0">
                <a:solidFill>
                  <a:prstClr val="black"/>
                </a:solidFill>
              </a:rPr>
              <a:t>‘I fell asleep after </a:t>
            </a:r>
            <a:r>
              <a:rPr lang="en-GB" sz="8000" dirty="0" err="1">
                <a:solidFill>
                  <a:prstClr val="black"/>
                </a:solidFill>
              </a:rPr>
              <a:t>Antti</a:t>
            </a:r>
            <a:r>
              <a:rPr lang="en-GB" sz="8000" dirty="0">
                <a:solidFill>
                  <a:prstClr val="black"/>
                </a:solidFill>
              </a:rPr>
              <a:t> saw a/the movie.’</a:t>
            </a:r>
          </a:p>
        </p:txBody>
      </p:sp>
      <p:sp>
        <p:nvSpPr>
          <p:cNvPr id="4" name="Footer Placeholder 3"/>
          <p:cNvSpPr>
            <a:spLocks noGrp="1"/>
          </p:cNvSpPr>
          <p:nvPr>
            <p:ph type="ftr" sz="quarter" idx="11"/>
          </p:nvPr>
        </p:nvSpPr>
        <p:spPr>
          <a:xfrm>
            <a:off x="3131840" y="6381328"/>
            <a:ext cx="2895600" cy="365125"/>
          </a:xfrm>
        </p:spPr>
        <p:txBody>
          <a:bodyPr/>
          <a:lstStyle/>
          <a:p>
            <a:r>
              <a:rPr lang="nl-NL" dirty="0" smtClean="0"/>
              <a:t>Walther Glödstaf (Universiteit Utrecht) walther.glodstaf@gmail.com</a:t>
            </a:r>
            <a:endParaRPr lang="en-US" dirty="0"/>
          </a:p>
        </p:txBody>
      </p:sp>
      <p:sp>
        <p:nvSpPr>
          <p:cNvPr id="5" name="Slide Number Placeholder 4"/>
          <p:cNvSpPr>
            <a:spLocks noGrp="1"/>
          </p:cNvSpPr>
          <p:nvPr>
            <p:ph type="sldNum" sz="quarter" idx="12"/>
          </p:nvPr>
        </p:nvSpPr>
        <p:spPr/>
        <p:txBody>
          <a:bodyPr/>
          <a:lstStyle/>
          <a:p>
            <a:r>
              <a:rPr lang="en-US" dirty="0" smtClean="0"/>
              <a:t>6</a:t>
            </a:r>
            <a:endParaRPr lang="en-US" dirty="0"/>
          </a:p>
        </p:txBody>
      </p:sp>
    </p:spTree>
    <p:extLst>
      <p:ext uri="{BB962C8B-B14F-4D97-AF65-F5344CB8AC3E}">
        <p14:creationId xmlns:p14="http://schemas.microsoft.com/office/powerpoint/2010/main" val="3767579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TotalTime>
  <Words>2148</Words>
  <Application>Microsoft Office PowerPoint</Application>
  <PresentationFormat>On-screen Show (4:3)</PresentationFormat>
  <Paragraphs>337</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Caught Between Change and Contact</vt:lpstr>
      <vt:lpstr>Today’s Menu</vt:lpstr>
      <vt:lpstr>Central Message</vt:lpstr>
      <vt:lpstr>Definitions: Populations</vt:lpstr>
      <vt:lpstr>Definitions: ‘Refunctionalisation’</vt:lpstr>
      <vt:lpstr>Definitions: Possessive suffix</vt:lpstr>
      <vt:lpstr>Describing the Px I</vt:lpstr>
      <vt:lpstr>Describing the Px II</vt:lpstr>
      <vt:lpstr>Describing the Px III</vt:lpstr>
      <vt:lpstr>More constructions with Px</vt:lpstr>
      <vt:lpstr>Px in Standard Finnish</vt:lpstr>
      <vt:lpstr>Px in Heritage Finnish I</vt:lpstr>
      <vt:lpstr>Px in Heritage Finnish II</vt:lpstr>
      <vt:lpstr>Summary on Covertness of Px</vt:lpstr>
      <vt:lpstr>The Experiment</vt:lpstr>
      <vt:lpstr>Participants</vt:lpstr>
      <vt:lpstr>Sample Stimuli</vt:lpstr>
      <vt:lpstr>PowerPoint Presentation</vt:lpstr>
      <vt:lpstr>PowerPoint Presentation</vt:lpstr>
      <vt:lpstr>PowerPoint Presentation</vt:lpstr>
      <vt:lpstr>Results: Summary</vt:lpstr>
      <vt:lpstr>Analysis</vt:lpstr>
      <vt:lpstr>Analysis</vt:lpstr>
      <vt:lpstr>Conclusion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Caught Between Change and Contact</dc:title>
  <dc:creator>Walther Glödstaf</dc:creator>
  <cp:lastModifiedBy>Walther Glödstaf</cp:lastModifiedBy>
  <cp:revision>46</cp:revision>
  <dcterms:created xsi:type="dcterms:W3CDTF">2019-05-17T09:49:25Z</dcterms:created>
  <dcterms:modified xsi:type="dcterms:W3CDTF">2019-05-24T08:32:39Z</dcterms:modified>
</cp:coreProperties>
</file>