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6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1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EC6F-4324-4588-BE06-F5CBE2D54D0F}" type="datetimeFigureOut">
              <a:rPr lang="de-DE" smtClean="0"/>
              <a:t>25.05.2019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1917-3F05-4060-A7DE-41A3A9C51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38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47B4A67-1886-49F4-8C8D-DC9E892FEE59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B4-16C0-4097-8EC0-F63340E9DD4A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2903A91-0FA8-450F-9F2A-2656DC2A32A0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F4B2D0-B2ED-425F-87E1-8D5A4510E1E8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A84754-BC61-4E16-A866-4ACC0F95A31A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8009-AB7D-4998-AAD9-AE24A703DE64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4511-56E6-40CB-A167-B94664D2359E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6663-94DC-4B73-A1B6-9E9D49FFA6B9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A32D34-A9EA-4C2D-BBD2-51F6149F1C00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DFB-53C4-4E41-A77F-81997E968CB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65. </a:t>
            </a:r>
            <a:r>
              <a:rPr lang="en-US" dirty="0" err="1"/>
              <a:t>Stuts</a:t>
            </a:r>
            <a:r>
              <a:rPr lang="en-US" dirty="0"/>
              <a:t> Universität </a:t>
            </a:r>
            <a:r>
              <a:rPr lang="en-US" dirty="0" err="1"/>
              <a:t>zu</a:t>
            </a:r>
            <a:r>
              <a:rPr lang="en-US" dirty="0"/>
              <a:t> Köln		</a:t>
            </a:r>
            <a:r>
              <a:rPr lang="en-US" dirty="0" err="1"/>
              <a:t>Framesemantik</a:t>
            </a:r>
            <a:r>
              <a:rPr lang="en-US" dirty="0"/>
              <a:t>: Den </a:t>
            </a:r>
            <a:r>
              <a:rPr lang="en-US" dirty="0" err="1"/>
              <a:t>passenden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			Susanne Triesch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348" y="63558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1B45CD-C510-4BBA-B895-1D38103AB35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5AFB-5FD3-46C4-B638-6E601B08AE9E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42D2-FE2F-4377-82A2-A619C1B99B7E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CEC-1883-470B-96A2-05213CA5E491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91FE-7FC3-4486-A1F3-FA226D17815A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F70-6828-41B0-9904-03B55E49233D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4DF9-3673-49D2-AF70-B3FE35CFEF5F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DFA8-DD2D-417F-8C9D-52BC50E8DB1F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65. Stuts Universität zu Köln  Framesemantik: Den passenden Rahmen finden   Susanne Triesch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ramenet.icsi.berkeley.edu/fndrupal/frame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nno.lingterm.net/webanno/log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amenet.icsi.berkeley.edu/fndrupal/frame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943EE-06F8-4A5B-9A01-E68913E4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890857"/>
            <a:ext cx="9448800" cy="1825096"/>
          </a:xfrm>
        </p:spPr>
        <p:txBody>
          <a:bodyPr/>
          <a:lstStyle/>
          <a:p>
            <a:r>
              <a:rPr lang="de-DE" dirty="0"/>
              <a:t>Framesemantik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2F244C-7D32-41E9-8277-518C6FE2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5008"/>
            <a:ext cx="9448800" cy="1825096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- den passenden Rahmen finden</a:t>
            </a:r>
          </a:p>
          <a:p>
            <a:endParaRPr lang="de-DE" dirty="0"/>
          </a:p>
          <a:p>
            <a:r>
              <a:rPr lang="de-DE" dirty="0"/>
              <a:t>Masterarbeit: Frame </a:t>
            </a:r>
            <a:r>
              <a:rPr lang="de-DE" dirty="0" err="1"/>
              <a:t>Shifts</a:t>
            </a:r>
            <a:r>
              <a:rPr lang="de-DE" dirty="0"/>
              <a:t> und Frame-Vergleichbarkeit bei Englisch-Deutscher Übersetzung am Beispiel einer Volltextannotation mit FrameNet </a:t>
            </a:r>
          </a:p>
          <a:p>
            <a:r>
              <a:rPr lang="de-DE" dirty="0"/>
              <a:t>Translatologie, Universität Leipzig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0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042B13-53FE-41F4-AF46-A6A36A028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96" b="10745"/>
          <a:stretch/>
        </p:blipFill>
        <p:spPr>
          <a:xfrm>
            <a:off x="1634310" y="715987"/>
            <a:ext cx="6957605" cy="49601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9F7F6BD-C865-4922-9BBA-3CBC27D8796D}"/>
              </a:ext>
            </a:extLst>
          </p:cNvPr>
          <p:cNvSpPr txBox="1">
            <a:spLocks/>
          </p:cNvSpPr>
          <p:nvPr/>
        </p:nvSpPr>
        <p:spPr>
          <a:xfrm>
            <a:off x="3243532" y="2069417"/>
            <a:ext cx="3314332" cy="19418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solidFill>
                  <a:schemeClr val="accent1">
                    <a:lumMod val="50000"/>
                  </a:schemeClr>
                </a:solidFill>
              </a:rPr>
              <a:t>Thanks</a:t>
            </a:r>
            <a: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4000" b="1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4000" b="1" dirty="0" err="1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4000" b="1" dirty="0" err="1">
                <a:solidFill>
                  <a:schemeClr val="accent1">
                    <a:lumMod val="50000"/>
                  </a:schemeClr>
                </a:solidFill>
              </a:rPr>
              <a:t>attention</a:t>
            </a:r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6771607-0F38-4F25-BB76-F5C8D21FC667}"/>
              </a:ext>
            </a:extLst>
          </p:cNvPr>
          <p:cNvSpPr/>
          <p:nvPr/>
        </p:nvSpPr>
        <p:spPr>
          <a:xfrm>
            <a:off x="6879901" y="2403890"/>
            <a:ext cx="694988" cy="6364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2DB932-4974-4EDE-AADC-84DFA5A9CBCF}"/>
              </a:ext>
            </a:extLst>
          </p:cNvPr>
          <p:cNvSpPr/>
          <p:nvPr/>
        </p:nvSpPr>
        <p:spPr>
          <a:xfrm>
            <a:off x="2896038" y="2262992"/>
            <a:ext cx="694988" cy="7773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29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6F10D-2876-4945-BED9-5341F9DD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Frames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2C5D1-E2E4-4E43-9751-9970C910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0226"/>
            <a:ext cx="10820400" cy="52966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Example: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This frame involves </a:t>
            </a:r>
            <a:r>
              <a:rPr lang="en-GB" u="sng" dirty="0"/>
              <a:t>buyers</a:t>
            </a:r>
            <a:r>
              <a:rPr lang="en-GB" dirty="0"/>
              <a:t> paying </a:t>
            </a:r>
            <a:r>
              <a:rPr lang="en-GB" u="sng" dirty="0"/>
              <a:t>money </a:t>
            </a:r>
            <a:r>
              <a:rPr lang="en-GB" dirty="0"/>
              <a:t>for </a:t>
            </a:r>
            <a:r>
              <a:rPr lang="en-GB" u="sng" dirty="0"/>
              <a:t>goods</a:t>
            </a:r>
            <a:r>
              <a:rPr lang="en-GB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In this frame the </a:t>
            </a:r>
            <a:r>
              <a:rPr lang="en-GB" u="sng" dirty="0"/>
              <a:t>money </a:t>
            </a:r>
            <a:r>
              <a:rPr lang="en-GB" dirty="0"/>
              <a:t>is the direct object, and is mapped to the theme of the transfer. </a:t>
            </a:r>
            <a:br>
              <a:rPr lang="en-GB" dirty="0"/>
            </a:br>
            <a:endParaRPr lang="en-GB" dirty="0"/>
          </a:p>
          <a:p>
            <a:pPr>
              <a:lnSpc>
                <a:spcPct val="120000"/>
              </a:lnSpc>
            </a:pPr>
            <a:r>
              <a:rPr lang="en-GB" i="1" dirty="0"/>
              <a:t>I </a:t>
            </a:r>
            <a:r>
              <a:rPr lang="en-GB" i="1" cap="all" dirty="0"/>
              <a:t>paid</a:t>
            </a:r>
            <a:r>
              <a:rPr lang="en-GB" i="1" dirty="0"/>
              <a:t> her $50 for a video game.</a:t>
            </a:r>
          </a:p>
          <a:p>
            <a:pPr>
              <a:lnSpc>
                <a:spcPct val="120000"/>
              </a:lnSpc>
            </a:pPr>
            <a:r>
              <a:rPr lang="en-GB" dirty="0"/>
              <a:t>Frame: </a:t>
            </a:r>
            <a:r>
              <a:rPr lang="en-GB" dirty="0" err="1"/>
              <a:t>Commerce_pay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Core Frame Elements: Buyer, Seller, Goods, Money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GB" dirty="0"/>
              <a:t>(FrameNet)</a:t>
            </a:r>
          </a:p>
          <a:p>
            <a:pPr>
              <a:lnSpc>
                <a:spcPct val="120000"/>
              </a:lnSpc>
            </a:pP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Frame?</a:t>
            </a:r>
          </a:p>
          <a:p>
            <a:pPr>
              <a:lnSpc>
                <a:spcPct val="120000"/>
              </a:lnSpc>
            </a:pPr>
            <a:r>
              <a:rPr lang="en-GB" dirty="0"/>
              <a:t>A description of a type of event, relation or entity and the participants in it </a:t>
            </a:r>
            <a:r>
              <a:rPr lang="en-GB" sz="1700" dirty="0"/>
              <a:t>(FrameNet)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A FRAME is any </a:t>
            </a:r>
            <a:r>
              <a:rPr lang="en-GB" b="1" dirty="0"/>
              <a:t>system of concepts </a:t>
            </a:r>
            <a:r>
              <a:rPr lang="en-GB" dirty="0"/>
              <a:t>related in such a way that to understand any one concept it is necessary to understand the entire system; introducing any one concept results in all of them becoming available. (</a:t>
            </a:r>
            <a:r>
              <a:rPr lang="en-GB" dirty="0" err="1"/>
              <a:t>Petruck</a:t>
            </a:r>
            <a:r>
              <a:rPr lang="en-GB" dirty="0"/>
              <a:t> 1997)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54F0BA-4C14-4EEF-AE2A-9847EB80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9E8B-31BC-442E-9DFA-B9AB8FDB9909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6FA490-7D79-4B61-A163-611186AE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A7B6DC-E325-4D52-92E8-AFE520E1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37B96-9EC9-4393-AECC-6AB2863D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 Frame-Net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27D1DF-8D8B-4D74-876E-9D957563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778"/>
            <a:ext cx="3868947" cy="4527908"/>
          </a:xfrm>
        </p:spPr>
        <p:txBody>
          <a:bodyPr/>
          <a:lstStyle/>
          <a:p>
            <a:r>
              <a:rPr lang="de-DE" dirty="0"/>
              <a:t>Charles Fillmore, Berkeley</a:t>
            </a:r>
            <a:endParaRPr lang="de-DE" dirty="0">
              <a:hlinkClick r:id="rId2"/>
            </a:endParaRPr>
          </a:p>
          <a:p>
            <a:r>
              <a:rPr lang="de-DE" sz="1600" dirty="0">
                <a:hlinkClick r:id="rId2"/>
              </a:rPr>
              <a:t>https://framenet.icsi.berkeley.edu/fndrupal/frameIndex</a:t>
            </a:r>
            <a:r>
              <a:rPr lang="de-DE" sz="1600" dirty="0"/>
              <a:t> </a:t>
            </a:r>
          </a:p>
          <a:p>
            <a:r>
              <a:rPr lang="de-DE" sz="2000" dirty="0"/>
              <a:t>&gt;1.200 Frames</a:t>
            </a:r>
          </a:p>
          <a:p>
            <a:r>
              <a:rPr lang="de-DE" sz="2000" dirty="0"/>
              <a:t>Englisch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617606-9E7C-4106-8DB5-87165B72E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3" t="18617" r="6447" b="21384"/>
          <a:stretch/>
        </p:blipFill>
        <p:spPr>
          <a:xfrm>
            <a:off x="4848044" y="1690777"/>
            <a:ext cx="7085919" cy="42355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8B7AB7-F785-4D4B-8FB0-6EAACD4DE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51" y="3523091"/>
            <a:ext cx="2996522" cy="300358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66799B2-DAA7-4EF0-911D-75F6BC9E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B0DF-3B11-4103-A7A6-267B6F6545D1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5D9A4FD-2827-46FA-856C-AA815CE9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4ADD02C-6130-4986-8ACF-9312B63B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DEA48-A5A3-4C2C-A4FB-FD905949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48715"/>
            <a:ext cx="8610600" cy="1293028"/>
          </a:xfrm>
        </p:spPr>
        <p:txBody>
          <a:bodyPr/>
          <a:lstStyle/>
          <a:p>
            <a:r>
              <a:rPr lang="de-DE" dirty="0"/>
              <a:t>2. Frames und Übersetzung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2CA2CB-7189-4BE2-AC4B-591979E8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702" y="2194560"/>
            <a:ext cx="4941498" cy="4024125"/>
          </a:xfrm>
        </p:spPr>
        <p:txBody>
          <a:bodyPr>
            <a:normAutofit/>
          </a:bodyPr>
          <a:lstStyle/>
          <a:p>
            <a:r>
              <a:rPr lang="de-DE" sz="2400" dirty="0"/>
              <a:t>Multilingual FrameNet Project</a:t>
            </a:r>
          </a:p>
          <a:p>
            <a:pPr lvl="1"/>
            <a:r>
              <a:rPr lang="de-DE" sz="2400" dirty="0"/>
              <a:t>Annotation von TED-Talk- Übersetzungen (Untertitel)</a:t>
            </a:r>
          </a:p>
          <a:p>
            <a:endParaRPr lang="de-DE" sz="2400" dirty="0"/>
          </a:p>
          <a:p>
            <a:r>
              <a:rPr lang="de-DE" sz="2400" dirty="0"/>
              <a:t>Frame-Daten: FrameNet</a:t>
            </a:r>
          </a:p>
          <a:p>
            <a:endParaRPr lang="de-DE" sz="2400" dirty="0"/>
          </a:p>
          <a:p>
            <a:r>
              <a:rPr lang="de-DE" sz="2400" dirty="0"/>
              <a:t>Volltextannotation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E973BD-C530-459D-B7C6-0A5F8C4BD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6"/>
          <a:stretch/>
        </p:blipFill>
        <p:spPr>
          <a:xfrm>
            <a:off x="301925" y="1751161"/>
            <a:ext cx="5669763" cy="4986069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BC73A8-1CD4-4E73-8FEF-70C1E71A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16EA-7A50-4DD1-B51C-4513D4A2884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C70DCB-C3D3-42C0-BFEA-239B497C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B7BD32-75E1-4252-817D-EFA4BA4A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2F2CB-5664-4DD2-A43F-A482AFFB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Volltextannotation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00F53E-58F5-4D33-B3F6-E4497328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Annotation in FrameNet</a:t>
            </a:r>
          </a:p>
          <a:p>
            <a:pPr lvl="1"/>
            <a:r>
              <a:rPr lang="de-DE" dirty="0"/>
              <a:t>Beispiele (Korpus)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Volltextannotation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Volltextannotation mit </a:t>
            </a:r>
            <a:r>
              <a:rPr lang="de-DE" dirty="0" err="1"/>
              <a:t>WebAnno</a:t>
            </a:r>
            <a:endParaRPr lang="de-DE" dirty="0"/>
          </a:p>
          <a:p>
            <a:pPr lvl="1"/>
            <a:r>
              <a:rPr lang="de-DE" dirty="0"/>
              <a:t>Alle Frames im Satz</a:t>
            </a:r>
          </a:p>
          <a:p>
            <a:pPr lvl="1"/>
            <a:r>
              <a:rPr lang="de-DE" sz="1400" dirty="0">
                <a:hlinkClick r:id="rId2"/>
              </a:rPr>
              <a:t>https://webanno.lingterm.net/webanno/login.html</a:t>
            </a:r>
            <a:r>
              <a:rPr lang="de-DE" sz="1400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1AD1A1-4DA9-4150-9E9C-147252A6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32" y="2607944"/>
            <a:ext cx="4343400" cy="32385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A331E76-FE26-4802-A7B6-C19F212E2DE6}"/>
              </a:ext>
            </a:extLst>
          </p:cNvPr>
          <p:cNvGrpSpPr/>
          <p:nvPr/>
        </p:nvGrpSpPr>
        <p:grpSpPr>
          <a:xfrm>
            <a:off x="3856008" y="3551461"/>
            <a:ext cx="6826190" cy="703382"/>
            <a:chOff x="1017917" y="4179134"/>
            <a:chExt cx="6826190" cy="70338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643DB41-F226-4227-8C88-27F10D1D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232" y="4225291"/>
              <a:ext cx="6619875" cy="657225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A0C2BD1-D84C-4B05-A784-944A50BDE399}"/>
                </a:ext>
              </a:extLst>
            </p:cNvPr>
            <p:cNvSpPr/>
            <p:nvPr/>
          </p:nvSpPr>
          <p:spPr>
            <a:xfrm>
              <a:off x="1017917" y="4179134"/>
              <a:ext cx="2122098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1EB0FFEA-DFF3-4EFC-9EF4-2183503C996D}"/>
              </a:ext>
            </a:extLst>
          </p:cNvPr>
          <p:cNvSpPr txBox="1"/>
          <p:nvPr/>
        </p:nvSpPr>
        <p:spPr>
          <a:xfrm>
            <a:off x="4287329" y="2840594"/>
            <a:ext cx="439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/>
              <a:t>    </a:t>
            </a:r>
            <a:r>
              <a:rPr lang="de-DE" sz="1600" i="1" dirty="0" err="1"/>
              <a:t>Buyer</a:t>
            </a:r>
            <a:r>
              <a:rPr lang="de-DE" sz="1600" i="1" dirty="0"/>
              <a:t>   PAY      Money  </a:t>
            </a:r>
            <a:r>
              <a:rPr lang="de-DE" sz="1600" i="1" dirty="0" err="1"/>
              <a:t>Frequency</a:t>
            </a:r>
            <a:endParaRPr lang="de-DE" sz="1600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489C493-635C-45A3-9B04-1CDC5178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D648-06FE-4B2C-948C-A0D17972D76E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BDDB969-1075-4577-8C2F-0EA6F1EA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7E373D-13E9-4E6A-8A5F-1D0437EC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FA9AF-E35A-409E-9699-0751F37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EDFB-53C4-4E41-A77F-81997E968CB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F78E07-83AF-440D-BDEA-D0438893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F752C8-AD63-4DEB-B4FB-95B95AC1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17D020-8764-44DE-8733-E3846F9BC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"/>
          <a:stretch/>
        </p:blipFill>
        <p:spPr>
          <a:xfrm>
            <a:off x="198119" y="1126325"/>
            <a:ext cx="9860281" cy="52290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14D95B-EC34-429A-BFC7-EBF56D1B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Volltextannotation mit </a:t>
            </a:r>
            <a:r>
              <a:rPr lang="de-DE" dirty="0" err="1"/>
              <a:t>Webanno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0F9708-1123-4905-8B2B-F82C2124898D}"/>
              </a:ext>
            </a:extLst>
          </p:cNvPr>
          <p:cNvSpPr txBox="1"/>
          <p:nvPr/>
        </p:nvSpPr>
        <p:spPr>
          <a:xfrm>
            <a:off x="9456420" y="2522220"/>
            <a:ext cx="218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800080"/>
                </a:highlight>
              </a:rPr>
              <a:t>Frame</a:t>
            </a:r>
          </a:p>
          <a:p>
            <a:r>
              <a:rPr lang="de-DE" dirty="0">
                <a:highlight>
                  <a:srgbClr val="008080"/>
                </a:highlight>
              </a:rPr>
              <a:t>Frame Element </a:t>
            </a:r>
            <a:r>
              <a:rPr lang="de-DE" dirty="0"/>
              <a:t>(</a:t>
            </a:r>
            <a:r>
              <a:rPr lang="de-DE" dirty="0" err="1"/>
              <a:t>name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934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973FA-B1A1-496A-B01E-87C926DE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Ergebnisse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0E6274-A05A-4BF1-9C56-00D5F3B5D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4227"/>
            <a:ext cx="11177954" cy="48100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de-DE" sz="2600" dirty="0"/>
              <a:t>Volltextannotation</a:t>
            </a:r>
          </a:p>
          <a:p>
            <a:pPr lvl="1">
              <a:lnSpc>
                <a:spcPct val="110000"/>
              </a:lnSpc>
            </a:pPr>
            <a:r>
              <a:rPr lang="de-DE" sz="2200" dirty="0"/>
              <a:t>Verteilung der Frame Elemente über Satzgrenzen</a:t>
            </a:r>
          </a:p>
          <a:p>
            <a:pPr lvl="1">
              <a:lnSpc>
                <a:spcPct val="110000"/>
              </a:lnSpc>
            </a:pPr>
            <a:r>
              <a:rPr lang="de-DE" sz="2200" dirty="0"/>
              <a:t>Konjunktionen und Konstruktionen als Frame-aktivierende Elemente</a:t>
            </a:r>
          </a:p>
          <a:p>
            <a:pPr lvl="1">
              <a:lnSpc>
                <a:spcPct val="110000"/>
              </a:lnSpc>
            </a:pPr>
            <a:endParaRPr lang="de-DE" sz="2200" dirty="0"/>
          </a:p>
          <a:p>
            <a:pPr>
              <a:lnSpc>
                <a:spcPct val="110000"/>
              </a:lnSpc>
            </a:pPr>
            <a:r>
              <a:rPr lang="de-DE" sz="2600" dirty="0"/>
              <a:t>Englische FrameNet-Daten für deutschen Text</a:t>
            </a:r>
          </a:p>
          <a:p>
            <a:pPr lvl="1">
              <a:lnSpc>
                <a:spcPct val="110000"/>
              </a:lnSpc>
            </a:pPr>
            <a:r>
              <a:rPr lang="de-DE" sz="2200" dirty="0"/>
              <a:t>Wenig Abweichungen</a:t>
            </a:r>
          </a:p>
          <a:p>
            <a:pPr lvl="1">
              <a:lnSpc>
                <a:spcPct val="110000"/>
              </a:lnSpc>
            </a:pPr>
            <a:endParaRPr lang="de-DE" sz="2200" dirty="0"/>
          </a:p>
          <a:p>
            <a:pPr>
              <a:lnSpc>
                <a:spcPct val="110000"/>
              </a:lnSpc>
            </a:pPr>
            <a:r>
              <a:rPr lang="de-DE" sz="2600" dirty="0"/>
              <a:t>Übersetzung</a:t>
            </a:r>
          </a:p>
          <a:p>
            <a:pPr lvl="1">
              <a:lnSpc>
                <a:spcPct val="110000"/>
              </a:lnSpc>
            </a:pPr>
            <a:r>
              <a:rPr lang="de-DE" sz="2200" dirty="0"/>
              <a:t>Wenig Frame-</a:t>
            </a:r>
            <a:r>
              <a:rPr lang="de-DE" sz="2200" dirty="0" err="1"/>
              <a:t>Shifts</a:t>
            </a:r>
            <a:endParaRPr lang="de-DE" sz="2200" dirty="0"/>
          </a:p>
          <a:p>
            <a:pPr lvl="1">
              <a:lnSpc>
                <a:spcPct val="110000"/>
              </a:lnSpc>
            </a:pPr>
            <a:r>
              <a:rPr lang="de-DE" sz="2200" dirty="0"/>
              <a:t>Z.B. Kommunikationsverben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200" dirty="0">
                <a:latin typeface="Arial Nova Light" panose="020B0304020202020204" pitchFamily="34" charset="0"/>
              </a:rPr>
              <a:t>(EN)  </a:t>
            </a:r>
            <a:r>
              <a:rPr lang="en-GB" sz="2200" i="1" dirty="0">
                <a:latin typeface="Arial Nova Light" panose="020B0304020202020204" pitchFamily="34" charset="0"/>
              </a:rPr>
              <a:t>But if you are and you </a:t>
            </a:r>
            <a:r>
              <a:rPr lang="en-GB" sz="2200" i="1" dirty="0" err="1">
                <a:latin typeface="Arial Nova Light" panose="020B0304020202020204" pitchFamily="34" charset="0"/>
              </a:rPr>
              <a:t>SAY</a:t>
            </a:r>
            <a:r>
              <a:rPr lang="en-GB" sz="2200" i="1" cap="small" baseline="-25000" dirty="0" err="1">
                <a:latin typeface="Arial Nova Light" panose="020B0304020202020204" pitchFamily="34" charset="0"/>
              </a:rPr>
              <a:t>Statement</a:t>
            </a:r>
            <a:r>
              <a:rPr lang="en-GB" sz="2200" i="1" dirty="0">
                <a:latin typeface="Arial Nova Light" panose="020B0304020202020204" pitchFamily="34" charset="0"/>
              </a:rPr>
              <a:t> to somebody, you know, they </a:t>
            </a:r>
            <a:r>
              <a:rPr lang="en-GB" sz="2200" i="1" dirty="0" err="1">
                <a:latin typeface="Arial Nova Light" panose="020B0304020202020204" pitchFamily="34" charset="0"/>
              </a:rPr>
              <a:t>SAY</a:t>
            </a:r>
            <a:r>
              <a:rPr lang="en-GB" sz="2200" i="1" cap="small" baseline="-25000" dirty="0" err="1">
                <a:latin typeface="Arial Nova Light" panose="020B0304020202020204" pitchFamily="34" charset="0"/>
              </a:rPr>
              <a:t>Statement</a:t>
            </a:r>
            <a:r>
              <a:rPr lang="en-GB" sz="2200" i="1" dirty="0">
                <a:latin typeface="Arial Nova Light" panose="020B0304020202020204" pitchFamily="34" charset="0"/>
              </a:rPr>
              <a:t> (...)</a:t>
            </a:r>
            <a:endParaRPr lang="de-DE" sz="2200" i="1" dirty="0">
              <a:latin typeface="Arial Nova Light" panose="020B0304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de-DE" dirty="0">
                <a:latin typeface="Arial Nova Light" panose="020B0304020202020204" pitchFamily="34" charset="0"/>
              </a:rPr>
              <a:t>(DE)</a:t>
            </a:r>
            <a:r>
              <a:rPr lang="de-DE" i="1" dirty="0">
                <a:latin typeface="Arial Nova Light" panose="020B0304020202020204" pitchFamily="34" charset="0"/>
              </a:rPr>
              <a:t>   Sind Sie aber eingeladen und </a:t>
            </a:r>
            <a:r>
              <a:rPr lang="de-DE" i="1" dirty="0" err="1">
                <a:latin typeface="Arial Nova Light" panose="020B0304020202020204" pitchFamily="34" charset="0"/>
              </a:rPr>
              <a:t>REDEN</a:t>
            </a:r>
            <a:r>
              <a:rPr lang="de-DE" i="1" cap="small" baseline="-25000" dirty="0" err="1">
                <a:latin typeface="Arial Nova Light" panose="020B0304020202020204" pitchFamily="34" charset="0"/>
              </a:rPr>
              <a:t>Chatting</a:t>
            </a:r>
            <a:r>
              <a:rPr lang="de-DE" i="1" dirty="0">
                <a:latin typeface="Arial Nova Light" panose="020B0304020202020204" pitchFamily="34" charset="0"/>
              </a:rPr>
              <a:t> mit jemandem, also wenn jemand 			   </a:t>
            </a:r>
            <a:r>
              <a:rPr lang="de-DE" i="1" dirty="0" err="1">
                <a:latin typeface="Arial Nova Light" panose="020B0304020202020204" pitchFamily="34" charset="0"/>
              </a:rPr>
              <a:t>FRAGT</a:t>
            </a:r>
            <a:r>
              <a:rPr lang="de-DE" i="1" cap="small" baseline="-25000" dirty="0" err="1">
                <a:latin typeface="Arial Nova Light" panose="020B0304020202020204" pitchFamily="34" charset="0"/>
              </a:rPr>
              <a:t>Questioning</a:t>
            </a:r>
            <a:r>
              <a:rPr lang="de-DE" i="1" cap="small" baseline="-25000" dirty="0">
                <a:latin typeface="Arial Nova Light" panose="020B0304020202020204" pitchFamily="34" charset="0"/>
              </a:rPr>
              <a:t> </a:t>
            </a:r>
            <a:r>
              <a:rPr lang="de-DE" i="1" dirty="0">
                <a:latin typeface="Arial Nova Light" panose="020B0304020202020204" pitchFamily="34" charset="0"/>
              </a:rPr>
              <a:t>(...)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C31111-C634-40D4-97BD-948B46EC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EDA-C969-4D24-90D5-DFD519E15AF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568425-3DD2-486D-B878-41113B3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38A2B-324F-4055-9E23-8F5189C6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937D1-BAB2-4CBC-A608-0F376904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C09B-E4B7-453E-9A88-6D86183F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FrameNet</a:t>
            </a:r>
          </a:p>
          <a:p>
            <a:pPr lvl="1"/>
            <a:r>
              <a:rPr lang="de-DE" sz="2400" dirty="0"/>
              <a:t>Sprachübergreifende Anwendung möglich</a:t>
            </a:r>
          </a:p>
          <a:p>
            <a:endParaRPr lang="de-DE" sz="2400" dirty="0"/>
          </a:p>
          <a:p>
            <a:r>
              <a:rPr lang="de-DE" sz="2400" dirty="0"/>
              <a:t>Probleme der Volltextannotation: </a:t>
            </a:r>
          </a:p>
          <a:p>
            <a:pPr lvl="1"/>
            <a:r>
              <a:rPr lang="de-DE" sz="2400" dirty="0"/>
              <a:t>Satzgrenzen</a:t>
            </a:r>
          </a:p>
          <a:p>
            <a:pPr lvl="1"/>
            <a:r>
              <a:rPr lang="de-DE" sz="2400" dirty="0"/>
              <a:t>Frame-aktivierende Elemente</a:t>
            </a:r>
          </a:p>
          <a:p>
            <a:endParaRPr lang="de-DE" sz="2400" dirty="0"/>
          </a:p>
          <a:p>
            <a:r>
              <a:rPr lang="de-DE" sz="2400" dirty="0"/>
              <a:t>Frame </a:t>
            </a:r>
            <a:r>
              <a:rPr lang="de-DE" sz="2400" dirty="0" err="1"/>
              <a:t>Shifts</a:t>
            </a:r>
            <a:endParaRPr lang="de-DE" sz="2400" dirty="0"/>
          </a:p>
          <a:p>
            <a:pPr lvl="1"/>
            <a:r>
              <a:rPr lang="de-DE" sz="2400" dirty="0"/>
              <a:t>v.a. explizitere Übersetzung</a:t>
            </a:r>
          </a:p>
          <a:p>
            <a:pPr lvl="1"/>
            <a:r>
              <a:rPr lang="de-DE" sz="2400" dirty="0"/>
              <a:t>Meist Verbindung zwischen den Frames erkennbar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99CB2-A37F-4EE2-B02D-F45542FD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FFDA-4DA7-444F-BCA5-160F96320041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420C1-9C00-4DE6-AF7A-558DDD7F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7B593B-031A-493E-978C-B828C0AF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Grafik 9" descr="Glühbirne und Stift">
            <a:extLst>
              <a:ext uri="{FF2B5EF4-FFF2-40B4-BE49-F238E27FC236}">
                <a16:creationId xmlns:a16="http://schemas.microsoft.com/office/drawing/2014/main" id="{3FD5F6D9-29B1-48FB-80A0-DE2E8849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15" y="31184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DC200-7E79-4D24-9FFB-994EBCCE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23" y="-21068"/>
            <a:ext cx="8610600" cy="1293028"/>
          </a:xfrm>
        </p:spPr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2DEDB5-7A37-437F-8B02-0EAB5280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7" y="1377467"/>
            <a:ext cx="11635151" cy="5609484"/>
          </a:xfrm>
        </p:spPr>
        <p:txBody>
          <a:bodyPr>
            <a:normAutofit/>
          </a:bodyPr>
          <a:lstStyle/>
          <a:p>
            <a:r>
              <a:rPr lang="en-GB" sz="1600" b="1" dirty="0"/>
              <a:t>Baker, Collin </a:t>
            </a:r>
            <a:r>
              <a:rPr lang="en-GB" sz="1600" dirty="0"/>
              <a:t>(2018): „Multilingual FrameNet Project“. https://framenet.icsi.berkeley.edu/fndrupal/node/5548 (27.09.2018).</a:t>
            </a:r>
            <a:endParaRPr lang="de-DE" sz="1600" dirty="0"/>
          </a:p>
          <a:p>
            <a:r>
              <a:rPr lang="en-GB" sz="1600" dirty="0"/>
              <a:t>Baker, Collin F. (2012): „FrameNet, current collaborations and future goals“. Language Resources and Evaluation 46.2, 269–286.</a:t>
            </a:r>
            <a:endParaRPr lang="de-DE" sz="1600" dirty="0"/>
          </a:p>
          <a:p>
            <a:r>
              <a:rPr lang="en-GB" sz="1600" b="1" dirty="0" err="1"/>
              <a:t>Čulo</a:t>
            </a:r>
            <a:r>
              <a:rPr lang="en-GB" sz="1600" b="1" dirty="0"/>
              <a:t>, Oliver</a:t>
            </a:r>
            <a:r>
              <a:rPr lang="en-GB" sz="1600" dirty="0"/>
              <a:t> (2013): „Constructions-and-frames analysis of translations. The interplay of syntax and semantics in translations between English and German“. Constructions and Frames 5.2, 143–167.</a:t>
            </a:r>
            <a:endParaRPr lang="de-DE" sz="1600" dirty="0"/>
          </a:p>
          <a:p>
            <a:r>
              <a:rPr lang="en-US" sz="1600" b="1" dirty="0" err="1"/>
              <a:t>Dancygier</a:t>
            </a:r>
            <a:r>
              <a:rPr lang="en-US" sz="1600" b="1" dirty="0"/>
              <a:t>, Barbara </a:t>
            </a:r>
            <a:r>
              <a:rPr lang="en-US" sz="1600" dirty="0"/>
              <a:t>(2017) (</a:t>
            </a:r>
            <a:r>
              <a:rPr lang="en-US" sz="1600" dirty="0" err="1"/>
              <a:t>Hrsg</a:t>
            </a:r>
            <a:r>
              <a:rPr lang="en-US" sz="1600" dirty="0"/>
              <a:t>.): </a:t>
            </a:r>
            <a:r>
              <a:rPr lang="en-US" sz="1600" i="1" dirty="0"/>
              <a:t>The Cambridge handbook of cognitive linguistics. </a:t>
            </a:r>
            <a:r>
              <a:rPr lang="en-US" sz="1600" dirty="0"/>
              <a:t>Cambridge Handbooks in Language and Linguistics. Cambridge: Cambridge University Press.</a:t>
            </a:r>
            <a:endParaRPr lang="de-DE" sz="1600" dirty="0"/>
          </a:p>
          <a:p>
            <a:r>
              <a:rPr lang="en-US" sz="1600" b="1" dirty="0"/>
              <a:t>Fillmore, C. J. </a:t>
            </a:r>
            <a:r>
              <a:rPr lang="en-US" sz="1600" dirty="0"/>
              <a:t>/ Johnson, Christopher R. / </a:t>
            </a:r>
            <a:r>
              <a:rPr lang="en-US" sz="1600" dirty="0" err="1"/>
              <a:t>Petruck</a:t>
            </a:r>
            <a:r>
              <a:rPr lang="en-US" sz="1600" dirty="0"/>
              <a:t>, Miriam R. L. (2003): „Background to </a:t>
            </a:r>
            <a:r>
              <a:rPr lang="en-US" sz="1600" dirty="0" err="1"/>
              <a:t>Framenet</a:t>
            </a:r>
            <a:r>
              <a:rPr lang="en-US" sz="1600" dirty="0"/>
              <a:t>“. </a:t>
            </a:r>
            <a:r>
              <a:rPr lang="en-US" sz="1600" i="1" dirty="0"/>
              <a:t>International Journal of Lexicography</a:t>
            </a:r>
            <a:r>
              <a:rPr lang="en-US" sz="1600" dirty="0"/>
              <a:t> 16.3, 235–250.</a:t>
            </a:r>
            <a:endParaRPr lang="de-DE" sz="1600" dirty="0"/>
          </a:p>
          <a:p>
            <a:r>
              <a:rPr lang="en-US" sz="1600" dirty="0"/>
              <a:t>Fillmore, Charles J. / Lee-Goldman, Russell / Rhodes, Russell (2012): „The FrameNet </a:t>
            </a:r>
            <a:r>
              <a:rPr lang="en-US" sz="1600" dirty="0" err="1"/>
              <a:t>Constructicon</a:t>
            </a:r>
            <a:r>
              <a:rPr lang="en-US" sz="1600" dirty="0"/>
              <a:t>“. Boas, Hans Christian / Sag, Ivan A. (</a:t>
            </a:r>
            <a:r>
              <a:rPr lang="en-US" sz="1600" dirty="0" err="1"/>
              <a:t>Hrsg</a:t>
            </a:r>
            <a:r>
              <a:rPr lang="en-US" sz="1600" dirty="0"/>
              <a:t>.) (2012): </a:t>
            </a:r>
            <a:r>
              <a:rPr lang="en-US" sz="1600" i="1" dirty="0"/>
              <a:t>Sign-based construction grammar</a:t>
            </a:r>
            <a:r>
              <a:rPr lang="en-US" sz="1600" dirty="0"/>
              <a:t>. CSLI lecture notes 193. Stanford, Calif.: CSLI Publ. Center for the Study of Language and Information.</a:t>
            </a:r>
            <a:endParaRPr lang="de-DE" sz="1600" dirty="0"/>
          </a:p>
          <a:p>
            <a:r>
              <a:rPr lang="de-DE" sz="1600" dirty="0"/>
              <a:t>FrameNet: „FrameNet Data. Frame Index“.</a:t>
            </a:r>
            <a:br>
              <a:rPr lang="de-DE" sz="1600" dirty="0"/>
            </a:br>
            <a:r>
              <a:rPr lang="de-DE" sz="1600" dirty="0">
                <a:hlinkClick r:id="rId2"/>
              </a:rPr>
              <a:t>https://framenet.icsi.berkeley.edu/fndrupal/frameIndex</a:t>
            </a:r>
            <a:endParaRPr lang="de-DE" sz="1600" dirty="0"/>
          </a:p>
          <a:p>
            <a:r>
              <a:rPr lang="en-US" sz="1600" b="1" dirty="0" err="1"/>
              <a:t>Petruck</a:t>
            </a:r>
            <a:r>
              <a:rPr lang="en-US" sz="1600" b="1" dirty="0"/>
              <a:t>, Miriam </a:t>
            </a:r>
            <a:r>
              <a:rPr lang="en-US" sz="1600" dirty="0"/>
              <a:t>R. L. (1997): „Frame Semantics“. Blommaert, Jan / </a:t>
            </a:r>
            <a:r>
              <a:rPr lang="en-US" sz="1600" dirty="0" err="1"/>
              <a:t>Bulcaen</a:t>
            </a:r>
            <a:r>
              <a:rPr lang="en-US" sz="1600" dirty="0"/>
              <a:t>, Chris / </a:t>
            </a:r>
            <a:r>
              <a:rPr lang="en-US" sz="1600" dirty="0" err="1"/>
              <a:t>Östman</a:t>
            </a:r>
            <a:r>
              <a:rPr lang="en-US" sz="1600" dirty="0"/>
              <a:t>, Jan-Ola / </a:t>
            </a:r>
            <a:r>
              <a:rPr lang="en-US" sz="1600" dirty="0" err="1"/>
              <a:t>Verschueren</a:t>
            </a:r>
            <a:r>
              <a:rPr lang="en-US" sz="1600" dirty="0"/>
              <a:t>, </a:t>
            </a:r>
            <a:r>
              <a:rPr lang="en-US" sz="1600" dirty="0" err="1"/>
              <a:t>Jef</a:t>
            </a:r>
            <a:r>
              <a:rPr lang="en-US" sz="1600" dirty="0"/>
              <a:t> / </a:t>
            </a:r>
            <a:r>
              <a:rPr lang="en-US" sz="1600" dirty="0" err="1"/>
              <a:t>Versluys</a:t>
            </a:r>
            <a:r>
              <a:rPr lang="en-US" sz="1600" dirty="0"/>
              <a:t>, Eline (</a:t>
            </a:r>
            <a:r>
              <a:rPr lang="en-US" sz="1600" dirty="0" err="1"/>
              <a:t>Hrsg</a:t>
            </a:r>
            <a:r>
              <a:rPr lang="en-US" sz="1600" dirty="0"/>
              <a:t>.) (1997): </a:t>
            </a:r>
            <a:r>
              <a:rPr lang="en-US" sz="1600" i="1" dirty="0"/>
              <a:t>Handbook of pragmatics</a:t>
            </a:r>
            <a:r>
              <a:rPr lang="en-US" sz="1600" dirty="0"/>
              <a:t>. Amsterdam, Philadelphia: Benjamins: 1–8.</a:t>
            </a:r>
            <a:endParaRPr lang="de-DE" sz="1600" dirty="0"/>
          </a:p>
          <a:p>
            <a:r>
              <a:rPr lang="en-US" sz="1600" dirty="0" err="1"/>
              <a:t>Petruck</a:t>
            </a:r>
            <a:r>
              <a:rPr lang="en-US" sz="1600" dirty="0"/>
              <a:t>, Miriam R. L. (2011): „Advances in Frame Semantics“. </a:t>
            </a:r>
            <a:r>
              <a:rPr lang="en-US" sz="1600" i="1" dirty="0"/>
              <a:t>Constructions and Frames</a:t>
            </a:r>
            <a:r>
              <a:rPr lang="en-US" sz="1600" dirty="0"/>
              <a:t> 3.1, 1–8.</a:t>
            </a: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824BAE-BD58-4818-89FC-D7F38CEB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9FE8-5A45-4EB8-AD87-C04F1148644B}" type="datetime1">
              <a:rPr lang="de-DE" smtClean="0"/>
              <a:t>25.05.2019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16A2F8-269B-4028-AFB8-F805127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65. Stuts Universität zu Köln		Framesemantik: Den passenden Rahmen finden			Susanne Triesch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A78EA-F340-4DC0-ADC5-877E34D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8225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529</Words>
  <Application>Microsoft Office PowerPoint</Application>
  <PresentationFormat>Breitbild</PresentationFormat>
  <Paragraphs>102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Arial Nova Light</vt:lpstr>
      <vt:lpstr>Calibri</vt:lpstr>
      <vt:lpstr>Century Gothic</vt:lpstr>
      <vt:lpstr>Kondensstreifen</vt:lpstr>
      <vt:lpstr>Framesemantik</vt:lpstr>
      <vt:lpstr>1. Frames</vt:lpstr>
      <vt:lpstr>1.2 Frame-Net</vt:lpstr>
      <vt:lpstr>2. Frames und Übersetzung</vt:lpstr>
      <vt:lpstr>2.1 Volltextannotation</vt:lpstr>
      <vt:lpstr>Volltextannotation mit Webanno</vt:lpstr>
      <vt:lpstr>3. Ergebnisse</vt:lpstr>
      <vt:lpstr>4. Fazit</vt:lpstr>
      <vt:lpstr>Literatur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Framesemantik</dc:title>
  <dc:creator>ms756728</dc:creator>
  <cp:lastModifiedBy>ms756728</cp:lastModifiedBy>
  <cp:revision>22</cp:revision>
  <dcterms:created xsi:type="dcterms:W3CDTF">2019-05-23T15:22:47Z</dcterms:created>
  <dcterms:modified xsi:type="dcterms:W3CDTF">2019-05-25T13:05:53Z</dcterms:modified>
</cp:coreProperties>
</file>