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17" r:id="rId1"/>
    <p:sldMasterId id="2147483829" r:id="rId2"/>
  </p:sldMasterIdLst>
  <p:notesMasterIdLst>
    <p:notesMasterId r:id="rId24"/>
  </p:notesMasterIdLst>
  <p:sldIdLst>
    <p:sldId id="256" r:id="rId3"/>
    <p:sldId id="260" r:id="rId4"/>
    <p:sldId id="261" r:id="rId5"/>
    <p:sldId id="288" r:id="rId6"/>
    <p:sldId id="262" r:id="rId7"/>
    <p:sldId id="289" r:id="rId8"/>
    <p:sldId id="293" r:id="rId9"/>
    <p:sldId id="291" r:id="rId10"/>
    <p:sldId id="307" r:id="rId11"/>
    <p:sldId id="292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6" r:id="rId20"/>
    <p:sldId id="304" r:id="rId21"/>
    <p:sldId id="287" r:id="rId22"/>
    <p:sldId id="263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4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01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40A36-474D-4B3A-A8C0-5F7D375C3287}" type="datetimeFigureOut">
              <a:rPr lang="de-DE" smtClean="0"/>
              <a:t>22.05.2019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67DBA-5968-425C-8835-B0D8A1C345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0484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6091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22B0D-EC6F-4B3E-9243-92005883F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240206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22B0D-EC6F-4B3E-9243-92005883F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9538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10F977-7F83-47EF-A40C-9AC424D28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856A4C5-AFD9-45B6-A0F1-6BC47F471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CED6C21-803D-4457-8C69-28598780B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2D599D1-E080-43FA-A5C3-C2CE80E46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22B0D-EC6F-4B3E-9243-92005883F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3730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A616D-AE34-4270-B33D-DC0824D072D2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7410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A616D-AE34-4270-B33D-DC0824D072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1104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A616D-AE34-4270-B33D-DC0824D072D2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69143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A616D-AE34-4270-B33D-DC0824D072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13925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A616D-AE34-4270-B33D-DC0824D072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80620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A616D-AE34-4270-B33D-DC0824D072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67310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A616D-AE34-4270-B33D-DC0824D072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9412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22B0D-EC6F-4B3E-9243-92005883F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08093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7A616D-AE34-4270-B33D-DC0824D072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85312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22B0D-EC6F-4B3E-9243-92005883F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9244829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A616D-AE34-4270-B33D-DC0824D072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95565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A616D-AE34-4270-B33D-DC0824D072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6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22B0D-EC6F-4B3E-9243-92005883F0F0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2199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22B0D-EC6F-4B3E-9243-92005883F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4060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22B0D-EC6F-4B3E-9243-92005883F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1323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10582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22B0D-EC6F-4B3E-9243-92005883F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6793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922B0D-EC6F-4B3E-9243-92005883F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1388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22B0D-EC6F-4B3E-9243-92005883F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053644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4922B0D-EC6F-4B3E-9243-92005883F0F0}" type="slidenum">
              <a:rPr lang="de-DE" smtClean="0"/>
              <a:t>‹Nr.›</a:t>
            </a:fld>
            <a:endParaRPr lang="de-DE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7945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744" r:id="rId12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4922B0D-EC6F-4B3E-9243-92005883F0F0}" type="slidenum">
              <a:rPr lang="de-DE" smtClean="0"/>
              <a:t>‹Nr.›</a:t>
            </a:fld>
            <a:endParaRPr lang="de-DE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73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titus.fkidg1.uni-frankfurt.de/didact/karten/amer/samerim.htm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73A2BD-C7EA-48A5-9316-E406ADAF6A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GB" sz="4950" i="1" dirty="0" err="1"/>
              <a:t>Wastest</a:t>
            </a:r>
            <a:r>
              <a:rPr lang="en-GB" sz="4950" i="1" dirty="0"/>
              <a:t> du </a:t>
            </a:r>
            <a:r>
              <a:rPr lang="en-GB" sz="4950" i="1" dirty="0" err="1"/>
              <a:t>gestern</a:t>
            </a:r>
            <a:r>
              <a:rPr lang="en-GB" sz="4950" i="1" dirty="0"/>
              <a:t> und      </a:t>
            </a:r>
            <a:r>
              <a:rPr lang="en-GB" sz="4950" i="1" dirty="0" err="1"/>
              <a:t>wie</a:t>
            </a:r>
            <a:r>
              <a:rPr lang="en-GB" sz="4950" i="1" dirty="0"/>
              <a:t> </a:t>
            </a:r>
            <a:r>
              <a:rPr lang="en-GB" sz="4950" i="1" dirty="0" err="1"/>
              <a:t>viele</a:t>
            </a:r>
            <a:r>
              <a:rPr lang="en-GB" sz="4950" i="1" dirty="0"/>
              <a:t> </a:t>
            </a:r>
            <a:r>
              <a:rPr lang="en-GB" sz="4950" i="1" dirty="0" err="1"/>
              <a:t>bist</a:t>
            </a:r>
            <a:r>
              <a:rPr lang="en-GB" sz="4950" i="1" dirty="0"/>
              <a:t> du </a:t>
            </a:r>
            <a:r>
              <a:rPr lang="en-GB" sz="4950" i="1" dirty="0" err="1"/>
              <a:t>eigentlich</a:t>
            </a:r>
            <a:r>
              <a:rPr lang="en-GB" sz="4950" i="1" dirty="0"/>
              <a:t>?</a:t>
            </a:r>
            <a:br>
              <a:rPr lang="en-GB" sz="4950" dirty="0"/>
            </a:br>
            <a:r>
              <a:rPr lang="en-GB" sz="4950" dirty="0"/>
              <a:t> </a:t>
            </a:r>
            <a:br>
              <a:rPr lang="en-GB" sz="4950" dirty="0"/>
            </a:br>
            <a:r>
              <a:rPr lang="en-GB" sz="4800" dirty="0"/>
              <a:t> </a:t>
            </a:r>
            <a:r>
              <a:rPr lang="en-GB" sz="4400" dirty="0"/>
              <a:t>- INTERROGATIVE VERBEN - </a:t>
            </a:r>
            <a:endParaRPr lang="de-DE" sz="4950" dirty="0"/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3903265E-A06B-4055-AA5F-EF585AF3A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1128" y="4511599"/>
            <a:ext cx="7669557" cy="1710091"/>
          </a:xfrm>
        </p:spPr>
        <p:txBody>
          <a:bodyPr>
            <a:normAutofit/>
          </a:bodyPr>
          <a:lstStyle/>
          <a:p>
            <a:pPr>
              <a:spcBef>
                <a:spcPts val="450"/>
              </a:spcBef>
            </a:pPr>
            <a:r>
              <a:rPr lang="de-DE" sz="1600" dirty="0"/>
              <a:t>Anita Obenaus</a:t>
            </a:r>
          </a:p>
          <a:p>
            <a:pPr>
              <a:spcBef>
                <a:spcPts val="450"/>
              </a:spcBef>
            </a:pPr>
            <a:r>
              <a:rPr lang="de-DE" sz="1600" dirty="0"/>
              <a:t>MASTER Empirische Sprachwissenschaft  </a:t>
            </a:r>
          </a:p>
          <a:p>
            <a:pPr>
              <a:spcBef>
                <a:spcPts val="450"/>
              </a:spcBef>
            </a:pPr>
            <a:r>
              <a:rPr lang="de-DE" sz="1600" dirty="0"/>
              <a:t>Allgemeine vergleichende </a:t>
            </a:r>
            <a:r>
              <a:rPr lang="de-DE" sz="1600" dirty="0" err="1"/>
              <a:t>sprachwissenschaft</a:t>
            </a:r>
            <a:endParaRPr lang="de-DE" sz="1600" dirty="0"/>
          </a:p>
          <a:p>
            <a:pPr>
              <a:spcBef>
                <a:spcPts val="450"/>
              </a:spcBef>
            </a:pPr>
            <a:r>
              <a:rPr lang="de-DE" sz="1600" dirty="0"/>
              <a:t>Goethe-Universität Frankfurt am Main</a:t>
            </a:r>
          </a:p>
          <a:p>
            <a:pPr>
              <a:spcBef>
                <a:spcPts val="450"/>
              </a:spcBef>
            </a:pPr>
            <a:r>
              <a:rPr lang="de-DE" sz="1600" dirty="0">
                <a:solidFill>
                  <a:schemeClr val="tx1">
                    <a:lumMod val="75000"/>
                  </a:schemeClr>
                </a:solidFill>
              </a:rPr>
              <a:t>Anita.obenaus@web.de</a:t>
            </a:r>
            <a:endParaRPr lang="de-DE" sz="1600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EFCFD1A-D035-4375-850D-4CBAC8748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7" y="5702091"/>
            <a:ext cx="984019" cy="273844"/>
          </a:xfrm>
        </p:spPr>
        <p:txBody>
          <a:bodyPr/>
          <a:lstStyle/>
          <a:p>
            <a:fld id="{F4922B0D-EC6F-4B3E-9243-92005883F0F0}" type="slidenum">
              <a:rPr lang="de-DE" sz="1200"/>
              <a:t>1</a:t>
            </a:fld>
            <a:endParaRPr lang="de-DE" sz="1200" dirty="0"/>
          </a:p>
        </p:txBody>
      </p:sp>
      <p:sp>
        <p:nvSpPr>
          <p:cNvPr id="11" name="Untertitel 4">
            <a:extLst>
              <a:ext uri="{FF2B5EF4-FFF2-40B4-BE49-F238E27FC236}">
                <a16:creationId xmlns:a16="http://schemas.microsoft.com/office/drawing/2014/main" id="{69C68629-57BB-42AA-998F-2A643D0A6233}"/>
              </a:ext>
            </a:extLst>
          </p:cNvPr>
          <p:cNvSpPr txBox="1">
            <a:spLocks/>
          </p:cNvSpPr>
          <p:nvPr/>
        </p:nvSpPr>
        <p:spPr>
          <a:xfrm>
            <a:off x="669304" y="453440"/>
            <a:ext cx="8186530" cy="885166"/>
          </a:xfrm>
          <a:prstGeom prst="rect">
            <a:avLst/>
          </a:prstGeom>
        </p:spPr>
        <p:txBody>
          <a:bodyPr vert="horz" lIns="68580" tIns="34290" rIns="68580" bIns="34290" rtlCol="0">
            <a:normAutofit fontScale="5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450"/>
              </a:spcBef>
            </a:pPr>
            <a:r>
              <a:rPr lang="de-DE" sz="3400" dirty="0"/>
              <a:t>LXV. </a:t>
            </a:r>
            <a:r>
              <a:rPr lang="de-DE" sz="3400" dirty="0" err="1"/>
              <a:t>StuTS</a:t>
            </a:r>
            <a:r>
              <a:rPr lang="de-DE" sz="3400" dirty="0"/>
              <a:t> - </a:t>
            </a:r>
            <a:r>
              <a:rPr lang="de-DE" sz="3600" dirty="0"/>
              <a:t>Studentische Tagung Sprachwissenschaften</a:t>
            </a:r>
            <a:r>
              <a:rPr lang="de-DE" sz="3400" dirty="0"/>
              <a:t> </a:t>
            </a:r>
          </a:p>
          <a:p>
            <a:pPr algn="r">
              <a:spcBef>
                <a:spcPts val="450"/>
              </a:spcBef>
            </a:pPr>
            <a:r>
              <a:rPr lang="de-DE" sz="3400" dirty="0"/>
              <a:t>23.-25. Mai 2019</a:t>
            </a:r>
          </a:p>
          <a:p>
            <a:pPr algn="r"/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515249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79100C-004D-430E-A193-A3BA56940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400" dirty="0"/>
              <a:t>2</a:t>
            </a:r>
            <a:r>
              <a:rPr lang="en-GB" sz="3400"/>
              <a:t>. Prototypische Merkmale </a:t>
            </a:r>
            <a:endParaRPr lang="de-DE" sz="34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136ECCB-BC54-434D-99F3-9A326B0C4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A36BD16-7394-45A0-B6AD-1BFEBDF75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A616D-AE34-4270-B33D-DC0824D072D2}" type="slidenum">
              <a:rPr lang="de-DE" smtClean="0"/>
              <a:t>10</a:t>
            </a:fld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219FB7C-5D30-422D-BDC5-3D00EBCCB5F9}"/>
              </a:ext>
            </a:extLst>
          </p:cNvPr>
          <p:cNvSpPr txBox="1"/>
          <p:nvPr/>
        </p:nvSpPr>
        <p:spPr>
          <a:xfrm>
            <a:off x="698500" y="2001027"/>
            <a:ext cx="73914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ym typeface="Wingdings" panose="05000000000000000000" pitchFamily="2" charset="2"/>
              </a:rPr>
              <a:t>2.5 Weitere Merkmale</a:t>
            </a:r>
          </a:p>
          <a:p>
            <a:endParaRPr lang="de-DE" sz="2400" dirty="0"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de-DE" sz="2000" dirty="0">
                <a:sym typeface="Wingdings" panose="05000000000000000000" pitchFamily="2" charset="2"/>
              </a:rPr>
              <a:t>Interrogative Verben kommen oft in seriellen Verbkonstruktionen vor</a:t>
            </a:r>
          </a:p>
        </p:txBody>
      </p:sp>
      <p:graphicFrame>
        <p:nvGraphicFramePr>
          <p:cNvPr id="10" name="Objekt 9">
            <a:extLst>
              <a:ext uri="{FF2B5EF4-FFF2-40B4-BE49-F238E27FC236}">
                <a16:creationId xmlns:a16="http://schemas.microsoft.com/office/drawing/2014/main" id="{D32563AF-5BF2-4FD7-9C16-F72BB38D89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3638122"/>
              </p:ext>
            </p:extLst>
          </p:nvPr>
        </p:nvGraphicFramePr>
        <p:xfrm>
          <a:off x="822959" y="3725980"/>
          <a:ext cx="7702162" cy="2492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Document" r:id="rId3" imgW="6135443" imgH="1986044" progId="Word.Document.12">
                  <p:embed/>
                </p:oleObj>
              </mc:Choice>
              <mc:Fallback>
                <p:oleObj name="Document" r:id="rId3" imgW="6135443" imgH="198604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2959" y="3725980"/>
                        <a:ext cx="7702162" cy="24929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feld 30">
            <a:extLst>
              <a:ext uri="{FF2B5EF4-FFF2-40B4-BE49-F238E27FC236}">
                <a16:creationId xmlns:a16="http://schemas.microsoft.com/office/drawing/2014/main" id="{E93C69B0-CBCF-4066-8CEB-2A531A210D17}"/>
              </a:ext>
            </a:extLst>
          </p:cNvPr>
          <p:cNvSpPr txBox="1"/>
          <p:nvPr/>
        </p:nvSpPr>
        <p:spPr>
          <a:xfrm>
            <a:off x="122548" y="6471638"/>
            <a:ext cx="8898903" cy="4373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de-DE" sz="1600" cap="small" dirty="0" err="1">
                <a:solidFill>
                  <a:schemeClr val="bg1"/>
                </a:solidFill>
                <a:latin typeface="Calibri" panose="020F0502020204030204" pitchFamily="34" charset="0"/>
              </a:rPr>
              <a:t>sg</a:t>
            </a:r>
            <a:r>
              <a:rPr lang="de-DE" sz="160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– </a:t>
            </a:r>
            <a:r>
              <a:rPr lang="de-DE" sz="1600" dirty="0">
                <a:solidFill>
                  <a:schemeClr val="bg1"/>
                </a:solidFill>
                <a:latin typeface="Calibri" panose="020F0502020204030204" pitchFamily="34" charset="0"/>
              </a:rPr>
              <a:t>Singular</a:t>
            </a:r>
            <a:r>
              <a:rPr lang="de-DE" sz="160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 </a:t>
            </a:r>
            <a:r>
              <a:rPr lang="de-DE" sz="1600" cap="small" dirty="0" err="1">
                <a:solidFill>
                  <a:schemeClr val="bg1"/>
                </a:solidFill>
                <a:latin typeface="Calibri" panose="020F0502020204030204" pitchFamily="34" charset="0"/>
              </a:rPr>
              <a:t>erg</a:t>
            </a:r>
            <a:r>
              <a:rPr lang="de-DE" sz="160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– </a:t>
            </a:r>
            <a:r>
              <a:rPr lang="de-DE" sz="1600" dirty="0">
                <a:solidFill>
                  <a:schemeClr val="bg1"/>
                </a:solidFill>
                <a:latin typeface="Calibri" panose="020F0502020204030204" pitchFamily="34" charset="0"/>
              </a:rPr>
              <a:t>Ergativ</a:t>
            </a:r>
            <a:r>
              <a:rPr lang="de-DE" sz="160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 </a:t>
            </a:r>
            <a:r>
              <a:rPr lang="de-DE" sz="1600" kern="1200" cap="small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cl</a:t>
            </a:r>
            <a:r>
              <a:rPr lang="de-DE" sz="1600" dirty="0">
                <a:solidFill>
                  <a:schemeClr val="bg1"/>
                </a:solidFill>
                <a:latin typeface="Calibri" panose="020F0502020204030204" pitchFamily="34" charset="0"/>
              </a:rPr>
              <a:t> – </a:t>
            </a:r>
            <a:r>
              <a:rPr lang="de-DE" sz="1600" dirty="0" err="1">
                <a:solidFill>
                  <a:schemeClr val="bg1"/>
                </a:solidFill>
                <a:latin typeface="Calibri" panose="020F0502020204030204" pitchFamily="34" charset="0"/>
              </a:rPr>
              <a:t>Klassifizierer</a:t>
            </a:r>
            <a:r>
              <a:rPr lang="de-DE" sz="1600" dirty="0">
                <a:solidFill>
                  <a:schemeClr val="bg1"/>
                </a:solidFill>
                <a:latin typeface="Calibri" panose="020F0502020204030204" pitchFamily="34" charset="0"/>
              </a:rPr>
              <a:t>  </a:t>
            </a:r>
            <a:r>
              <a:rPr lang="de-DE" sz="1600" cap="small" dirty="0" err="1">
                <a:solidFill>
                  <a:schemeClr val="bg1"/>
                </a:solidFill>
                <a:latin typeface="Calibri" panose="020F0502020204030204" pitchFamily="34" charset="0"/>
              </a:rPr>
              <a:t>nom</a:t>
            </a:r>
            <a:r>
              <a:rPr lang="de-DE" sz="1600" dirty="0">
                <a:solidFill>
                  <a:schemeClr val="bg1"/>
                </a:solidFill>
                <a:latin typeface="Calibri" panose="020F0502020204030204" pitchFamily="34" charset="0"/>
              </a:rPr>
              <a:t> – Nominativ</a:t>
            </a:r>
            <a:r>
              <a:rPr lang="de-DE" sz="1600" cap="small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de-DE" sz="1600" cap="small" dirty="0" err="1">
                <a:solidFill>
                  <a:schemeClr val="bg1"/>
                </a:solidFill>
                <a:latin typeface="Calibri" panose="020F0502020204030204" pitchFamily="34" charset="0"/>
              </a:rPr>
              <a:t>ut</a:t>
            </a:r>
            <a:r>
              <a:rPr lang="de-DE" sz="1600" dirty="0">
                <a:solidFill>
                  <a:schemeClr val="bg1"/>
                </a:solidFill>
                <a:latin typeface="Calibri" panose="020F0502020204030204" pitchFamily="34" charset="0"/>
              </a:rPr>
              <a:t> – unmarkiertes Tempus </a:t>
            </a:r>
            <a:r>
              <a:rPr lang="de-DE" sz="1600" cap="small" dirty="0" err="1">
                <a:solidFill>
                  <a:schemeClr val="bg1"/>
                </a:solidFill>
                <a:latin typeface="Calibri" panose="020F0502020204030204" pitchFamily="34" charset="0"/>
              </a:rPr>
              <a:t>tr</a:t>
            </a:r>
            <a:r>
              <a:rPr lang="de-DE" sz="1600" dirty="0">
                <a:solidFill>
                  <a:schemeClr val="bg1"/>
                </a:solidFill>
                <a:latin typeface="Calibri" panose="020F0502020204030204" pitchFamily="34" charset="0"/>
              </a:rPr>
              <a:t> – transitiv  </a:t>
            </a:r>
            <a:endParaRPr lang="de-DE" sz="1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010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79100C-004D-430E-A193-A3BA56940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400" dirty="0"/>
              <a:t>2. </a:t>
            </a:r>
            <a:r>
              <a:rPr lang="en-GB" sz="3400" dirty="0" err="1"/>
              <a:t>Prototypische</a:t>
            </a:r>
            <a:r>
              <a:rPr lang="en-GB" sz="3400" dirty="0"/>
              <a:t> </a:t>
            </a:r>
            <a:r>
              <a:rPr lang="en-GB" sz="3400" dirty="0" err="1"/>
              <a:t>Merkmale</a:t>
            </a:r>
            <a:r>
              <a:rPr lang="en-GB" sz="3400" dirty="0"/>
              <a:t> </a:t>
            </a:r>
            <a:endParaRPr lang="de-DE" sz="34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136ECCB-BC54-434D-99F3-9A326B0C4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A36BD16-7394-45A0-B6AD-1BFEBDF75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A616D-AE34-4270-B33D-DC0824D072D2}" type="slidenum">
              <a:rPr lang="de-DE" smtClean="0"/>
              <a:t>11</a:t>
            </a:fld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219FB7C-5D30-422D-BDC5-3D00EBCCB5F9}"/>
              </a:ext>
            </a:extLst>
          </p:cNvPr>
          <p:cNvSpPr txBox="1"/>
          <p:nvPr/>
        </p:nvSpPr>
        <p:spPr>
          <a:xfrm>
            <a:off x="698500" y="2010454"/>
            <a:ext cx="73914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ym typeface="Wingdings" panose="05000000000000000000" pitchFamily="2" charset="2"/>
              </a:rPr>
              <a:t>2.5 Weitere Merkmale</a:t>
            </a:r>
          </a:p>
          <a:p>
            <a:endParaRPr lang="de-DE" sz="2400" dirty="0"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de-DE" sz="2000" dirty="0">
                <a:sym typeface="Wingdings" panose="05000000000000000000" pitchFamily="2" charset="2"/>
              </a:rPr>
              <a:t>Interrogative Verben kommen oft in seriellen Verbkonstruktionen vor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de-DE" sz="2000" dirty="0">
                <a:sym typeface="Wingdings" panose="05000000000000000000" pitchFamily="2" charset="2"/>
              </a:rPr>
              <a:t>Interrogative Verben zeigen häufig Ähnlichkeiten zu indefiniten und deiktischen Verben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de-DE" sz="2000" dirty="0"/>
              <a:t>Interrogative Verben kommen häufig defektiv vor</a:t>
            </a:r>
          </a:p>
        </p:txBody>
      </p:sp>
    </p:spTree>
    <p:extLst>
      <p:ext uri="{BB962C8B-B14F-4D97-AF65-F5344CB8AC3E}">
        <p14:creationId xmlns:p14="http://schemas.microsoft.com/office/powerpoint/2010/main" val="307056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A1793B-64C8-4C07-9997-34C1B7D62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400" dirty="0"/>
              <a:t>3. Vorkommen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C0F1C90-7AAC-4C53-9463-A837E297B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099" y="2251087"/>
            <a:ext cx="7543801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de-DE" sz="2400" dirty="0"/>
              <a:t> In mehreren Sprachfamilien, besonders in   austronesischen Sprachen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sz="2400" dirty="0"/>
              <a:t>Insgesamt selten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sz="2400" dirty="0"/>
              <a:t> </a:t>
            </a:r>
            <a:r>
              <a:rPr lang="de-DE" sz="2400" dirty="0" err="1"/>
              <a:t>Hagèges</a:t>
            </a:r>
            <a:r>
              <a:rPr lang="de-DE" sz="2400" dirty="0"/>
              <a:t> Sample (2008): 28 von 217 Sprachen mit Interrogativen Verben</a:t>
            </a:r>
          </a:p>
          <a:p>
            <a:pPr>
              <a:buFont typeface="Wingdings" panose="05000000000000000000" pitchFamily="2" charset="2"/>
              <a:buChar char="v"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555AE17-950F-44B1-9283-09F00CA81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A616D-AE34-4270-B33D-DC0824D072D2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4884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A1793B-64C8-4C07-9997-34C1B7D62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563" y="361384"/>
            <a:ext cx="7543800" cy="786613"/>
          </a:xfrm>
        </p:spPr>
        <p:txBody>
          <a:bodyPr>
            <a:normAutofit/>
          </a:bodyPr>
          <a:lstStyle/>
          <a:p>
            <a:r>
              <a:rPr lang="de-DE" sz="3400" dirty="0"/>
              <a:t>4. Interrogative Verben im Quechua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555AE17-950F-44B1-9283-09F00CA81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0D7A616D-AE34-4270-B33D-DC0824D072D2}" type="slidenum">
              <a:rPr lang="de-DE" smtClean="0"/>
              <a:t>13</a:t>
            </a:fld>
            <a:endParaRPr lang="de-DE"/>
          </a:p>
        </p:txBody>
      </p:sp>
      <p:pic>
        <p:nvPicPr>
          <p:cNvPr id="5" name="Picture 6" descr="http://de.academic.ru/pictures/dewiki/81/Quechua_subgroups.gif">
            <a:extLst>
              <a:ext uri="{FF2B5EF4-FFF2-40B4-BE49-F238E27FC236}">
                <a16:creationId xmlns:a16="http://schemas.microsoft.com/office/drawing/2014/main" id="{685D3809-F638-4643-8C8C-FD6C3FDA49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439" y="2035821"/>
            <a:ext cx="3876675" cy="4238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feld 14">
            <a:extLst>
              <a:ext uri="{FF2B5EF4-FFF2-40B4-BE49-F238E27FC236}">
                <a16:creationId xmlns:a16="http://schemas.microsoft.com/office/drawing/2014/main" id="{BC935617-71F4-4C8D-B1AC-3DCDFACCB5B5}"/>
              </a:ext>
            </a:extLst>
          </p:cNvPr>
          <p:cNvSpPr txBox="1"/>
          <p:nvPr/>
        </p:nvSpPr>
        <p:spPr>
          <a:xfrm>
            <a:off x="5046799" y="5445587"/>
            <a:ext cx="2341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http://de.academic.ru/pictures/dewiki/81/Quechua_subgroups.gif</a:t>
            </a:r>
          </a:p>
        </p:txBody>
      </p:sp>
      <p:pic>
        <p:nvPicPr>
          <p:cNvPr id="17" name="Picture 4" descr="http://titus.fkidg1.uni-frankfurt.de/didact/karten/amer/samerifa.jpg">
            <a:extLst>
              <a:ext uri="{FF2B5EF4-FFF2-40B4-BE49-F238E27FC236}">
                <a16:creationId xmlns:a16="http://schemas.microsoft.com/office/drawing/2014/main" id="{044733E8-E482-45FB-AC74-13330CD99F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07" y="1147997"/>
            <a:ext cx="3659839" cy="5519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421F2499-1F33-47CC-9219-E04DF01CCAF3}"/>
              </a:ext>
            </a:extLst>
          </p:cNvPr>
          <p:cNvSpPr txBox="1"/>
          <p:nvPr/>
        </p:nvSpPr>
        <p:spPr>
          <a:xfrm>
            <a:off x="164791" y="6606020"/>
            <a:ext cx="48820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http://titus.fkidg1.uni-frankfurt.de/didact/karten/amer/samerim.htm</a:t>
            </a:r>
            <a:endParaRPr lang="de-DE" sz="1200" dirty="0">
              <a:solidFill>
                <a:schemeClr val="bg1"/>
              </a:solidFill>
            </a:endParaRPr>
          </a:p>
          <a:p>
            <a:endParaRPr lang="de-DE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9CDE176E-12AE-43BC-9357-1A2532D26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3605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A1793B-64C8-4C07-9997-34C1B7D62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563" y="866359"/>
            <a:ext cx="7543800" cy="786613"/>
          </a:xfrm>
        </p:spPr>
        <p:txBody>
          <a:bodyPr>
            <a:normAutofit/>
          </a:bodyPr>
          <a:lstStyle/>
          <a:p>
            <a:r>
              <a:rPr lang="de-DE" sz="3400" dirty="0"/>
              <a:t>4. Interrogative Verben im Quechua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555AE17-950F-44B1-9283-09F00CA81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0D7A616D-AE34-4270-B33D-DC0824D072D2}" type="slidenum">
              <a:rPr lang="de-DE" smtClean="0"/>
              <a:t>14</a:t>
            </a:fld>
            <a:endParaRPr lang="de-DE"/>
          </a:p>
        </p:txBody>
      </p:sp>
      <p:graphicFrame>
        <p:nvGraphicFramePr>
          <p:cNvPr id="6" name="Inhaltsplatzhalter 5">
            <a:extLst>
              <a:ext uri="{FF2B5EF4-FFF2-40B4-BE49-F238E27FC236}">
                <a16:creationId xmlns:a16="http://schemas.microsoft.com/office/drawing/2014/main" id="{4EF7DC52-4729-485E-B482-CA8E7E83A1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6479711"/>
              </p:ext>
            </p:extLst>
          </p:nvPr>
        </p:nvGraphicFramePr>
        <p:xfrm>
          <a:off x="865563" y="1951348"/>
          <a:ext cx="7684549" cy="4137351"/>
        </p:xfrm>
        <a:graphic>
          <a:graphicData uri="http://schemas.openxmlformats.org/drawingml/2006/table">
            <a:tbl>
              <a:tblPr firstRow="1" firstCol="1" bandRow="1"/>
              <a:tblGrid>
                <a:gridCol w="894435">
                  <a:extLst>
                    <a:ext uri="{9D8B030D-6E8A-4147-A177-3AD203B41FA5}">
                      <a16:colId xmlns:a16="http://schemas.microsoft.com/office/drawing/2014/main" val="470845863"/>
                    </a:ext>
                  </a:extLst>
                </a:gridCol>
                <a:gridCol w="2500917">
                  <a:extLst>
                    <a:ext uri="{9D8B030D-6E8A-4147-A177-3AD203B41FA5}">
                      <a16:colId xmlns:a16="http://schemas.microsoft.com/office/drawing/2014/main" val="1268407434"/>
                    </a:ext>
                  </a:extLst>
                </a:gridCol>
                <a:gridCol w="351322">
                  <a:extLst>
                    <a:ext uri="{9D8B030D-6E8A-4147-A177-3AD203B41FA5}">
                      <a16:colId xmlns:a16="http://schemas.microsoft.com/office/drawing/2014/main" val="1781232626"/>
                    </a:ext>
                  </a:extLst>
                </a:gridCol>
                <a:gridCol w="193817">
                  <a:extLst>
                    <a:ext uri="{9D8B030D-6E8A-4147-A177-3AD203B41FA5}">
                      <a16:colId xmlns:a16="http://schemas.microsoft.com/office/drawing/2014/main" val="4189475041"/>
                    </a:ext>
                  </a:extLst>
                </a:gridCol>
                <a:gridCol w="1299092">
                  <a:extLst>
                    <a:ext uri="{9D8B030D-6E8A-4147-A177-3AD203B41FA5}">
                      <a16:colId xmlns:a16="http://schemas.microsoft.com/office/drawing/2014/main" val="434995181"/>
                    </a:ext>
                  </a:extLst>
                </a:gridCol>
                <a:gridCol w="387634">
                  <a:extLst>
                    <a:ext uri="{9D8B030D-6E8A-4147-A177-3AD203B41FA5}">
                      <a16:colId xmlns:a16="http://schemas.microsoft.com/office/drawing/2014/main" val="4014196666"/>
                    </a:ext>
                  </a:extLst>
                </a:gridCol>
                <a:gridCol w="1071227">
                  <a:extLst>
                    <a:ext uri="{9D8B030D-6E8A-4147-A177-3AD203B41FA5}">
                      <a16:colId xmlns:a16="http://schemas.microsoft.com/office/drawing/2014/main" val="164110000"/>
                    </a:ext>
                  </a:extLst>
                </a:gridCol>
                <a:gridCol w="425610">
                  <a:extLst>
                    <a:ext uri="{9D8B030D-6E8A-4147-A177-3AD203B41FA5}">
                      <a16:colId xmlns:a16="http://schemas.microsoft.com/office/drawing/2014/main" val="2285821698"/>
                    </a:ext>
                  </a:extLst>
                </a:gridCol>
                <a:gridCol w="193817">
                  <a:extLst>
                    <a:ext uri="{9D8B030D-6E8A-4147-A177-3AD203B41FA5}">
                      <a16:colId xmlns:a16="http://schemas.microsoft.com/office/drawing/2014/main" val="1878957086"/>
                    </a:ext>
                  </a:extLst>
                </a:gridCol>
                <a:gridCol w="366678">
                  <a:extLst>
                    <a:ext uri="{9D8B030D-6E8A-4147-A177-3AD203B41FA5}">
                      <a16:colId xmlns:a16="http://schemas.microsoft.com/office/drawing/2014/main" val="1880694994"/>
                    </a:ext>
                  </a:extLst>
                </a:gridCol>
              </a:tblGrid>
              <a:tr h="47856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(6)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Ayacucho Quechua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11207"/>
                  </a:ext>
                </a:extLst>
              </a:tr>
              <a:tr h="47856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ima-na-saq-taq?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6313996"/>
                  </a:ext>
                </a:extLst>
              </a:tr>
              <a:tr h="33507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was-</a:t>
                      </a:r>
                      <a:r>
                        <a:rPr lang="en-GB" sz="1400" cap="small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vblz-1.fut-int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cap="small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933591"/>
                  </a:ext>
                </a:extLst>
              </a:tr>
              <a:tr h="61336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‚Was werde ich tun?‘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GB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nach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Parker 1969: 77)</a:t>
                      </a:r>
                      <a:endParaRPr lang="de-DE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3959273"/>
                  </a:ext>
                </a:extLst>
              </a:tr>
              <a:tr h="47856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(7)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Cuzco Quechua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21996"/>
                  </a:ext>
                </a:extLst>
              </a:tr>
              <a:tr h="47856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ima-ni-nki-m?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453215"/>
                  </a:ext>
                </a:extLst>
              </a:tr>
              <a:tr h="33507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was-sagen-</a:t>
                      </a:r>
                      <a:r>
                        <a:rPr lang="en-GB" sz="1400" cap="small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2-evd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cap="small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9587812"/>
                  </a:ext>
                </a:extLst>
              </a:tr>
              <a:tr h="93959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‚Was </a:t>
                      </a:r>
                      <a:r>
                        <a:rPr lang="en-GB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sagst</a:t>
                      </a: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du?‘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r"/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(César </a:t>
                      </a:r>
                      <a:r>
                        <a:rPr lang="de-DE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Itier</a:t>
                      </a: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persönliche Kommunikation)</a:t>
                      </a:r>
                      <a:endParaRPr lang="de-DE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0525039"/>
                  </a:ext>
                </a:extLst>
              </a:tr>
            </a:tbl>
          </a:graphicData>
        </a:graphic>
      </p:graphicFrame>
      <p:sp>
        <p:nvSpPr>
          <p:cNvPr id="11" name="Textfeld 30">
            <a:extLst>
              <a:ext uri="{FF2B5EF4-FFF2-40B4-BE49-F238E27FC236}">
                <a16:creationId xmlns:a16="http://schemas.microsoft.com/office/drawing/2014/main" id="{B5F4AEFA-CA2B-454E-8824-012CCD540271}"/>
              </a:ext>
            </a:extLst>
          </p:cNvPr>
          <p:cNvSpPr txBox="1"/>
          <p:nvPr/>
        </p:nvSpPr>
        <p:spPr>
          <a:xfrm>
            <a:off x="122548" y="6471638"/>
            <a:ext cx="8898903" cy="4373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de-DE" sz="1600" kern="1200" cap="small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vblz</a:t>
            </a:r>
            <a:r>
              <a:rPr lang="de-DE" sz="160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– </a:t>
            </a:r>
            <a:r>
              <a:rPr lang="de-DE" sz="1600" dirty="0">
                <a:solidFill>
                  <a:schemeClr val="bg1"/>
                </a:solidFill>
                <a:latin typeface="Calibri" panose="020F0502020204030204" pitchFamily="34" charset="0"/>
              </a:rPr>
              <a:t>Verbalisierung</a:t>
            </a:r>
            <a:r>
              <a:rPr lang="de-DE" sz="160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 </a:t>
            </a:r>
            <a:r>
              <a:rPr lang="de-DE" sz="1600" kern="1200" cap="small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fut</a:t>
            </a:r>
            <a:r>
              <a:rPr lang="de-DE" sz="160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– </a:t>
            </a:r>
            <a:r>
              <a:rPr lang="de-DE" sz="1600" dirty="0">
                <a:solidFill>
                  <a:schemeClr val="bg1"/>
                </a:solidFill>
                <a:latin typeface="Calibri" panose="020F0502020204030204" pitchFamily="34" charset="0"/>
              </a:rPr>
              <a:t>Futur</a:t>
            </a:r>
            <a:r>
              <a:rPr lang="de-DE" sz="160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 </a:t>
            </a:r>
            <a:r>
              <a:rPr lang="de-DE" sz="1600" kern="1200" cap="small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int</a:t>
            </a:r>
            <a:r>
              <a:rPr lang="de-DE" sz="1600" dirty="0">
                <a:solidFill>
                  <a:schemeClr val="bg1"/>
                </a:solidFill>
                <a:latin typeface="Calibri" panose="020F0502020204030204" pitchFamily="34" charset="0"/>
              </a:rPr>
              <a:t> – Interrogativmarker  </a:t>
            </a:r>
            <a:r>
              <a:rPr lang="de-DE" sz="1600" cap="small" dirty="0" err="1">
                <a:solidFill>
                  <a:schemeClr val="bg1"/>
                </a:solidFill>
                <a:latin typeface="Calibri" panose="020F0502020204030204" pitchFamily="34" charset="0"/>
              </a:rPr>
              <a:t>evd</a:t>
            </a:r>
            <a:r>
              <a:rPr lang="de-DE" sz="1600" dirty="0">
                <a:solidFill>
                  <a:schemeClr val="bg1"/>
                </a:solidFill>
                <a:latin typeface="Calibri" panose="020F0502020204030204" pitchFamily="34" charset="0"/>
              </a:rPr>
              <a:t> – </a:t>
            </a:r>
            <a:r>
              <a:rPr lang="de-DE" sz="1600" dirty="0" err="1">
                <a:solidFill>
                  <a:schemeClr val="bg1"/>
                </a:solidFill>
                <a:latin typeface="Calibri" panose="020F0502020204030204" pitchFamily="34" charset="0"/>
              </a:rPr>
              <a:t>Evidentialitätsmarker</a:t>
            </a:r>
            <a:endParaRPr lang="de-DE" sz="1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0036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A1793B-64C8-4C07-9997-34C1B7D62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563" y="866359"/>
            <a:ext cx="7543800" cy="786613"/>
          </a:xfrm>
        </p:spPr>
        <p:txBody>
          <a:bodyPr>
            <a:normAutofit/>
          </a:bodyPr>
          <a:lstStyle/>
          <a:p>
            <a:r>
              <a:rPr lang="de-DE" sz="3400" dirty="0"/>
              <a:t>4. Interrogative Verben im Quechua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555AE17-950F-44B1-9283-09F00CA81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0D7A616D-AE34-4270-B33D-DC0824D072D2}" type="slidenum">
              <a:rPr lang="de-DE" smtClean="0"/>
              <a:t>15</a:t>
            </a:fld>
            <a:endParaRPr lang="de-DE"/>
          </a:p>
        </p:txBody>
      </p:sp>
      <p:sp>
        <p:nvSpPr>
          <p:cNvPr id="11" name="Textfeld 30">
            <a:extLst>
              <a:ext uri="{FF2B5EF4-FFF2-40B4-BE49-F238E27FC236}">
                <a16:creationId xmlns:a16="http://schemas.microsoft.com/office/drawing/2014/main" id="{B5F4AEFA-CA2B-454E-8824-012CCD540271}"/>
              </a:ext>
            </a:extLst>
          </p:cNvPr>
          <p:cNvSpPr txBox="1"/>
          <p:nvPr/>
        </p:nvSpPr>
        <p:spPr>
          <a:xfrm>
            <a:off x="122548" y="6471638"/>
            <a:ext cx="8898903" cy="4373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de-DE" sz="1600" kern="1200" cap="small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vblz</a:t>
            </a:r>
            <a:r>
              <a:rPr lang="de-DE" sz="160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– </a:t>
            </a:r>
            <a:r>
              <a:rPr lang="de-DE" sz="1600" dirty="0">
                <a:solidFill>
                  <a:schemeClr val="bg1"/>
                </a:solidFill>
                <a:latin typeface="Calibri" panose="020F0502020204030204" pitchFamily="34" charset="0"/>
              </a:rPr>
              <a:t>Verbalisierung</a:t>
            </a:r>
            <a:r>
              <a:rPr lang="de-DE" sz="160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 </a:t>
            </a:r>
            <a:r>
              <a:rPr lang="de-DE" sz="1600" cap="small" dirty="0" err="1">
                <a:solidFill>
                  <a:schemeClr val="bg1"/>
                </a:solidFill>
                <a:latin typeface="Calibri" panose="020F0502020204030204" pitchFamily="34" charset="0"/>
              </a:rPr>
              <a:t>dyn</a:t>
            </a:r>
            <a:r>
              <a:rPr lang="de-DE" sz="160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– Dynamisch (plötzlich eintretende Handlung) </a:t>
            </a:r>
            <a:r>
              <a:rPr lang="de-DE" sz="1600" kern="1200" cap="small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int</a:t>
            </a:r>
            <a:r>
              <a:rPr lang="de-DE" sz="1600" dirty="0">
                <a:solidFill>
                  <a:schemeClr val="bg1"/>
                </a:solidFill>
                <a:latin typeface="Calibri" panose="020F0502020204030204" pitchFamily="34" charset="0"/>
              </a:rPr>
              <a:t> – Interrogativmarker </a:t>
            </a:r>
            <a:endParaRPr lang="de-DE" sz="1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8" name="Inhaltsplatzhalter 7">
            <a:extLst>
              <a:ext uri="{FF2B5EF4-FFF2-40B4-BE49-F238E27FC236}">
                <a16:creationId xmlns:a16="http://schemas.microsoft.com/office/drawing/2014/main" id="{086B7612-1669-4CF5-A0E8-B5C1DDB2DB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8373050"/>
              </p:ext>
            </p:extLst>
          </p:nvPr>
        </p:nvGraphicFramePr>
        <p:xfrm>
          <a:off x="800099" y="2026763"/>
          <a:ext cx="7543800" cy="2506197"/>
        </p:xfrm>
        <a:graphic>
          <a:graphicData uri="http://schemas.openxmlformats.org/drawingml/2006/table">
            <a:tbl>
              <a:tblPr firstRow="1" firstCol="1" bandRow="1"/>
              <a:tblGrid>
                <a:gridCol w="579246">
                  <a:extLst>
                    <a:ext uri="{9D8B030D-6E8A-4147-A177-3AD203B41FA5}">
                      <a16:colId xmlns:a16="http://schemas.microsoft.com/office/drawing/2014/main" val="1395408563"/>
                    </a:ext>
                  </a:extLst>
                </a:gridCol>
                <a:gridCol w="2276629">
                  <a:extLst>
                    <a:ext uri="{9D8B030D-6E8A-4147-A177-3AD203B41FA5}">
                      <a16:colId xmlns:a16="http://schemas.microsoft.com/office/drawing/2014/main" val="1761563672"/>
                    </a:ext>
                  </a:extLst>
                </a:gridCol>
                <a:gridCol w="253052">
                  <a:extLst>
                    <a:ext uri="{9D8B030D-6E8A-4147-A177-3AD203B41FA5}">
                      <a16:colId xmlns:a16="http://schemas.microsoft.com/office/drawing/2014/main" val="1385712075"/>
                    </a:ext>
                  </a:extLst>
                </a:gridCol>
                <a:gridCol w="594379">
                  <a:extLst>
                    <a:ext uri="{9D8B030D-6E8A-4147-A177-3AD203B41FA5}">
                      <a16:colId xmlns:a16="http://schemas.microsoft.com/office/drawing/2014/main" val="232747555"/>
                    </a:ext>
                  </a:extLst>
                </a:gridCol>
                <a:gridCol w="1350173">
                  <a:extLst>
                    <a:ext uri="{9D8B030D-6E8A-4147-A177-3AD203B41FA5}">
                      <a16:colId xmlns:a16="http://schemas.microsoft.com/office/drawing/2014/main" val="3404521287"/>
                    </a:ext>
                  </a:extLst>
                </a:gridCol>
                <a:gridCol w="257256">
                  <a:extLst>
                    <a:ext uri="{9D8B030D-6E8A-4147-A177-3AD203B41FA5}">
                      <a16:colId xmlns:a16="http://schemas.microsoft.com/office/drawing/2014/main" val="647345036"/>
                    </a:ext>
                  </a:extLst>
                </a:gridCol>
                <a:gridCol w="698626">
                  <a:extLst>
                    <a:ext uri="{9D8B030D-6E8A-4147-A177-3AD203B41FA5}">
                      <a16:colId xmlns:a16="http://schemas.microsoft.com/office/drawing/2014/main" val="529895715"/>
                    </a:ext>
                  </a:extLst>
                </a:gridCol>
                <a:gridCol w="1534439">
                  <a:extLst>
                    <a:ext uri="{9D8B030D-6E8A-4147-A177-3AD203B41FA5}">
                      <a16:colId xmlns:a16="http://schemas.microsoft.com/office/drawing/2014/main" val="816782208"/>
                    </a:ext>
                  </a:extLst>
                </a:gridCol>
              </a:tblGrid>
              <a:tr h="5068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(8)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Ayacucho Quechua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6796192"/>
                  </a:ext>
                </a:extLst>
              </a:tr>
              <a:tr h="45467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Ima-na-ru-sunk</a:t>
                      </a:r>
                      <a:r>
                        <a:rPr lang="en-GB" sz="2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i-taq?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0557432"/>
                  </a:ext>
                </a:extLst>
              </a:tr>
              <a:tr h="4619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was-</a:t>
                      </a:r>
                      <a:r>
                        <a:rPr lang="en-GB" sz="1400" cap="small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vblz-dyn-3s&gt;2o-int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cap="small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1838224"/>
                  </a:ext>
                </a:extLst>
              </a:tr>
              <a:tr h="10827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‚Was ist dir passiert?‘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(nach Parker 1969: 77)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4188652"/>
                  </a:ext>
                </a:extLst>
              </a:tr>
            </a:tbl>
          </a:graphicData>
        </a:graphic>
      </p:graphicFrame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17672A6C-8448-497B-95D3-C6835C6D1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592248"/>
              </p:ext>
            </p:extLst>
          </p:nvPr>
        </p:nvGraphicFramePr>
        <p:xfrm>
          <a:off x="734636" y="4275997"/>
          <a:ext cx="8409361" cy="2429606"/>
        </p:xfrm>
        <a:graphic>
          <a:graphicData uri="http://schemas.openxmlformats.org/drawingml/2006/table">
            <a:tbl>
              <a:tblPr firstRow="1" firstCol="1" bandRow="1"/>
              <a:tblGrid>
                <a:gridCol w="509702">
                  <a:extLst>
                    <a:ext uri="{9D8B030D-6E8A-4147-A177-3AD203B41FA5}">
                      <a16:colId xmlns:a16="http://schemas.microsoft.com/office/drawing/2014/main" val="881266442"/>
                    </a:ext>
                  </a:extLst>
                </a:gridCol>
                <a:gridCol w="358227">
                  <a:extLst>
                    <a:ext uri="{9D8B030D-6E8A-4147-A177-3AD203B41FA5}">
                      <a16:colId xmlns:a16="http://schemas.microsoft.com/office/drawing/2014/main" val="2140753809"/>
                    </a:ext>
                  </a:extLst>
                </a:gridCol>
                <a:gridCol w="923819">
                  <a:extLst>
                    <a:ext uri="{9D8B030D-6E8A-4147-A177-3AD203B41FA5}">
                      <a16:colId xmlns:a16="http://schemas.microsoft.com/office/drawing/2014/main" val="1205387269"/>
                    </a:ext>
                  </a:extLst>
                </a:gridCol>
                <a:gridCol w="2771480">
                  <a:extLst>
                    <a:ext uri="{9D8B030D-6E8A-4147-A177-3AD203B41FA5}">
                      <a16:colId xmlns:a16="http://schemas.microsoft.com/office/drawing/2014/main" val="2808850446"/>
                    </a:ext>
                  </a:extLst>
                </a:gridCol>
                <a:gridCol w="1157373">
                  <a:extLst>
                    <a:ext uri="{9D8B030D-6E8A-4147-A177-3AD203B41FA5}">
                      <a16:colId xmlns:a16="http://schemas.microsoft.com/office/drawing/2014/main" val="2586960753"/>
                    </a:ext>
                  </a:extLst>
                </a:gridCol>
                <a:gridCol w="562651">
                  <a:extLst>
                    <a:ext uri="{9D8B030D-6E8A-4147-A177-3AD203B41FA5}">
                      <a16:colId xmlns:a16="http://schemas.microsoft.com/office/drawing/2014/main" val="764943714"/>
                    </a:ext>
                  </a:extLst>
                </a:gridCol>
                <a:gridCol w="187550">
                  <a:extLst>
                    <a:ext uri="{9D8B030D-6E8A-4147-A177-3AD203B41FA5}">
                      <a16:colId xmlns:a16="http://schemas.microsoft.com/office/drawing/2014/main" val="2314550176"/>
                    </a:ext>
                  </a:extLst>
                </a:gridCol>
                <a:gridCol w="440273">
                  <a:extLst>
                    <a:ext uri="{9D8B030D-6E8A-4147-A177-3AD203B41FA5}">
                      <a16:colId xmlns:a16="http://schemas.microsoft.com/office/drawing/2014/main" val="3329609674"/>
                    </a:ext>
                  </a:extLst>
                </a:gridCol>
                <a:gridCol w="187550">
                  <a:extLst>
                    <a:ext uri="{9D8B030D-6E8A-4147-A177-3AD203B41FA5}">
                      <a16:colId xmlns:a16="http://schemas.microsoft.com/office/drawing/2014/main" val="3714605982"/>
                    </a:ext>
                  </a:extLst>
                </a:gridCol>
                <a:gridCol w="170994">
                  <a:extLst>
                    <a:ext uri="{9D8B030D-6E8A-4147-A177-3AD203B41FA5}">
                      <a16:colId xmlns:a16="http://schemas.microsoft.com/office/drawing/2014/main" val="3137056118"/>
                    </a:ext>
                  </a:extLst>
                </a:gridCol>
                <a:gridCol w="373570">
                  <a:extLst>
                    <a:ext uri="{9D8B030D-6E8A-4147-A177-3AD203B41FA5}">
                      <a16:colId xmlns:a16="http://schemas.microsoft.com/office/drawing/2014/main" val="3612389832"/>
                    </a:ext>
                  </a:extLst>
                </a:gridCol>
                <a:gridCol w="766172">
                  <a:extLst>
                    <a:ext uri="{9D8B030D-6E8A-4147-A177-3AD203B41FA5}">
                      <a16:colId xmlns:a16="http://schemas.microsoft.com/office/drawing/2014/main" val="400583330"/>
                    </a:ext>
                  </a:extLst>
                </a:gridCol>
              </a:tblGrid>
              <a:tr h="57857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(9)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Ayacucho Quechua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Ayacucho Quechua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6353619"/>
                  </a:ext>
                </a:extLst>
              </a:tr>
              <a:tr h="33607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yaqa-lla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yaqa-lla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ima</a:t>
                      </a:r>
                      <a:r>
                        <a:rPr lang="de-DE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-na-</a:t>
                      </a:r>
                      <a:r>
                        <a:rPr lang="de-DE" sz="20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ru</a:t>
                      </a:r>
                      <a:r>
                        <a:rPr lang="de-DE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de-DE" sz="20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ku</a:t>
                      </a:r>
                      <a:r>
                        <a:rPr lang="de-DE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de-DE" sz="20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sqa</a:t>
                      </a:r>
                      <a:r>
                        <a:rPr lang="de-DE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de-DE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ø</a:t>
                      </a:r>
                      <a:r>
                        <a:rPr lang="de-DE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de-DE" sz="20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pas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8">
                  <a:txBody>
                    <a:bodyPr/>
                    <a:lstStyle/>
                    <a:p>
                      <a:r>
                        <a:rPr lang="fr-FR" sz="20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mancha</a:t>
                      </a:r>
                      <a:r>
                        <a:rPr lang="fr-FR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fr-FR" sz="20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ku</a:t>
                      </a:r>
                      <a:r>
                        <a:rPr lang="fr-FR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-y-</a:t>
                      </a:r>
                      <a:r>
                        <a:rPr lang="fr-FR" sz="20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manta</a:t>
                      </a:r>
                      <a:endParaRPr lang="de-DE" dirty="0"/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7440316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fast-</a:t>
                      </a:r>
                      <a:r>
                        <a:rPr lang="de-DE" sz="1400" cap="small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lim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fast-</a:t>
                      </a:r>
                      <a:r>
                        <a:rPr lang="de-DE" sz="1400" cap="small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lim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was-</a:t>
                      </a:r>
                      <a:r>
                        <a:rPr lang="en-GB" sz="1400" cap="small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vblz</a:t>
                      </a: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GB" sz="1400" cap="small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dyn-refl-quo-3-add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r>
                        <a:rPr lang="en-GB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fürchten</a:t>
                      </a:r>
                      <a:r>
                        <a:rPr lang="en-GB" sz="1400" cap="small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GB" sz="1400" cap="small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refl</a:t>
                      </a:r>
                      <a:r>
                        <a:rPr lang="en-GB" sz="1400" cap="small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-inf-</a:t>
                      </a:r>
                      <a:r>
                        <a:rPr lang="en-GB" sz="1400" cap="small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abl</a:t>
                      </a:r>
                      <a:endParaRPr lang="de-DE" dirty="0"/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1812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‚</a:t>
                      </a:r>
                      <a:r>
                        <a:rPr lang="en-GB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Aufgrund</a:t>
                      </a: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ihrer</a:t>
                      </a: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Angst </a:t>
                      </a:r>
                      <a:r>
                        <a:rPr lang="en-GB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wäre</a:t>
                      </a: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ihr</a:t>
                      </a: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fast </a:t>
                      </a:r>
                      <a:r>
                        <a:rPr lang="en-GB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etwas</a:t>
                      </a: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passiert</a:t>
                      </a: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.‘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‚</a:t>
                      </a:r>
                      <a:r>
                        <a:rPr lang="en-GB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Aufgrund</a:t>
                      </a: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ihrer</a:t>
                      </a: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Angst </a:t>
                      </a:r>
                      <a:r>
                        <a:rPr lang="en-GB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wäre</a:t>
                      </a: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ihr</a:t>
                      </a: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fast </a:t>
                      </a:r>
                      <a:r>
                        <a:rPr lang="en-GB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etwas</a:t>
                      </a: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passiert</a:t>
                      </a: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.‘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8317920"/>
                  </a:ext>
                </a:extLst>
              </a:tr>
              <a:tr h="0">
                <a:tc gridSpan="7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(nach Parker 1969: 77)</a:t>
                      </a:r>
                    </a:p>
                    <a:p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gridSpan="5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(nach Parker 1969: 77)</a:t>
                      </a:r>
                    </a:p>
                    <a:p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dirty="0"/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5395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5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806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6487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A1793B-64C8-4C07-9997-34C1B7D62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563" y="866359"/>
            <a:ext cx="7543800" cy="786613"/>
          </a:xfrm>
        </p:spPr>
        <p:txBody>
          <a:bodyPr>
            <a:noAutofit/>
          </a:bodyPr>
          <a:lstStyle/>
          <a:p>
            <a:r>
              <a:rPr lang="de-DE" sz="2400" dirty="0"/>
              <a:t>4. Interrogative Verben im Quechua – Dialektale Varianten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555AE17-950F-44B1-9283-09F00CA81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0D7A616D-AE34-4270-B33D-DC0824D072D2}" type="slidenum">
              <a:rPr lang="de-DE" smtClean="0"/>
              <a:t>16</a:t>
            </a:fld>
            <a:endParaRPr lang="de-DE"/>
          </a:p>
        </p:txBody>
      </p:sp>
      <p:graphicFrame>
        <p:nvGraphicFramePr>
          <p:cNvPr id="7" name="Inhaltsplatzhalter 6">
            <a:extLst>
              <a:ext uri="{FF2B5EF4-FFF2-40B4-BE49-F238E27FC236}">
                <a16:creationId xmlns:a16="http://schemas.microsoft.com/office/drawing/2014/main" id="{48C23EFD-CBE5-4150-A59E-9558842648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0821393"/>
              </p:ext>
            </p:extLst>
          </p:nvPr>
        </p:nvGraphicFramePr>
        <p:xfrm>
          <a:off x="734637" y="1770395"/>
          <a:ext cx="7674726" cy="2724118"/>
        </p:xfrm>
        <a:graphic>
          <a:graphicData uri="http://schemas.openxmlformats.org/drawingml/2006/table">
            <a:tbl>
              <a:tblPr firstRow="1" firstCol="1" bandRow="1"/>
              <a:tblGrid>
                <a:gridCol w="728512">
                  <a:extLst>
                    <a:ext uri="{9D8B030D-6E8A-4147-A177-3AD203B41FA5}">
                      <a16:colId xmlns:a16="http://schemas.microsoft.com/office/drawing/2014/main" val="2549458929"/>
                    </a:ext>
                  </a:extLst>
                </a:gridCol>
                <a:gridCol w="1964550">
                  <a:extLst>
                    <a:ext uri="{9D8B030D-6E8A-4147-A177-3AD203B41FA5}">
                      <a16:colId xmlns:a16="http://schemas.microsoft.com/office/drawing/2014/main" val="3982369818"/>
                    </a:ext>
                  </a:extLst>
                </a:gridCol>
                <a:gridCol w="1941614">
                  <a:extLst>
                    <a:ext uri="{9D8B030D-6E8A-4147-A177-3AD203B41FA5}">
                      <a16:colId xmlns:a16="http://schemas.microsoft.com/office/drawing/2014/main" val="2040073881"/>
                    </a:ext>
                  </a:extLst>
                </a:gridCol>
                <a:gridCol w="2944216">
                  <a:extLst>
                    <a:ext uri="{9D8B030D-6E8A-4147-A177-3AD203B41FA5}">
                      <a16:colId xmlns:a16="http://schemas.microsoft.com/office/drawing/2014/main" val="78226172"/>
                    </a:ext>
                  </a:extLst>
                </a:gridCol>
                <a:gridCol w="95834">
                  <a:extLst>
                    <a:ext uri="{9D8B030D-6E8A-4147-A177-3AD203B41FA5}">
                      <a16:colId xmlns:a16="http://schemas.microsoft.com/office/drawing/2014/main" val="88168114"/>
                    </a:ext>
                  </a:extLst>
                </a:gridCol>
              </a:tblGrid>
              <a:tr h="52974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(10)</a:t>
                      </a:r>
                    </a:p>
                  </a:txBody>
                  <a:tcPr marL="67614" marR="676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Cochabamba Quechua, Bolivien</a:t>
                      </a:r>
                    </a:p>
                  </a:txBody>
                  <a:tcPr marL="67614" marR="676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914828754"/>
                  </a:ext>
                </a:extLst>
              </a:tr>
              <a:tr h="4901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7614" marR="676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Imadaku-sunki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614" marR="676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qan</a:t>
                      </a:r>
                      <a:r>
                        <a:rPr lang="en-GB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-ta-</a:t>
                      </a:r>
                      <a:r>
                        <a:rPr lang="en-GB" sz="20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ri</a:t>
                      </a:r>
                      <a:r>
                        <a:rPr lang="en-GB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614" marR="676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2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Wawa-yki-chu.</a:t>
                      </a:r>
                      <a:endParaRPr lang="de-DE"/>
                    </a:p>
                  </a:txBody>
                  <a:tcPr marL="67614" marR="67614" marT="0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30526643"/>
                  </a:ext>
                </a:extLst>
              </a:tr>
              <a:tr h="41477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614" marR="676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was.angehen</a:t>
                      </a:r>
                      <a:r>
                        <a:rPr lang="en-GB" sz="1400" cap="small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-3s&gt;2o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614" marR="676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cap="small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pers.2-acc-top.contr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614" marR="676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Kind-</a:t>
                      </a:r>
                      <a:r>
                        <a:rPr lang="en-GB" sz="1400" cap="small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poss.2-int</a:t>
                      </a:r>
                      <a:endParaRPr lang="de-DE" dirty="0"/>
                    </a:p>
                  </a:txBody>
                  <a:tcPr marL="67614" marR="676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52514274"/>
                  </a:ext>
                </a:extLst>
              </a:tr>
              <a:tr h="273378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614" marR="676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‚Was geht dich das an? Ist das dein Sohn?‘</a:t>
                      </a:r>
                    </a:p>
                  </a:txBody>
                  <a:tcPr marL="67614" marR="676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614" marR="676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54096735"/>
                  </a:ext>
                </a:extLst>
              </a:tr>
              <a:tr h="887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(Herrero &amp; Sánchez 1983: 179)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614" marR="676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1057"/>
                  </a:ext>
                </a:extLst>
              </a:tr>
            </a:tbl>
          </a:graphicData>
        </a:graphic>
      </p:graphicFrame>
      <p:graphicFrame>
        <p:nvGraphicFramePr>
          <p:cNvPr id="12" name="Tabelle 11">
            <a:extLst>
              <a:ext uri="{FF2B5EF4-FFF2-40B4-BE49-F238E27FC236}">
                <a16:creationId xmlns:a16="http://schemas.microsoft.com/office/drawing/2014/main" id="{179D428E-1AD1-4118-80D9-3222E46EE9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285579"/>
              </p:ext>
            </p:extLst>
          </p:nvPr>
        </p:nvGraphicFramePr>
        <p:xfrm>
          <a:off x="734637" y="4287944"/>
          <a:ext cx="7928595" cy="2203438"/>
        </p:xfrm>
        <a:graphic>
          <a:graphicData uri="http://schemas.openxmlformats.org/drawingml/2006/table">
            <a:tbl>
              <a:tblPr firstRow="1" firstCol="1" bandRow="1"/>
              <a:tblGrid>
                <a:gridCol w="625750">
                  <a:extLst>
                    <a:ext uri="{9D8B030D-6E8A-4147-A177-3AD203B41FA5}">
                      <a16:colId xmlns:a16="http://schemas.microsoft.com/office/drawing/2014/main" val="2126226038"/>
                    </a:ext>
                  </a:extLst>
                </a:gridCol>
                <a:gridCol w="2331353">
                  <a:extLst>
                    <a:ext uri="{9D8B030D-6E8A-4147-A177-3AD203B41FA5}">
                      <a16:colId xmlns:a16="http://schemas.microsoft.com/office/drawing/2014/main" val="4228306066"/>
                    </a:ext>
                  </a:extLst>
                </a:gridCol>
                <a:gridCol w="1026266">
                  <a:extLst>
                    <a:ext uri="{9D8B030D-6E8A-4147-A177-3AD203B41FA5}">
                      <a16:colId xmlns:a16="http://schemas.microsoft.com/office/drawing/2014/main" val="1788275561"/>
                    </a:ext>
                  </a:extLst>
                </a:gridCol>
                <a:gridCol w="3609191">
                  <a:extLst>
                    <a:ext uri="{9D8B030D-6E8A-4147-A177-3AD203B41FA5}">
                      <a16:colId xmlns:a16="http://schemas.microsoft.com/office/drawing/2014/main" val="2761796011"/>
                    </a:ext>
                  </a:extLst>
                </a:gridCol>
                <a:gridCol w="336035">
                  <a:extLst>
                    <a:ext uri="{9D8B030D-6E8A-4147-A177-3AD203B41FA5}">
                      <a16:colId xmlns:a16="http://schemas.microsoft.com/office/drawing/2014/main" val="33871609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(11)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Tarma Quechua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56328"/>
                  </a:ext>
                </a:extLst>
              </a:tr>
              <a:tr h="42841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ayga</a:t>
                      </a:r>
                      <a:r>
                        <a:rPr lang="de-DE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-ni-</a:t>
                      </a:r>
                      <a:r>
                        <a:rPr lang="de-DE" sz="20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</a:t>
                      </a:r>
                      <a:r>
                        <a:rPr lang="de-DE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de-DE" sz="20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ṅ</a:t>
                      </a:r>
                      <a:r>
                        <a:rPr lang="de-DE" sz="20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ki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867357"/>
                  </a:ext>
                </a:extLst>
              </a:tr>
              <a:tr h="9074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wieviel-sagen-</a:t>
                      </a:r>
                      <a:r>
                        <a:rPr lang="en-GB" sz="1400" cap="small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o1-s2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cap="small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775691"/>
                  </a:ext>
                </a:extLst>
              </a:tr>
              <a:tr h="9702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PE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‚</a:t>
                      </a:r>
                      <a:r>
                        <a:rPr lang="en-GB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Wieviel</a:t>
                      </a: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willst</a:t>
                      </a: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du von </a:t>
                      </a:r>
                      <a:r>
                        <a:rPr lang="en-GB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mir</a:t>
                      </a: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?’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PE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(nach Adelaar 1977: 179)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8038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06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A1793B-64C8-4C07-9997-34C1B7D62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563" y="866359"/>
            <a:ext cx="7543800" cy="786613"/>
          </a:xfrm>
        </p:spPr>
        <p:txBody>
          <a:bodyPr>
            <a:normAutofit fontScale="90000"/>
          </a:bodyPr>
          <a:lstStyle/>
          <a:p>
            <a:r>
              <a:rPr lang="de-DE" sz="3400" dirty="0"/>
              <a:t>4. Interrogative Verben im Quechua – Alternative Strategie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555AE17-950F-44B1-9283-09F00CA81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0D7A616D-AE34-4270-B33D-DC0824D072D2}" type="slidenum">
              <a:rPr lang="de-DE" smtClean="0"/>
              <a:t>17</a:t>
            </a:fld>
            <a:endParaRPr lang="de-DE"/>
          </a:p>
        </p:txBody>
      </p:sp>
      <p:graphicFrame>
        <p:nvGraphicFramePr>
          <p:cNvPr id="8" name="Inhaltsplatzhalter 7">
            <a:extLst>
              <a:ext uri="{FF2B5EF4-FFF2-40B4-BE49-F238E27FC236}">
                <a16:creationId xmlns:a16="http://schemas.microsoft.com/office/drawing/2014/main" id="{FCFD3372-EA39-41E3-8B5B-A770CCE2A0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3449248"/>
              </p:ext>
            </p:extLst>
          </p:nvPr>
        </p:nvGraphicFramePr>
        <p:xfrm>
          <a:off x="726689" y="2167441"/>
          <a:ext cx="7956426" cy="2000225"/>
        </p:xfrm>
        <a:graphic>
          <a:graphicData uri="http://schemas.openxmlformats.org/drawingml/2006/table">
            <a:tbl>
              <a:tblPr firstRow="1" firstCol="1" bandRow="1"/>
              <a:tblGrid>
                <a:gridCol w="732004">
                  <a:extLst>
                    <a:ext uri="{9D8B030D-6E8A-4147-A177-3AD203B41FA5}">
                      <a16:colId xmlns:a16="http://schemas.microsoft.com/office/drawing/2014/main" val="2342650279"/>
                    </a:ext>
                  </a:extLst>
                </a:gridCol>
                <a:gridCol w="441908">
                  <a:extLst>
                    <a:ext uri="{9D8B030D-6E8A-4147-A177-3AD203B41FA5}">
                      <a16:colId xmlns:a16="http://schemas.microsoft.com/office/drawing/2014/main" val="3231749392"/>
                    </a:ext>
                  </a:extLst>
                </a:gridCol>
                <a:gridCol w="2505874">
                  <a:extLst>
                    <a:ext uri="{9D8B030D-6E8A-4147-A177-3AD203B41FA5}">
                      <a16:colId xmlns:a16="http://schemas.microsoft.com/office/drawing/2014/main" val="1972776264"/>
                    </a:ext>
                  </a:extLst>
                </a:gridCol>
                <a:gridCol w="395117">
                  <a:extLst>
                    <a:ext uri="{9D8B030D-6E8A-4147-A177-3AD203B41FA5}">
                      <a16:colId xmlns:a16="http://schemas.microsoft.com/office/drawing/2014/main" val="667582163"/>
                    </a:ext>
                  </a:extLst>
                </a:gridCol>
                <a:gridCol w="791649">
                  <a:extLst>
                    <a:ext uri="{9D8B030D-6E8A-4147-A177-3AD203B41FA5}">
                      <a16:colId xmlns:a16="http://schemas.microsoft.com/office/drawing/2014/main" val="1402279775"/>
                    </a:ext>
                  </a:extLst>
                </a:gridCol>
                <a:gridCol w="540310">
                  <a:extLst>
                    <a:ext uri="{9D8B030D-6E8A-4147-A177-3AD203B41FA5}">
                      <a16:colId xmlns:a16="http://schemas.microsoft.com/office/drawing/2014/main" val="77254665"/>
                    </a:ext>
                  </a:extLst>
                </a:gridCol>
                <a:gridCol w="193924">
                  <a:extLst>
                    <a:ext uri="{9D8B030D-6E8A-4147-A177-3AD203B41FA5}">
                      <a16:colId xmlns:a16="http://schemas.microsoft.com/office/drawing/2014/main" val="348154946"/>
                    </a:ext>
                  </a:extLst>
                </a:gridCol>
                <a:gridCol w="387848">
                  <a:extLst>
                    <a:ext uri="{9D8B030D-6E8A-4147-A177-3AD203B41FA5}">
                      <a16:colId xmlns:a16="http://schemas.microsoft.com/office/drawing/2014/main" val="3184955886"/>
                    </a:ext>
                  </a:extLst>
                </a:gridCol>
                <a:gridCol w="731842">
                  <a:extLst>
                    <a:ext uri="{9D8B030D-6E8A-4147-A177-3AD203B41FA5}">
                      <a16:colId xmlns:a16="http://schemas.microsoft.com/office/drawing/2014/main" val="1380478358"/>
                    </a:ext>
                  </a:extLst>
                </a:gridCol>
                <a:gridCol w="1235950">
                  <a:extLst>
                    <a:ext uri="{9D8B030D-6E8A-4147-A177-3AD203B41FA5}">
                      <a16:colId xmlns:a16="http://schemas.microsoft.com/office/drawing/2014/main" val="2922685767"/>
                    </a:ext>
                  </a:extLst>
                </a:gridCol>
              </a:tblGrid>
              <a:tr h="2828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(12)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Ayacucho Quechua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507273"/>
                  </a:ext>
                </a:extLst>
              </a:tr>
              <a:tr h="2511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Ima</a:t>
                      </a:r>
                      <a:r>
                        <a:rPr lang="de-DE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-ni-</a:t>
                      </a:r>
                      <a:r>
                        <a:rPr lang="de-DE" sz="18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sunki</a:t>
                      </a:r>
                      <a:r>
                        <a:rPr lang="de-DE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-taq?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Ima-ta-taq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ni-sunki?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83578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was-sagen-</a:t>
                      </a:r>
                      <a:r>
                        <a:rPr lang="en-GB" sz="1200" cap="small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3s&gt;2o-int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was-</a:t>
                      </a:r>
                      <a:r>
                        <a:rPr lang="de-DE" sz="1200" cap="small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acc</a:t>
                      </a:r>
                      <a:r>
                        <a:rPr lang="de-DE" sz="1200" cap="small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-int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sagen-</a:t>
                      </a:r>
                      <a:r>
                        <a:rPr lang="de-DE" sz="1200" cap="small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3s&gt;2o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492053"/>
                  </a:ext>
                </a:extLst>
              </a:tr>
              <a:tr h="5171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‚Was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sagt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er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dir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?‘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‚Was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sagt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er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dir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?‘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highlight>
                            <a:srgbClr val="00FFFF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399344"/>
                  </a:ext>
                </a:extLst>
              </a:tr>
              <a:tr h="5171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algn="r"/>
                      <a:r>
                        <a:rPr lang="de-DE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(nach Parker 1969: 77)</a:t>
                      </a:r>
                      <a:endParaRPr lang="de-DE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8552125"/>
                  </a:ext>
                </a:extLst>
              </a:tr>
            </a:tbl>
          </a:graphicData>
        </a:graphic>
      </p:graphicFrame>
      <p:graphicFrame>
        <p:nvGraphicFramePr>
          <p:cNvPr id="14" name="Tabelle 13">
            <a:extLst>
              <a:ext uri="{FF2B5EF4-FFF2-40B4-BE49-F238E27FC236}">
                <a16:creationId xmlns:a16="http://schemas.microsoft.com/office/drawing/2014/main" id="{E6AE9F80-5B01-47AB-95ED-0064911B5A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921681"/>
              </p:ext>
            </p:extLst>
          </p:nvPr>
        </p:nvGraphicFramePr>
        <p:xfrm>
          <a:off x="726689" y="4247746"/>
          <a:ext cx="7965416" cy="1328039"/>
        </p:xfrm>
        <a:graphic>
          <a:graphicData uri="http://schemas.openxmlformats.org/drawingml/2006/table">
            <a:tbl>
              <a:tblPr firstRow="1" firstCol="1" bandRow="1"/>
              <a:tblGrid>
                <a:gridCol w="704425">
                  <a:extLst>
                    <a:ext uri="{9D8B030D-6E8A-4147-A177-3AD203B41FA5}">
                      <a16:colId xmlns:a16="http://schemas.microsoft.com/office/drawing/2014/main" val="2161512416"/>
                    </a:ext>
                  </a:extLst>
                </a:gridCol>
                <a:gridCol w="425256">
                  <a:extLst>
                    <a:ext uri="{9D8B030D-6E8A-4147-A177-3AD203B41FA5}">
                      <a16:colId xmlns:a16="http://schemas.microsoft.com/office/drawing/2014/main" val="2866523956"/>
                    </a:ext>
                  </a:extLst>
                </a:gridCol>
                <a:gridCol w="2263734">
                  <a:extLst>
                    <a:ext uri="{9D8B030D-6E8A-4147-A177-3AD203B41FA5}">
                      <a16:colId xmlns:a16="http://schemas.microsoft.com/office/drawing/2014/main" val="2510254150"/>
                    </a:ext>
                  </a:extLst>
                </a:gridCol>
                <a:gridCol w="363794">
                  <a:extLst>
                    <a:ext uri="{9D8B030D-6E8A-4147-A177-3AD203B41FA5}">
                      <a16:colId xmlns:a16="http://schemas.microsoft.com/office/drawing/2014/main" val="1494285785"/>
                    </a:ext>
                  </a:extLst>
                </a:gridCol>
                <a:gridCol w="1396180">
                  <a:extLst>
                    <a:ext uri="{9D8B030D-6E8A-4147-A177-3AD203B41FA5}">
                      <a16:colId xmlns:a16="http://schemas.microsoft.com/office/drawing/2014/main" val="3235170562"/>
                    </a:ext>
                  </a:extLst>
                </a:gridCol>
                <a:gridCol w="285136">
                  <a:extLst>
                    <a:ext uri="{9D8B030D-6E8A-4147-A177-3AD203B41FA5}">
                      <a16:colId xmlns:a16="http://schemas.microsoft.com/office/drawing/2014/main" val="2587909539"/>
                    </a:ext>
                  </a:extLst>
                </a:gridCol>
                <a:gridCol w="288464">
                  <a:extLst>
                    <a:ext uri="{9D8B030D-6E8A-4147-A177-3AD203B41FA5}">
                      <a16:colId xmlns:a16="http://schemas.microsoft.com/office/drawing/2014/main" val="2382781514"/>
                    </a:ext>
                  </a:extLst>
                </a:gridCol>
                <a:gridCol w="389314">
                  <a:extLst>
                    <a:ext uri="{9D8B030D-6E8A-4147-A177-3AD203B41FA5}">
                      <a16:colId xmlns:a16="http://schemas.microsoft.com/office/drawing/2014/main" val="1524908843"/>
                    </a:ext>
                  </a:extLst>
                </a:gridCol>
                <a:gridCol w="890975">
                  <a:extLst>
                    <a:ext uri="{9D8B030D-6E8A-4147-A177-3AD203B41FA5}">
                      <a16:colId xmlns:a16="http://schemas.microsoft.com/office/drawing/2014/main" val="2579321875"/>
                    </a:ext>
                  </a:extLst>
                </a:gridCol>
                <a:gridCol w="385793">
                  <a:extLst>
                    <a:ext uri="{9D8B030D-6E8A-4147-A177-3AD203B41FA5}">
                      <a16:colId xmlns:a16="http://schemas.microsoft.com/office/drawing/2014/main" val="533759871"/>
                    </a:ext>
                  </a:extLst>
                </a:gridCol>
                <a:gridCol w="572345">
                  <a:extLst>
                    <a:ext uri="{9D8B030D-6E8A-4147-A177-3AD203B41FA5}">
                      <a16:colId xmlns:a16="http://schemas.microsoft.com/office/drawing/2014/main" val="1950683073"/>
                    </a:ext>
                  </a:extLst>
                </a:gridCol>
              </a:tblGrid>
              <a:tr h="19113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(13)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Ancash-Huailas</a:t>
                      </a:r>
                      <a:r>
                        <a:rPr lang="de-DE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Quechua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08099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Ima</a:t>
                      </a:r>
                      <a:r>
                        <a:rPr lang="de-DE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-na-</a:t>
                      </a:r>
                      <a:r>
                        <a:rPr lang="de-DE" sz="18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nki</a:t>
                      </a:r>
                      <a:r>
                        <a:rPr lang="de-DE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-taq?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Ima</a:t>
                      </a:r>
                      <a:r>
                        <a:rPr lang="de-DE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de-DE" sz="18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</a:t>
                      </a:r>
                      <a:r>
                        <a:rPr lang="de-DE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-taq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rura-nki</a:t>
                      </a:r>
                      <a:r>
                        <a:rPr lang="de-DE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8787593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was-</a:t>
                      </a:r>
                      <a:r>
                        <a:rPr lang="de-DE" sz="1200" cap="small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vblz</a:t>
                      </a:r>
                      <a:r>
                        <a:rPr lang="de-DE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de-DE" sz="1200" cap="small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2-int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was-</a:t>
                      </a:r>
                      <a:r>
                        <a:rPr lang="de-DE" sz="1200" cap="small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acc</a:t>
                      </a:r>
                      <a:r>
                        <a:rPr lang="de-DE" sz="1200" cap="small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-int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machen-</a:t>
                      </a:r>
                      <a:r>
                        <a:rPr lang="de-DE" sz="1200" cap="small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88887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‚Was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tust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du?‘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‚Was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tust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du?‘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(nach Parker 1976: 137)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r>
                        <a:rPr lang="de-DE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(nach Parker 1976: 137)</a:t>
                      </a:r>
                      <a:endParaRPr lang="de-DE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543912"/>
                  </a:ext>
                </a:extLst>
              </a:tr>
            </a:tbl>
          </a:graphicData>
        </a:graphic>
      </p:graphicFrame>
      <p:sp>
        <p:nvSpPr>
          <p:cNvPr id="15" name="Rectangle 4">
            <a:extLst>
              <a:ext uri="{FF2B5EF4-FFF2-40B4-BE49-F238E27FC236}">
                <a16:creationId xmlns:a16="http://schemas.microsoft.com/office/drawing/2014/main" id="{3D0651B2-5B85-45AF-989A-DB495B4F9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689" y="3609554"/>
            <a:ext cx="1646143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4697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A1793B-64C8-4C07-9997-34C1B7D62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563" y="866359"/>
            <a:ext cx="7543800" cy="786613"/>
          </a:xfrm>
        </p:spPr>
        <p:txBody>
          <a:bodyPr>
            <a:normAutofit/>
          </a:bodyPr>
          <a:lstStyle/>
          <a:p>
            <a:r>
              <a:rPr lang="de-DE" sz="3400" dirty="0"/>
              <a:t>4. Interrogative Verben im Quechua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555AE17-950F-44B1-9283-09F00CA81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0D7A616D-AE34-4270-B33D-DC0824D072D2}" type="slidenum">
              <a:rPr lang="de-DE" smtClean="0"/>
              <a:t>18</a:t>
            </a:fld>
            <a:endParaRPr lang="de-DE"/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id="{3D0651B2-5B85-45AF-989A-DB495B4F9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689" y="3609554"/>
            <a:ext cx="1646143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Inhaltsplatzhalter 6">
            <a:extLst>
              <a:ext uri="{FF2B5EF4-FFF2-40B4-BE49-F238E27FC236}">
                <a16:creationId xmlns:a16="http://schemas.microsoft.com/office/drawing/2014/main" id="{F646C0E1-7B5F-4153-9DE3-EE4CACBAD5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156393"/>
              </p:ext>
            </p:extLst>
          </p:nvPr>
        </p:nvGraphicFramePr>
        <p:xfrm>
          <a:off x="726689" y="2074777"/>
          <a:ext cx="7955929" cy="2708445"/>
        </p:xfrm>
        <a:graphic>
          <a:graphicData uri="http://schemas.openxmlformats.org/drawingml/2006/table">
            <a:tbl>
              <a:tblPr firstRow="1" firstCol="1" bandRow="1"/>
              <a:tblGrid>
                <a:gridCol w="550606">
                  <a:extLst>
                    <a:ext uri="{9D8B030D-6E8A-4147-A177-3AD203B41FA5}">
                      <a16:colId xmlns:a16="http://schemas.microsoft.com/office/drawing/2014/main" val="3904361072"/>
                    </a:ext>
                  </a:extLst>
                </a:gridCol>
                <a:gridCol w="1278194">
                  <a:extLst>
                    <a:ext uri="{9D8B030D-6E8A-4147-A177-3AD203B41FA5}">
                      <a16:colId xmlns:a16="http://schemas.microsoft.com/office/drawing/2014/main" val="1216013245"/>
                    </a:ext>
                  </a:extLst>
                </a:gridCol>
                <a:gridCol w="1740309">
                  <a:extLst>
                    <a:ext uri="{9D8B030D-6E8A-4147-A177-3AD203B41FA5}">
                      <a16:colId xmlns:a16="http://schemas.microsoft.com/office/drawing/2014/main" val="10115584"/>
                    </a:ext>
                  </a:extLst>
                </a:gridCol>
                <a:gridCol w="577289">
                  <a:extLst>
                    <a:ext uri="{9D8B030D-6E8A-4147-A177-3AD203B41FA5}">
                      <a16:colId xmlns:a16="http://schemas.microsoft.com/office/drawing/2014/main" val="511806934"/>
                    </a:ext>
                  </a:extLst>
                </a:gridCol>
                <a:gridCol w="288377">
                  <a:extLst>
                    <a:ext uri="{9D8B030D-6E8A-4147-A177-3AD203B41FA5}">
                      <a16:colId xmlns:a16="http://schemas.microsoft.com/office/drawing/2014/main" val="42499148"/>
                    </a:ext>
                  </a:extLst>
                </a:gridCol>
                <a:gridCol w="186386">
                  <a:extLst>
                    <a:ext uri="{9D8B030D-6E8A-4147-A177-3AD203B41FA5}">
                      <a16:colId xmlns:a16="http://schemas.microsoft.com/office/drawing/2014/main" val="2494659051"/>
                    </a:ext>
                  </a:extLst>
                </a:gridCol>
                <a:gridCol w="967122">
                  <a:extLst>
                    <a:ext uri="{9D8B030D-6E8A-4147-A177-3AD203B41FA5}">
                      <a16:colId xmlns:a16="http://schemas.microsoft.com/office/drawing/2014/main" val="3261786019"/>
                    </a:ext>
                  </a:extLst>
                </a:gridCol>
                <a:gridCol w="288377">
                  <a:extLst>
                    <a:ext uri="{9D8B030D-6E8A-4147-A177-3AD203B41FA5}">
                      <a16:colId xmlns:a16="http://schemas.microsoft.com/office/drawing/2014/main" val="1272007397"/>
                    </a:ext>
                  </a:extLst>
                </a:gridCol>
                <a:gridCol w="865131">
                  <a:extLst>
                    <a:ext uri="{9D8B030D-6E8A-4147-A177-3AD203B41FA5}">
                      <a16:colId xmlns:a16="http://schemas.microsoft.com/office/drawing/2014/main" val="1256810870"/>
                    </a:ext>
                  </a:extLst>
                </a:gridCol>
                <a:gridCol w="490724">
                  <a:extLst>
                    <a:ext uri="{9D8B030D-6E8A-4147-A177-3AD203B41FA5}">
                      <a16:colId xmlns:a16="http://schemas.microsoft.com/office/drawing/2014/main" val="923288664"/>
                    </a:ext>
                  </a:extLst>
                </a:gridCol>
                <a:gridCol w="146660">
                  <a:extLst>
                    <a:ext uri="{9D8B030D-6E8A-4147-A177-3AD203B41FA5}">
                      <a16:colId xmlns:a16="http://schemas.microsoft.com/office/drawing/2014/main" val="3760115468"/>
                    </a:ext>
                  </a:extLst>
                </a:gridCol>
                <a:gridCol w="288377">
                  <a:extLst>
                    <a:ext uri="{9D8B030D-6E8A-4147-A177-3AD203B41FA5}">
                      <a16:colId xmlns:a16="http://schemas.microsoft.com/office/drawing/2014/main" val="1025196098"/>
                    </a:ext>
                  </a:extLst>
                </a:gridCol>
                <a:gridCol w="170394">
                  <a:extLst>
                    <a:ext uri="{9D8B030D-6E8A-4147-A177-3AD203B41FA5}">
                      <a16:colId xmlns:a16="http://schemas.microsoft.com/office/drawing/2014/main" val="856536061"/>
                    </a:ext>
                  </a:extLst>
                </a:gridCol>
                <a:gridCol w="117983">
                  <a:extLst>
                    <a:ext uri="{9D8B030D-6E8A-4147-A177-3AD203B41FA5}">
                      <a16:colId xmlns:a16="http://schemas.microsoft.com/office/drawing/2014/main" val="1130184270"/>
                    </a:ext>
                  </a:extLst>
                </a:gridCol>
              </a:tblGrid>
              <a:tr h="2193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(14)</a:t>
                      </a:r>
                    </a:p>
                  </a:txBody>
                  <a:tcPr marL="60630" marR="6063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Yauyos Quechua</a:t>
                      </a:r>
                    </a:p>
                  </a:txBody>
                  <a:tcPr marL="60630" marR="6063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630" marR="6063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630" marR="6063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630" marR="6063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567199"/>
                  </a:ext>
                </a:extLst>
              </a:tr>
              <a:tr h="44151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630" marR="6063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Kanan-qa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630" marR="606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prisu-tri-ki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630" marR="606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r>
                        <a:rPr lang="de-DE" sz="20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ñuqa-qa</a:t>
                      </a:r>
                      <a:endParaRPr lang="de-DE" dirty="0"/>
                    </a:p>
                  </a:txBody>
                  <a:tcPr marL="60630" marR="606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20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riku-shaq</a:t>
                      </a:r>
                      <a:endParaRPr lang="de-DE" dirty="0"/>
                    </a:p>
                  </a:txBody>
                  <a:tcPr marL="60630" marR="606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gridSpan="5">
                  <a:txBody>
                    <a:bodyPr/>
                    <a:lstStyle/>
                    <a:p>
                      <a:r>
                        <a:rPr lang="de-DE" sz="20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ima</a:t>
                      </a:r>
                      <a:r>
                        <a:rPr lang="de-DE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-na-</a:t>
                      </a:r>
                      <a:r>
                        <a:rPr lang="de-DE" sz="20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shaq</a:t>
                      </a:r>
                      <a:endParaRPr lang="de-DE" dirty="0"/>
                    </a:p>
                  </a:txBody>
                  <a:tcPr marL="60630" marR="606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1819032"/>
                  </a:ext>
                </a:extLst>
              </a:tr>
              <a:tr h="44245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630" marR="6063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now-</a:t>
                      </a:r>
                      <a:r>
                        <a:rPr lang="en-GB" sz="1400" cap="small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top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630" marR="6063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imprisoned-</a:t>
                      </a:r>
                      <a:r>
                        <a:rPr lang="en-GB" sz="1400" cap="small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evc</a:t>
                      </a:r>
                      <a:r>
                        <a:rPr lang="en-GB" sz="1400" cap="small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GB" sz="1400" cap="small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evm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630" marR="6063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r>
                        <a:rPr lang="de-DE" sz="1400" cap="small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pers.1-top</a:t>
                      </a:r>
                      <a:endParaRPr lang="de-DE" dirty="0"/>
                    </a:p>
                  </a:txBody>
                  <a:tcPr marL="60630" marR="6063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go-1</a:t>
                      </a:r>
                      <a:r>
                        <a:rPr lang="en-GB" sz="1400" cap="small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.fut</a:t>
                      </a:r>
                      <a:endParaRPr lang="de-DE" dirty="0"/>
                    </a:p>
                  </a:txBody>
                  <a:tcPr marL="60630" marR="6063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what-</a:t>
                      </a:r>
                      <a:r>
                        <a:rPr lang="en-GB" sz="1400" cap="small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vblz-1.fut</a:t>
                      </a:r>
                      <a:endParaRPr lang="de-DE" dirty="0"/>
                    </a:p>
                  </a:txBody>
                  <a:tcPr marL="60630" marR="6063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 marL="60630" marR="6063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9512786"/>
                  </a:ext>
                </a:extLst>
              </a:tr>
              <a:tr h="4641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630" marR="6063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6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‚Now I’m going to go to jail. What will I do?‘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630" marR="6063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630" marR="6063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630" marR="6063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630" marR="6063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630" marR="6063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910683"/>
                  </a:ext>
                </a:extLst>
              </a:tr>
              <a:tr h="9579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630" marR="6063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630" marR="6063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630" marR="6063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630" marR="6063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(nach </a:t>
                      </a:r>
                      <a:r>
                        <a:rPr lang="de-DE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Shimelman</a:t>
                      </a: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2017: 54)</a:t>
                      </a:r>
                    </a:p>
                  </a:txBody>
                  <a:tcPr marL="60630" marR="6063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4050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04976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E28753-3907-4002-AD5F-AD9B996A3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5. Arealtypologische Parallelen: Interrogative Verben im Aymara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910FD50-47F5-4FDB-B39E-3FA20375C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2024843"/>
            <a:ext cx="7543801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de-DE" i="1" dirty="0"/>
              <a:t> </a:t>
            </a:r>
            <a:r>
              <a:rPr lang="de-DE" i="1" dirty="0" err="1"/>
              <a:t>kamacha</a:t>
            </a:r>
            <a:r>
              <a:rPr lang="de-DE" i="1" dirty="0"/>
              <a:t>- </a:t>
            </a:r>
            <a:r>
              <a:rPr lang="de-DE" dirty="0"/>
              <a:t>‚was machen?‘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dirty="0"/>
              <a:t> </a:t>
            </a:r>
            <a:r>
              <a:rPr lang="de-DE" i="1" dirty="0" err="1"/>
              <a:t>kamsa</a:t>
            </a:r>
            <a:r>
              <a:rPr lang="de-DE" i="1" dirty="0"/>
              <a:t>-</a:t>
            </a:r>
            <a:r>
              <a:rPr lang="de-DE" dirty="0"/>
              <a:t> ‚was sagen?‘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84F2C24-8E86-4C6C-B6BE-3329936AF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A616D-AE34-4270-B33D-DC0824D072D2}" type="slidenum">
              <a:rPr lang="de-DE" smtClean="0"/>
              <a:t>19</a:t>
            </a:fld>
            <a:endParaRPr lang="de-DE"/>
          </a:p>
        </p:txBody>
      </p:sp>
      <p:graphicFrame>
        <p:nvGraphicFramePr>
          <p:cNvPr id="6" name="Inhaltsplatzhalter 6">
            <a:extLst>
              <a:ext uri="{FF2B5EF4-FFF2-40B4-BE49-F238E27FC236}">
                <a16:creationId xmlns:a16="http://schemas.microsoft.com/office/drawing/2014/main" id="{BA4C9551-25E7-4AD3-92D9-8C6E03ED06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7441773"/>
              </p:ext>
            </p:extLst>
          </p:nvPr>
        </p:nvGraphicFramePr>
        <p:xfrm>
          <a:off x="400995" y="3116471"/>
          <a:ext cx="8563896" cy="2374714"/>
        </p:xfrm>
        <a:graphic>
          <a:graphicData uri="http://schemas.openxmlformats.org/drawingml/2006/table">
            <a:tbl>
              <a:tblPr firstRow="1" firstCol="1" bandRow="1"/>
              <a:tblGrid>
                <a:gridCol w="651855">
                  <a:extLst>
                    <a:ext uri="{9D8B030D-6E8A-4147-A177-3AD203B41FA5}">
                      <a16:colId xmlns:a16="http://schemas.microsoft.com/office/drawing/2014/main" val="3679699730"/>
                    </a:ext>
                  </a:extLst>
                </a:gridCol>
                <a:gridCol w="1633060">
                  <a:extLst>
                    <a:ext uri="{9D8B030D-6E8A-4147-A177-3AD203B41FA5}">
                      <a16:colId xmlns:a16="http://schemas.microsoft.com/office/drawing/2014/main" val="1665407632"/>
                    </a:ext>
                  </a:extLst>
                </a:gridCol>
                <a:gridCol w="426474">
                  <a:extLst>
                    <a:ext uri="{9D8B030D-6E8A-4147-A177-3AD203B41FA5}">
                      <a16:colId xmlns:a16="http://schemas.microsoft.com/office/drawing/2014/main" val="389040548"/>
                    </a:ext>
                  </a:extLst>
                </a:gridCol>
                <a:gridCol w="773832">
                  <a:extLst>
                    <a:ext uri="{9D8B030D-6E8A-4147-A177-3AD203B41FA5}">
                      <a16:colId xmlns:a16="http://schemas.microsoft.com/office/drawing/2014/main" val="3647973388"/>
                    </a:ext>
                  </a:extLst>
                </a:gridCol>
                <a:gridCol w="994351">
                  <a:extLst>
                    <a:ext uri="{9D8B030D-6E8A-4147-A177-3AD203B41FA5}">
                      <a16:colId xmlns:a16="http://schemas.microsoft.com/office/drawing/2014/main" val="3940840760"/>
                    </a:ext>
                  </a:extLst>
                </a:gridCol>
                <a:gridCol w="1154730">
                  <a:extLst>
                    <a:ext uri="{9D8B030D-6E8A-4147-A177-3AD203B41FA5}">
                      <a16:colId xmlns:a16="http://schemas.microsoft.com/office/drawing/2014/main" val="564941517"/>
                    </a:ext>
                  </a:extLst>
                </a:gridCol>
                <a:gridCol w="275138">
                  <a:extLst>
                    <a:ext uri="{9D8B030D-6E8A-4147-A177-3AD203B41FA5}">
                      <a16:colId xmlns:a16="http://schemas.microsoft.com/office/drawing/2014/main" val="1672997103"/>
                    </a:ext>
                  </a:extLst>
                </a:gridCol>
                <a:gridCol w="719212">
                  <a:extLst>
                    <a:ext uri="{9D8B030D-6E8A-4147-A177-3AD203B41FA5}">
                      <a16:colId xmlns:a16="http://schemas.microsoft.com/office/drawing/2014/main" val="3973625355"/>
                    </a:ext>
                  </a:extLst>
                </a:gridCol>
                <a:gridCol w="1428383">
                  <a:extLst>
                    <a:ext uri="{9D8B030D-6E8A-4147-A177-3AD203B41FA5}">
                      <a16:colId xmlns:a16="http://schemas.microsoft.com/office/drawing/2014/main" val="2180138861"/>
                    </a:ext>
                  </a:extLst>
                </a:gridCol>
                <a:gridCol w="506861">
                  <a:extLst>
                    <a:ext uri="{9D8B030D-6E8A-4147-A177-3AD203B41FA5}">
                      <a16:colId xmlns:a16="http://schemas.microsoft.com/office/drawing/2014/main" val="239242987"/>
                    </a:ext>
                  </a:extLst>
                </a:gridCol>
              </a:tblGrid>
              <a:tr h="33441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(15)</a:t>
                      </a:r>
                    </a:p>
                  </a:txBody>
                  <a:tcPr marL="51344" marR="513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Aymara</a:t>
                      </a:r>
                    </a:p>
                  </a:txBody>
                  <a:tcPr marL="51344" marR="513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344" marR="513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344" marR="513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344" marR="513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2107709"/>
                  </a:ext>
                </a:extLst>
              </a:tr>
              <a:tr h="3719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1344" marR="513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Kamach-i-sa</a:t>
                      </a:r>
                      <a:r>
                        <a:rPr lang="en-GB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344" marR="5134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8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Mariya</a:t>
                      </a:r>
                      <a:r>
                        <a:rPr lang="en-GB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-x</a:t>
                      </a:r>
                      <a:endParaRPr lang="de-DE" dirty="0"/>
                    </a:p>
                  </a:txBody>
                  <a:tcPr marL="51344" marR="5134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jani</a:t>
                      </a:r>
                      <a:r>
                        <a:rPr lang="en-GB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-w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344" marR="5134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wawa</a:t>
                      </a:r>
                      <a:r>
                        <a:rPr lang="en-GB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-r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344" marR="5134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t’ant</a:t>
                      </a:r>
                      <a:r>
                        <a:rPr lang="en-GB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’-</a:t>
                      </a:r>
                      <a:r>
                        <a:rPr lang="en-GB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ø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344" marR="5134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chur</a:t>
                      </a:r>
                      <a:r>
                        <a:rPr lang="en-GB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-k-</a:t>
                      </a:r>
                      <a:r>
                        <a:rPr lang="en-GB" sz="18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GB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GB" sz="18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ti</a:t>
                      </a:r>
                      <a:r>
                        <a:rPr lang="en-GB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344" marR="5134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3365749"/>
                  </a:ext>
                </a:extLst>
              </a:tr>
              <a:tr h="3397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344" marR="513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was.tun</a:t>
                      </a:r>
                      <a:r>
                        <a:rPr lang="en-GB" sz="1400" cap="small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-3sg-int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344" marR="5134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Maria-</a:t>
                      </a:r>
                      <a:r>
                        <a:rPr lang="en-GB" sz="1400" cap="small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top</a:t>
                      </a:r>
                      <a:endParaRPr lang="de-DE" dirty="0"/>
                    </a:p>
                  </a:txBody>
                  <a:tcPr marL="51344" marR="5134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cap="small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neg-evd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344" marR="5134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Kind-</a:t>
                      </a:r>
                      <a:r>
                        <a:rPr lang="en-GB" sz="1400" cap="small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dat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344" marR="5134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Brot-</a:t>
                      </a:r>
                      <a:r>
                        <a:rPr lang="en-GB" sz="1400" cap="small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acc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344" marR="5134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rowSpan="2"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de-DE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geben-</a:t>
                      </a:r>
                      <a:r>
                        <a:rPr lang="de-DE" sz="1400" cap="small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prs.perf.neg</a:t>
                      </a:r>
                      <a:r>
                        <a:rPr lang="de-DE" sz="1400" cap="small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400" cap="small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3sg-neg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344" marR="5134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1497530"/>
                  </a:ext>
                </a:extLst>
              </a:tr>
              <a:tr h="75711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1344" marR="513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‚</a:t>
                      </a:r>
                      <a:r>
                        <a:rPr lang="es-PE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Was hat sie getan</a:t>
                      </a:r>
                      <a:r>
                        <a:rPr lang="es-PE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? – María hat dem Kind kein Brot gegeben.‘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344" marR="513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344" marR="513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9736042"/>
                  </a:ext>
                </a:extLst>
              </a:tr>
              <a:tr h="3107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PE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344" marR="513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PE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344" marR="513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(nach Hardman et al. 2001: 85)</a:t>
                      </a:r>
                    </a:p>
                  </a:txBody>
                  <a:tcPr marL="51344" marR="513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344" marR="513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4229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5867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5FE3D6-3493-4C8B-8E28-25D31101A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942897"/>
            <a:ext cx="7543800" cy="624290"/>
          </a:xfrm>
        </p:spPr>
        <p:txBody>
          <a:bodyPr>
            <a:normAutofit/>
          </a:bodyPr>
          <a:lstStyle/>
          <a:p>
            <a:r>
              <a:rPr lang="en-GB" sz="3300" b="1" dirty="0"/>
              <a:t>Interrogative </a:t>
            </a:r>
            <a:r>
              <a:rPr lang="en-GB" sz="3300" b="1" dirty="0" err="1"/>
              <a:t>Verben</a:t>
            </a:r>
            <a:endParaRPr lang="de-DE" sz="3300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FC8644B-8547-4204-A5FD-98F5618A6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3"/>
            <a:ext cx="7756498" cy="406936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400" dirty="0"/>
              <a:t>1. Was </a:t>
            </a:r>
            <a:r>
              <a:rPr lang="en-GB" sz="2400" dirty="0" err="1"/>
              <a:t>sind</a:t>
            </a:r>
            <a:r>
              <a:rPr lang="en-GB" sz="2400" dirty="0"/>
              <a:t> Interrogative </a:t>
            </a:r>
            <a:r>
              <a:rPr lang="en-GB" sz="2400" dirty="0" err="1"/>
              <a:t>Verben</a:t>
            </a:r>
            <a:r>
              <a:rPr lang="en-GB" sz="2400" dirty="0"/>
              <a:t>? </a:t>
            </a:r>
          </a:p>
          <a:p>
            <a:pPr marL="0" indent="0">
              <a:buNone/>
            </a:pPr>
            <a:r>
              <a:rPr lang="en-GB" sz="2400" dirty="0"/>
              <a:t>2. </a:t>
            </a:r>
            <a:r>
              <a:rPr lang="en-GB" sz="2400" dirty="0" err="1"/>
              <a:t>Prototypische</a:t>
            </a:r>
            <a:r>
              <a:rPr lang="en-GB" sz="2400" dirty="0"/>
              <a:t> </a:t>
            </a:r>
            <a:r>
              <a:rPr lang="en-GB" sz="2400" dirty="0" err="1"/>
              <a:t>Merkmale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   2.1 </a:t>
            </a:r>
            <a:r>
              <a:rPr lang="en-GB" sz="2400" dirty="0" err="1"/>
              <a:t>Verbhaftigkeit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   2.2 Interrogativität</a:t>
            </a:r>
          </a:p>
          <a:p>
            <a:pPr marL="0" indent="0">
              <a:buNone/>
            </a:pPr>
            <a:r>
              <a:rPr lang="en-GB" sz="2400" dirty="0"/>
              <a:t>   2.3 </a:t>
            </a:r>
            <a:r>
              <a:rPr lang="en-GB" sz="2400" dirty="0" err="1"/>
              <a:t>Analysierbarkeit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   2.4 </a:t>
            </a:r>
            <a:r>
              <a:rPr lang="en-GB" sz="2400" dirty="0" err="1"/>
              <a:t>Semantik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   2.5 </a:t>
            </a:r>
            <a:r>
              <a:rPr lang="en-GB" sz="2400" dirty="0" err="1"/>
              <a:t>Weitere</a:t>
            </a:r>
            <a:r>
              <a:rPr lang="en-GB" sz="2400" dirty="0"/>
              <a:t> </a:t>
            </a:r>
            <a:r>
              <a:rPr lang="en-GB" sz="2400" dirty="0" err="1"/>
              <a:t>Merkmale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3. </a:t>
            </a:r>
            <a:r>
              <a:rPr lang="en-GB" sz="2400" dirty="0" err="1"/>
              <a:t>Vorkommen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4. Interrogative </a:t>
            </a:r>
            <a:r>
              <a:rPr lang="en-GB" sz="2400" dirty="0" err="1"/>
              <a:t>Verben</a:t>
            </a:r>
            <a:r>
              <a:rPr lang="en-GB" sz="2400" dirty="0"/>
              <a:t> </a:t>
            </a:r>
            <a:r>
              <a:rPr lang="en-GB" sz="2400" dirty="0" err="1"/>
              <a:t>im</a:t>
            </a:r>
            <a:r>
              <a:rPr lang="en-GB" sz="2400" dirty="0"/>
              <a:t> Quechua</a:t>
            </a:r>
          </a:p>
          <a:p>
            <a:pPr marL="0" indent="0">
              <a:buNone/>
            </a:pPr>
            <a:r>
              <a:rPr lang="en-GB" sz="2400" dirty="0"/>
              <a:t>5. </a:t>
            </a:r>
            <a:r>
              <a:rPr lang="en-GB" sz="2400" dirty="0" err="1"/>
              <a:t>Arealtypologische</a:t>
            </a:r>
            <a:r>
              <a:rPr lang="en-GB" sz="2400" dirty="0"/>
              <a:t> </a:t>
            </a:r>
            <a:r>
              <a:rPr lang="en-GB" sz="2400" dirty="0" err="1"/>
              <a:t>Parallelen</a:t>
            </a:r>
            <a:r>
              <a:rPr lang="en-GB" sz="2400" dirty="0"/>
              <a:t>: Interrogative </a:t>
            </a:r>
            <a:r>
              <a:rPr lang="en-GB" sz="2400" dirty="0" err="1"/>
              <a:t>Verben</a:t>
            </a:r>
            <a:r>
              <a:rPr lang="en-GB" sz="2400" dirty="0"/>
              <a:t> </a:t>
            </a:r>
            <a:r>
              <a:rPr lang="en-GB" sz="2400" dirty="0" err="1"/>
              <a:t>im</a:t>
            </a:r>
            <a:r>
              <a:rPr lang="en-GB" sz="2400" dirty="0"/>
              <a:t> Aymara</a:t>
            </a:r>
            <a:endParaRPr lang="de-DE" sz="195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647EB05-2FE1-4126-9AAF-01267E3C3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A616D-AE34-4270-B33D-DC0824D072D2}" type="slidenum">
              <a:rPr lang="de-DE" sz="1050"/>
              <a:t>2</a:t>
            </a:fld>
            <a:endParaRPr lang="de-DE" sz="1050" dirty="0"/>
          </a:p>
        </p:txBody>
      </p:sp>
    </p:spTree>
    <p:extLst>
      <p:ext uri="{BB962C8B-B14F-4D97-AF65-F5344CB8AC3E}">
        <p14:creationId xmlns:p14="http://schemas.microsoft.com/office/powerpoint/2010/main" val="7181956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73A2BD-C7EA-48A5-9316-E406ADAF6A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522" y="1460961"/>
            <a:ext cx="8942832" cy="3566160"/>
          </a:xfrm>
        </p:spPr>
        <p:txBody>
          <a:bodyPr anchor="ctr">
            <a:normAutofit/>
          </a:bodyPr>
          <a:lstStyle/>
          <a:p>
            <a:pPr algn="ctr"/>
            <a:r>
              <a:rPr lang="fr-FR" altLang="de-DE" sz="5400" dirty="0" err="1">
                <a:latin typeface="+mn-lt"/>
              </a:rPr>
              <a:t>Vielen</a:t>
            </a:r>
            <a:r>
              <a:rPr lang="fr-FR" altLang="de-DE" sz="5400" dirty="0">
                <a:latin typeface="+mn-lt"/>
              </a:rPr>
              <a:t> </a:t>
            </a:r>
            <a:r>
              <a:rPr lang="fr-FR" altLang="de-DE" sz="5400" dirty="0" err="1">
                <a:latin typeface="+mn-lt"/>
              </a:rPr>
              <a:t>Dank</a:t>
            </a:r>
            <a:r>
              <a:rPr lang="fr-FR" altLang="de-DE" sz="5400" dirty="0">
                <a:latin typeface="+mn-lt"/>
              </a:rPr>
              <a:t>.</a:t>
            </a:r>
            <a:br>
              <a:rPr lang="fr-FR" altLang="de-DE" sz="5400" dirty="0">
                <a:latin typeface="Source Sans Pro Semibold" panose="020B0603030403020204" pitchFamily="34" charset="0"/>
                <a:cs typeface="Source Sans Pro Semibold" panose="020B0603030403020204" pitchFamily="34" charset="0"/>
              </a:rPr>
            </a:br>
            <a:endParaRPr lang="de-DE" sz="495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EFCFD1A-D035-4375-850D-4CBAC8748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7" y="5702091"/>
            <a:ext cx="984019" cy="273844"/>
          </a:xfrm>
        </p:spPr>
        <p:txBody>
          <a:bodyPr/>
          <a:lstStyle/>
          <a:p>
            <a:fld id="{F4922B0D-EC6F-4B3E-9243-92005883F0F0}" type="slidenum">
              <a:rPr lang="de-DE" sz="1200"/>
              <a:t>20</a:t>
            </a:fld>
            <a:endParaRPr lang="de-DE" sz="1200" dirty="0"/>
          </a:p>
        </p:txBody>
      </p:sp>
      <p:sp>
        <p:nvSpPr>
          <p:cNvPr id="6" name="Untertitel 5">
            <a:extLst>
              <a:ext uri="{FF2B5EF4-FFF2-40B4-BE49-F238E27FC236}">
                <a16:creationId xmlns:a16="http://schemas.microsoft.com/office/drawing/2014/main" id="{FAA0BE1C-DFAB-420D-90C1-3054BB2066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059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133ECD-7A02-48AD-BF43-CF4795CB7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Quellen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7A5DFC0-1A97-46F6-8C00-AEAF0E0FF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A616D-AE34-4270-B33D-DC0824D072D2}" type="slidenum">
              <a:rPr lang="de-DE" smtClean="0"/>
              <a:t>21</a:t>
            </a:fld>
            <a:endParaRPr lang="de-DE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EEE239E-AE45-4792-B38A-B3AD9F0F3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413664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dirty="0"/>
              <a:t>- </a:t>
            </a:r>
            <a:r>
              <a:rPr lang="de-DE" dirty="0" err="1"/>
              <a:t>Adelaar</a:t>
            </a:r>
            <a:r>
              <a:rPr lang="de-DE" dirty="0"/>
              <a:t>, Willem Frederik Hendrik, 1977: </a:t>
            </a:r>
            <a:r>
              <a:rPr lang="de-DE" i="1" dirty="0" err="1"/>
              <a:t>Tarma</a:t>
            </a:r>
            <a:r>
              <a:rPr lang="de-DE" i="1" dirty="0"/>
              <a:t> Quechua: Grammar, Texts, Dictionary</a:t>
            </a:r>
            <a:r>
              <a:rPr lang="de-DE" dirty="0"/>
              <a:t>. Lisse: Peter de Ridder Press.</a:t>
            </a:r>
            <a:endParaRPr lang="en-GB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- Crowley, Terry, 1982: </a:t>
            </a:r>
            <a:r>
              <a:rPr lang="en-GB" i="1" dirty="0"/>
              <a:t>The </a:t>
            </a:r>
            <a:r>
              <a:rPr lang="en-GB" i="1" dirty="0" err="1"/>
              <a:t>Paamese</a:t>
            </a:r>
            <a:r>
              <a:rPr lang="en-GB" i="1" dirty="0"/>
              <a:t> Language of Vanuatu</a:t>
            </a:r>
            <a:r>
              <a:rPr lang="en-GB" dirty="0"/>
              <a:t>. </a:t>
            </a:r>
            <a:r>
              <a:rPr lang="es-PE" dirty="0"/>
              <a:t>Canberra: ANU.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- Dixon, R. M. W., 1972: </a:t>
            </a:r>
            <a:r>
              <a:rPr lang="en-GB" i="1" dirty="0"/>
              <a:t>The Dyirbal language of North Queensland</a:t>
            </a:r>
            <a:r>
              <a:rPr lang="en-GB" dirty="0"/>
              <a:t>. New York: Cambridge University Press.</a:t>
            </a:r>
            <a:endParaRPr lang="de-DE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- Evans, Nicholas D., 1995: </a:t>
            </a:r>
            <a:r>
              <a:rPr lang="en-GB" i="1" dirty="0"/>
              <a:t>A Grammar of </a:t>
            </a:r>
            <a:r>
              <a:rPr lang="en-GB" i="1" dirty="0" err="1"/>
              <a:t>Kayardild</a:t>
            </a:r>
            <a:r>
              <a:rPr lang="en-GB" i="1" dirty="0"/>
              <a:t>: With Historical-Comparative Notes on </a:t>
            </a:r>
            <a:r>
              <a:rPr lang="en-GB" i="1" dirty="0" err="1"/>
              <a:t>Tangkic</a:t>
            </a:r>
            <a:r>
              <a:rPr lang="en-GB" dirty="0"/>
              <a:t>. </a:t>
            </a:r>
            <a:r>
              <a:rPr lang="de-DE" dirty="0"/>
              <a:t>Berlin/New York: Mouton de Gruyter.</a:t>
            </a:r>
            <a:endParaRPr lang="fr-FR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dirty="0"/>
              <a:t>- Hagège, Claude, 1981: </a:t>
            </a:r>
            <a:r>
              <a:rPr lang="fr-FR" i="1" dirty="0"/>
              <a:t>Le </a:t>
            </a:r>
            <a:r>
              <a:rPr lang="fr-FR" i="1" dirty="0" err="1"/>
              <a:t>comox</a:t>
            </a:r>
            <a:r>
              <a:rPr lang="fr-FR" i="1" dirty="0"/>
              <a:t> </a:t>
            </a:r>
            <a:r>
              <a:rPr lang="fr-FR" i="1" dirty="0" err="1"/>
              <a:t>lhaamen</a:t>
            </a:r>
            <a:r>
              <a:rPr lang="fr-FR" i="1" dirty="0"/>
              <a:t> de Colombie britannique : Présentation d’une langue amérindienne.</a:t>
            </a:r>
            <a:r>
              <a:rPr lang="fr-FR" dirty="0"/>
              <a:t> Paris: Association d’Ethnologie Amérindienne.</a:t>
            </a:r>
            <a:endParaRPr lang="de-DE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dirty="0"/>
              <a:t>— </a:t>
            </a:r>
            <a:r>
              <a:rPr lang="en-GB" dirty="0"/>
              <a:t>2008: „Towards a typology of interrogative verbs.“ </a:t>
            </a:r>
            <a:r>
              <a:rPr lang="en-GB" i="1" dirty="0"/>
              <a:t>Linguistic Typology</a:t>
            </a:r>
            <a:r>
              <a:rPr lang="en-GB" dirty="0"/>
              <a:t> 12(1): 1-44.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 dirty="0"/>
              <a:t>- Hardman, Martha; Vásquez, Juana; Dios Yapita, Juan de et al. 2001: </a:t>
            </a:r>
            <a:r>
              <a:rPr lang="es-PE" i="1" dirty="0"/>
              <a:t>Aymara: Compendio de estructura fonológica y gramatical</a:t>
            </a:r>
            <a:r>
              <a:rPr lang="es-PE" dirty="0"/>
              <a:t>. 2. Aufl. La Paz, Bolivien: ILCA.</a:t>
            </a:r>
            <a:endParaRPr lang="de-DE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 dirty="0"/>
              <a:t>- Herrero S. J., Joaquín &amp; Federico Sánchez de Lozada 1983: </a:t>
            </a:r>
            <a:r>
              <a:rPr lang="es-PE" i="1" dirty="0"/>
              <a:t>Diccionario Quechua: Estructura semántica del Quechua Cochabambino contemporáneo</a:t>
            </a:r>
            <a:r>
              <a:rPr lang="es-PE" dirty="0"/>
              <a:t>. </a:t>
            </a:r>
            <a:r>
              <a:rPr lang="en-GB" dirty="0"/>
              <a:t>Cochabamba, Bolivia: C.E.F.CO.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- </a:t>
            </a:r>
            <a:r>
              <a:rPr lang="en-GB" dirty="0" err="1"/>
              <a:t>Idiatov</a:t>
            </a:r>
            <a:r>
              <a:rPr lang="en-GB" dirty="0"/>
              <a:t>, Dmitry &amp; Johan van der </a:t>
            </a:r>
            <a:r>
              <a:rPr lang="en-GB" dirty="0" err="1"/>
              <a:t>Auwera</a:t>
            </a:r>
            <a:r>
              <a:rPr lang="en-GB" dirty="0"/>
              <a:t> 2004: „On interrogative pro-verbs“. In: </a:t>
            </a:r>
            <a:r>
              <a:rPr lang="en-GB" i="1" dirty="0"/>
              <a:t>Proceedings of the Workshop on the Syntax, Semantics and Pragmatics of Questions</a:t>
            </a:r>
            <a:r>
              <a:rPr lang="en-GB" dirty="0"/>
              <a:t>, ESSLLI 16, Nancy, France. </a:t>
            </a:r>
            <a:r>
              <a:rPr lang="fr-FR" dirty="0"/>
              <a:t>17-23.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 dirty="0"/>
              <a:t>- Parker, Gary John, 1969: </a:t>
            </a:r>
            <a:r>
              <a:rPr lang="es-PE" i="1" dirty="0"/>
              <a:t>Ayacucho Quechua Grammar and Dictionary</a:t>
            </a:r>
            <a:r>
              <a:rPr lang="es-PE" dirty="0"/>
              <a:t>. The Hague/Paris: Mouton.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s-PE" dirty="0"/>
              <a:t>— 1976: </a:t>
            </a:r>
            <a:r>
              <a:rPr lang="es-PE" i="1" dirty="0"/>
              <a:t>Gramática quechua: Ancash-Huailas</a:t>
            </a:r>
            <a:r>
              <a:rPr lang="es-PE" dirty="0"/>
              <a:t>. Lima: Ministerio de Educación.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dirty="0"/>
              <a:t>- </a:t>
            </a:r>
            <a:r>
              <a:rPr lang="en-GB" dirty="0" err="1"/>
              <a:t>Shimelman</a:t>
            </a:r>
            <a:r>
              <a:rPr lang="en-GB" dirty="0"/>
              <a:t>, Aviva, 2017: </a:t>
            </a:r>
            <a:r>
              <a:rPr lang="en-GB" i="1" dirty="0"/>
              <a:t>A grammar of </a:t>
            </a:r>
            <a:r>
              <a:rPr lang="en-GB" i="1" dirty="0" err="1"/>
              <a:t>Yauyos</a:t>
            </a:r>
            <a:r>
              <a:rPr lang="en-GB" i="1" dirty="0"/>
              <a:t> Quechua</a:t>
            </a:r>
            <a:r>
              <a:rPr lang="en-GB" dirty="0"/>
              <a:t>. Berlin: Language Science Press.</a:t>
            </a:r>
            <a:endParaRPr lang="de-DE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- </a:t>
            </a:r>
            <a:r>
              <a:rPr lang="en-GB" dirty="0" err="1"/>
              <a:t>Svensson</a:t>
            </a:r>
            <a:r>
              <a:rPr lang="en-GB" dirty="0"/>
              <a:t>, Victor </a:t>
            </a:r>
            <a:r>
              <a:rPr lang="en-GB" dirty="0" err="1"/>
              <a:t>Bogren</a:t>
            </a:r>
            <a:r>
              <a:rPr lang="en-GB" dirty="0"/>
              <a:t>, 2017: </a:t>
            </a:r>
            <a:r>
              <a:rPr lang="en-GB" i="1" dirty="0"/>
              <a:t>She </a:t>
            </a:r>
            <a:r>
              <a:rPr lang="en-GB" i="1" dirty="0" err="1"/>
              <a:t>seldoms</a:t>
            </a:r>
            <a:r>
              <a:rPr lang="en-GB" i="1" dirty="0"/>
              <a:t> to what? An investigation into adverbial verbs and interrogative verbs in verb-initial languages</a:t>
            </a:r>
            <a:r>
              <a:rPr lang="en-GB" dirty="0"/>
              <a:t>. Lund: Lund University. </a:t>
            </a:r>
            <a:r>
              <a:rPr lang="en-GB" dirty="0" err="1"/>
              <a:t>Masterarbeit</a:t>
            </a:r>
            <a:r>
              <a:rPr lang="en-GB" dirty="0"/>
              <a:t>. </a:t>
            </a:r>
            <a:endParaRPr lang="de-DE" dirty="0"/>
          </a:p>
          <a:p>
            <a:pPr>
              <a:buFont typeface="Wingdings" panose="05000000000000000000" pitchFamily="2" charset="2"/>
              <a:buChar char="v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661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149D9B-5D95-47A7-A800-89DAD74B1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006" y="1072552"/>
            <a:ext cx="7543800" cy="1088068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sz="4400" dirty="0"/>
              <a:t>1. Was </a:t>
            </a:r>
            <a:r>
              <a:rPr lang="en-GB" sz="4400" dirty="0" err="1"/>
              <a:t>sind</a:t>
            </a:r>
            <a:r>
              <a:rPr lang="en-GB" sz="4400" dirty="0"/>
              <a:t> Interrogative </a:t>
            </a:r>
            <a:r>
              <a:rPr lang="en-GB" sz="4400" dirty="0" err="1"/>
              <a:t>Verben</a:t>
            </a:r>
            <a:r>
              <a:rPr lang="en-GB" sz="4400" dirty="0"/>
              <a:t>? </a:t>
            </a:r>
            <a:br>
              <a:rPr lang="en-GB" dirty="0"/>
            </a:b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ADD3058-CEA3-4731-B218-CBD386A6B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7" y="5702091"/>
            <a:ext cx="984019" cy="273844"/>
          </a:xfrm>
        </p:spPr>
        <p:txBody>
          <a:bodyPr/>
          <a:lstStyle/>
          <a:p>
            <a:fld id="{0D7A616D-AE34-4270-B33D-DC0824D072D2}" type="slidenum">
              <a:rPr lang="de-DE" smtClean="0"/>
              <a:t>3</a:t>
            </a:fld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DB34E1E9-E82A-46F5-A531-BE187036B06A}"/>
              </a:ext>
            </a:extLst>
          </p:cNvPr>
          <p:cNvSpPr/>
          <p:nvPr/>
        </p:nvSpPr>
        <p:spPr>
          <a:xfrm>
            <a:off x="858560" y="1937084"/>
            <a:ext cx="755080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“An interrogative verb [is] a type of word which, like any verb, functions as the main or secondary predicate of the sentence where it appears; but at the same time, it questions the very state of affairs denoted by the predicate itself.” </a:t>
            </a:r>
            <a:r>
              <a:rPr lang="de-DE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Hagège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(2008: 1)</a:t>
            </a:r>
          </a:p>
          <a:p>
            <a:endParaRPr lang="de-DE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r>
              <a:rPr lang="en-US" sz="2000" dirty="0"/>
              <a:t>“Interrogative verbs are a kind of interrogative word that possesses the</a:t>
            </a:r>
          </a:p>
          <a:p>
            <a:r>
              <a:rPr lang="en-US" sz="2000" dirty="0"/>
              <a:t>morphosyntactic features of verbs and questions the very predicate that they </a:t>
            </a:r>
            <a:r>
              <a:rPr lang="de-DE" sz="2000" dirty="0" err="1"/>
              <a:t>themselves</a:t>
            </a:r>
            <a:r>
              <a:rPr lang="de-DE" sz="2000" dirty="0"/>
              <a:t> express.“ </a:t>
            </a:r>
          </a:p>
          <a:p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Svensson (2017: 1)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de-DE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993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149D9B-5D95-47A7-A800-89DAD74B1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006" y="1072552"/>
            <a:ext cx="7543800" cy="1088068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sz="4400" dirty="0"/>
              <a:t>1. Was </a:t>
            </a:r>
            <a:r>
              <a:rPr lang="en-GB" sz="4400" dirty="0" err="1"/>
              <a:t>sind</a:t>
            </a:r>
            <a:r>
              <a:rPr lang="en-GB" sz="4400" dirty="0"/>
              <a:t> Interrogative </a:t>
            </a:r>
            <a:r>
              <a:rPr lang="en-GB" sz="4400" dirty="0" err="1"/>
              <a:t>Verben</a:t>
            </a:r>
            <a:r>
              <a:rPr lang="en-GB" sz="4400" dirty="0"/>
              <a:t>? </a:t>
            </a:r>
            <a:br>
              <a:rPr lang="en-GB" dirty="0"/>
            </a:b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ADD3058-CEA3-4731-B218-CBD386A6B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7" y="5702091"/>
            <a:ext cx="984019" cy="273844"/>
          </a:xfrm>
        </p:spPr>
        <p:txBody>
          <a:bodyPr/>
          <a:lstStyle/>
          <a:p>
            <a:fld id="{0D7A616D-AE34-4270-B33D-DC0824D072D2}" type="slidenum">
              <a:rPr lang="de-DE" smtClean="0"/>
              <a:t>4</a:t>
            </a:fld>
            <a:endParaRPr lang="de-DE" dirty="0"/>
          </a:p>
        </p:txBody>
      </p:sp>
      <p:sp>
        <p:nvSpPr>
          <p:cNvPr id="34" name="Textfeld 30">
            <a:extLst>
              <a:ext uri="{FF2B5EF4-FFF2-40B4-BE49-F238E27FC236}">
                <a16:creationId xmlns:a16="http://schemas.microsoft.com/office/drawing/2014/main" id="{323C992B-75F7-489C-80CE-216114A1D5FD}"/>
              </a:ext>
            </a:extLst>
          </p:cNvPr>
          <p:cNvSpPr txBox="1"/>
          <p:nvPr/>
        </p:nvSpPr>
        <p:spPr>
          <a:xfrm>
            <a:off x="858561" y="6497174"/>
            <a:ext cx="8285439" cy="4373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de-DE" sz="1600" kern="1200" cap="small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prog</a:t>
            </a:r>
            <a:r>
              <a:rPr lang="de-DE" sz="160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– Progressiv</a:t>
            </a:r>
            <a:r>
              <a:rPr lang="de-DE" sz="1600" dirty="0">
                <a:solidFill>
                  <a:schemeClr val="bg1"/>
                </a:solidFill>
                <a:latin typeface="Calibri" panose="020F0502020204030204" pitchFamily="34" charset="0"/>
              </a:rPr>
              <a:t>    </a:t>
            </a:r>
            <a:r>
              <a:rPr lang="de-DE" sz="1600" cap="small" dirty="0" err="1">
                <a:solidFill>
                  <a:schemeClr val="bg1"/>
                </a:solidFill>
                <a:latin typeface="Calibri" panose="020F0502020204030204" pitchFamily="34" charset="0"/>
              </a:rPr>
              <a:t>pl</a:t>
            </a:r>
            <a:r>
              <a:rPr lang="de-DE" sz="160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– </a:t>
            </a:r>
            <a:r>
              <a:rPr lang="de-DE" sz="1600" dirty="0">
                <a:solidFill>
                  <a:schemeClr val="bg1"/>
                </a:solidFill>
                <a:latin typeface="Calibri" panose="020F0502020204030204" pitchFamily="34" charset="0"/>
              </a:rPr>
              <a:t>P</a:t>
            </a:r>
            <a:r>
              <a:rPr lang="de-DE" sz="160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lural    </a:t>
            </a:r>
            <a:r>
              <a:rPr lang="de-DE" sz="1600" cap="small" dirty="0">
                <a:solidFill>
                  <a:schemeClr val="bg1"/>
                </a:solidFill>
                <a:latin typeface="Calibri" panose="020F0502020204030204" pitchFamily="34" charset="0"/>
              </a:rPr>
              <a:t>s</a:t>
            </a:r>
            <a:r>
              <a:rPr lang="de-DE" sz="160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– </a:t>
            </a:r>
            <a:r>
              <a:rPr lang="de-DE" sz="1600" dirty="0" err="1">
                <a:solidFill>
                  <a:schemeClr val="bg1"/>
                </a:solidFill>
                <a:latin typeface="Calibri" panose="020F0502020204030204" pitchFamily="34" charset="0"/>
              </a:rPr>
              <a:t>subjekt</a:t>
            </a:r>
            <a:r>
              <a:rPr lang="de-DE" sz="1600" dirty="0">
                <a:solidFill>
                  <a:schemeClr val="bg1"/>
                </a:solidFill>
                <a:latin typeface="Calibri" panose="020F0502020204030204" pitchFamily="34" charset="0"/>
              </a:rPr>
              <a:t>#</a:t>
            </a:r>
            <a:endParaRPr lang="de-DE" sz="1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8D467C5-C351-43BE-8D05-E46D2ABAC21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75563" y="2527229"/>
            <a:ext cx="8285439" cy="1801668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45083221-F686-4F99-BF0E-95CBC9E900B9}"/>
              </a:ext>
            </a:extLst>
          </p:cNvPr>
          <p:cNvSpPr/>
          <p:nvPr/>
        </p:nvSpPr>
        <p:spPr>
          <a:xfrm>
            <a:off x="4104167" y="2610089"/>
            <a:ext cx="196703" cy="1435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3454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79100C-004D-430E-A193-A3BA56940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400" dirty="0"/>
              <a:t>2. </a:t>
            </a:r>
            <a:r>
              <a:rPr lang="en-GB" sz="3400" dirty="0" err="1"/>
              <a:t>Prototypische</a:t>
            </a:r>
            <a:r>
              <a:rPr lang="en-GB" sz="3400" dirty="0"/>
              <a:t> </a:t>
            </a:r>
            <a:r>
              <a:rPr lang="en-GB" sz="3400" dirty="0" err="1"/>
              <a:t>Merkmale</a:t>
            </a:r>
            <a:r>
              <a:rPr lang="en-GB" sz="3400" dirty="0"/>
              <a:t> </a:t>
            </a:r>
            <a:endParaRPr lang="de-DE" sz="34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136ECCB-BC54-434D-99F3-9A326B0C4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A36BD16-7394-45A0-B6AD-1BFEBDF75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A616D-AE34-4270-B33D-DC0824D072D2}" type="slidenum">
              <a:rPr lang="de-DE" smtClean="0"/>
              <a:t>5</a:t>
            </a:fld>
            <a:endParaRPr lang="de-DE"/>
          </a:p>
        </p:txBody>
      </p:sp>
      <p:sp>
        <p:nvSpPr>
          <p:cNvPr id="12" name="Textfeld 30">
            <a:extLst>
              <a:ext uri="{FF2B5EF4-FFF2-40B4-BE49-F238E27FC236}">
                <a16:creationId xmlns:a16="http://schemas.microsoft.com/office/drawing/2014/main" id="{3155976D-5B41-4CA1-8539-64DB0F149272}"/>
              </a:ext>
            </a:extLst>
          </p:cNvPr>
          <p:cNvSpPr txBox="1"/>
          <p:nvPr/>
        </p:nvSpPr>
        <p:spPr>
          <a:xfrm>
            <a:off x="122548" y="6481552"/>
            <a:ext cx="8898903" cy="4373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de-DE" sz="1600" cap="small" dirty="0">
                <a:solidFill>
                  <a:schemeClr val="bg1"/>
                </a:solidFill>
                <a:latin typeface="Calibri" panose="020F0502020204030204" pitchFamily="34" charset="0"/>
              </a:rPr>
              <a:t>real</a:t>
            </a:r>
            <a:r>
              <a:rPr lang="de-DE" sz="1600" dirty="0">
                <a:solidFill>
                  <a:schemeClr val="bg1"/>
                </a:solidFill>
                <a:latin typeface="Calibri" panose="020F0502020204030204" pitchFamily="34" charset="0"/>
              </a:rPr>
              <a:t> – </a:t>
            </a:r>
            <a:r>
              <a:rPr lang="de-DE" sz="1600" dirty="0" err="1">
                <a:solidFill>
                  <a:schemeClr val="bg1"/>
                </a:solidFill>
                <a:latin typeface="Calibri" panose="020F0502020204030204" pitchFamily="34" charset="0"/>
              </a:rPr>
              <a:t>Realis</a:t>
            </a:r>
            <a:r>
              <a:rPr lang="de-DE" sz="1600" dirty="0">
                <a:solidFill>
                  <a:schemeClr val="bg1"/>
                </a:solidFill>
                <a:latin typeface="Calibri" panose="020F0502020204030204" pitchFamily="34" charset="0"/>
              </a:rPr>
              <a:t>   </a:t>
            </a:r>
            <a:r>
              <a:rPr lang="de-DE" sz="1600" cap="small" dirty="0" err="1">
                <a:solidFill>
                  <a:schemeClr val="bg1"/>
                </a:solidFill>
                <a:latin typeface="Calibri" panose="020F0502020204030204" pitchFamily="34" charset="0"/>
              </a:rPr>
              <a:t>sg</a:t>
            </a:r>
            <a:r>
              <a:rPr lang="de-DE" sz="160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– Singular</a:t>
            </a:r>
            <a:r>
              <a:rPr lang="de-DE" sz="1600" dirty="0">
                <a:solidFill>
                  <a:schemeClr val="bg1"/>
                </a:solidFill>
                <a:latin typeface="Calibri" panose="020F0502020204030204" pitchFamily="34" charset="0"/>
              </a:rPr>
              <a:t>    </a:t>
            </a:r>
            <a:r>
              <a:rPr lang="de-DE" sz="1600" cap="small" dirty="0">
                <a:solidFill>
                  <a:schemeClr val="bg1"/>
                </a:solidFill>
                <a:latin typeface="Calibri" panose="020F0502020204030204" pitchFamily="34" charset="0"/>
              </a:rPr>
              <a:t>m – </a:t>
            </a:r>
            <a:r>
              <a:rPr lang="de-DE" sz="1600" dirty="0">
                <a:solidFill>
                  <a:schemeClr val="bg1"/>
                </a:solidFill>
                <a:latin typeface="Calibri" panose="020F0502020204030204" pitchFamily="34" charset="0"/>
              </a:rPr>
              <a:t>Maskulin</a:t>
            </a:r>
            <a:endParaRPr lang="de-DE" sz="1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219FB7C-5D30-422D-BDC5-3D00EBCCB5F9}"/>
              </a:ext>
            </a:extLst>
          </p:cNvPr>
          <p:cNvSpPr txBox="1"/>
          <p:nvPr/>
        </p:nvSpPr>
        <p:spPr>
          <a:xfrm>
            <a:off x="698499" y="2070100"/>
            <a:ext cx="79673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2.1 Verbhaftigkeit</a:t>
            </a:r>
          </a:p>
          <a:p>
            <a:r>
              <a:rPr lang="de-DE" sz="2000" dirty="0"/>
              <a:t>Ein Interrogatives Verb verhält sich wie andere Verben in einer Sprache.</a:t>
            </a:r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1F53B218-6C5D-4B64-89FA-8969E77753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156480"/>
              </p:ext>
            </p:extLst>
          </p:nvPr>
        </p:nvGraphicFramePr>
        <p:xfrm>
          <a:off x="698499" y="2950552"/>
          <a:ext cx="8322954" cy="3502002"/>
        </p:xfrm>
        <a:graphic>
          <a:graphicData uri="http://schemas.openxmlformats.org/drawingml/2006/table">
            <a:tbl>
              <a:tblPr firstRow="1" firstCol="1" bandRow="1"/>
              <a:tblGrid>
                <a:gridCol w="405889">
                  <a:extLst>
                    <a:ext uri="{9D8B030D-6E8A-4147-A177-3AD203B41FA5}">
                      <a16:colId xmlns:a16="http://schemas.microsoft.com/office/drawing/2014/main" val="4039841668"/>
                    </a:ext>
                  </a:extLst>
                </a:gridCol>
                <a:gridCol w="220043">
                  <a:extLst>
                    <a:ext uri="{9D8B030D-6E8A-4147-A177-3AD203B41FA5}">
                      <a16:colId xmlns:a16="http://schemas.microsoft.com/office/drawing/2014/main" val="2525557218"/>
                    </a:ext>
                  </a:extLst>
                </a:gridCol>
                <a:gridCol w="220043">
                  <a:extLst>
                    <a:ext uri="{9D8B030D-6E8A-4147-A177-3AD203B41FA5}">
                      <a16:colId xmlns:a16="http://schemas.microsoft.com/office/drawing/2014/main" val="3978132431"/>
                    </a:ext>
                  </a:extLst>
                </a:gridCol>
                <a:gridCol w="1489745">
                  <a:extLst>
                    <a:ext uri="{9D8B030D-6E8A-4147-A177-3AD203B41FA5}">
                      <a16:colId xmlns:a16="http://schemas.microsoft.com/office/drawing/2014/main" val="3833996196"/>
                    </a:ext>
                  </a:extLst>
                </a:gridCol>
                <a:gridCol w="220043">
                  <a:extLst>
                    <a:ext uri="{9D8B030D-6E8A-4147-A177-3AD203B41FA5}">
                      <a16:colId xmlns:a16="http://schemas.microsoft.com/office/drawing/2014/main" val="3101631192"/>
                    </a:ext>
                  </a:extLst>
                </a:gridCol>
                <a:gridCol w="2260418">
                  <a:extLst>
                    <a:ext uri="{9D8B030D-6E8A-4147-A177-3AD203B41FA5}">
                      <a16:colId xmlns:a16="http://schemas.microsoft.com/office/drawing/2014/main" val="1113978283"/>
                    </a:ext>
                  </a:extLst>
                </a:gridCol>
                <a:gridCol w="916811">
                  <a:extLst>
                    <a:ext uri="{9D8B030D-6E8A-4147-A177-3AD203B41FA5}">
                      <a16:colId xmlns:a16="http://schemas.microsoft.com/office/drawing/2014/main" val="3742040014"/>
                    </a:ext>
                  </a:extLst>
                </a:gridCol>
                <a:gridCol w="402916">
                  <a:extLst>
                    <a:ext uri="{9D8B030D-6E8A-4147-A177-3AD203B41FA5}">
                      <a16:colId xmlns:a16="http://schemas.microsoft.com/office/drawing/2014/main" val="1896625945"/>
                    </a:ext>
                  </a:extLst>
                </a:gridCol>
                <a:gridCol w="440087">
                  <a:extLst>
                    <a:ext uri="{9D8B030D-6E8A-4147-A177-3AD203B41FA5}">
                      <a16:colId xmlns:a16="http://schemas.microsoft.com/office/drawing/2014/main" val="542318860"/>
                    </a:ext>
                  </a:extLst>
                </a:gridCol>
                <a:gridCol w="220043">
                  <a:extLst>
                    <a:ext uri="{9D8B030D-6E8A-4147-A177-3AD203B41FA5}">
                      <a16:colId xmlns:a16="http://schemas.microsoft.com/office/drawing/2014/main" val="2439118299"/>
                    </a:ext>
                  </a:extLst>
                </a:gridCol>
                <a:gridCol w="417782">
                  <a:extLst>
                    <a:ext uri="{9D8B030D-6E8A-4147-A177-3AD203B41FA5}">
                      <a16:colId xmlns:a16="http://schemas.microsoft.com/office/drawing/2014/main" val="1882778182"/>
                    </a:ext>
                  </a:extLst>
                </a:gridCol>
                <a:gridCol w="449005">
                  <a:extLst>
                    <a:ext uri="{9D8B030D-6E8A-4147-A177-3AD203B41FA5}">
                      <a16:colId xmlns:a16="http://schemas.microsoft.com/office/drawing/2014/main" val="981540993"/>
                    </a:ext>
                  </a:extLst>
                </a:gridCol>
                <a:gridCol w="220043">
                  <a:extLst>
                    <a:ext uri="{9D8B030D-6E8A-4147-A177-3AD203B41FA5}">
                      <a16:colId xmlns:a16="http://schemas.microsoft.com/office/drawing/2014/main" val="47677352"/>
                    </a:ext>
                  </a:extLst>
                </a:gridCol>
                <a:gridCol w="220043">
                  <a:extLst>
                    <a:ext uri="{9D8B030D-6E8A-4147-A177-3AD203B41FA5}">
                      <a16:colId xmlns:a16="http://schemas.microsoft.com/office/drawing/2014/main" val="3493605724"/>
                    </a:ext>
                  </a:extLst>
                </a:gridCol>
                <a:gridCol w="220043">
                  <a:extLst>
                    <a:ext uri="{9D8B030D-6E8A-4147-A177-3AD203B41FA5}">
                      <a16:colId xmlns:a16="http://schemas.microsoft.com/office/drawing/2014/main" val="1906346440"/>
                    </a:ext>
                  </a:extLst>
                </a:gridCol>
              </a:tblGrid>
              <a:tr h="282972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(2)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Paamese (Austronesisch, Vanuatu)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1395901"/>
                  </a:ext>
                </a:extLst>
              </a:tr>
              <a:tr h="28297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Rais </a:t>
                      </a:r>
                      <a:r>
                        <a:rPr lang="de-DE" sz="16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gosa</a:t>
                      </a:r>
                      <a:r>
                        <a:rPr lang="de-DE" sz="16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de-DE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8487312"/>
                  </a:ext>
                </a:extLst>
              </a:tr>
              <a:tr h="28297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raise</a:t>
                      </a:r>
                      <a:endParaRPr lang="de-D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gosaa</a:t>
                      </a:r>
                      <a:endParaRPr lang="de-D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1572744"/>
                  </a:ext>
                </a:extLst>
              </a:tr>
              <a:tr h="274636"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rice</a:t>
                      </a:r>
                      <a:endParaRPr lang="de-D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do.what</a:t>
                      </a:r>
                      <a:r>
                        <a:rPr lang="en-GB" sz="1600" cap="small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.3sg.real</a:t>
                      </a:r>
                      <a:endParaRPr lang="de-DE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cap="small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5908040"/>
                  </a:ext>
                </a:extLst>
              </a:tr>
              <a:tr h="282972"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‚How is the rice getting on?‘ </a:t>
                      </a: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de-DE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wörtl</a:t>
                      </a: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.: ‚Was macht der Reis?‘)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6428635"/>
                  </a:ext>
                </a:extLst>
              </a:tr>
              <a:tr h="282972"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0184588"/>
                  </a:ext>
                </a:extLst>
              </a:tr>
              <a:tr h="28297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b)</a:t>
                      </a:r>
                      <a:endParaRPr lang="de-D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Kogosein t</a:t>
                      </a:r>
                      <a:r>
                        <a:rPr lang="en-GB" sz="16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ū</a:t>
                      </a:r>
                      <a:r>
                        <a:rPr lang="en-GB" sz="16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mali?</a:t>
                      </a:r>
                      <a:endParaRPr lang="de-D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5773423"/>
                  </a:ext>
                </a:extLst>
              </a:tr>
              <a:tr h="28297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ko-goseini</a:t>
                      </a:r>
                      <a:endParaRPr lang="de-D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tuu-malii</a:t>
                      </a:r>
                      <a:endParaRPr lang="de-D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8012828"/>
                  </a:ext>
                </a:extLst>
              </a:tr>
              <a:tr h="282972"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cap="small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2sg.real-</a:t>
                      </a: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do.what</a:t>
                      </a:r>
                      <a:endParaRPr lang="de-D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brother-2</a:t>
                      </a:r>
                      <a:r>
                        <a:rPr lang="en-GB" sz="1600" cap="small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sg.m</a:t>
                      </a:r>
                      <a:endParaRPr lang="de-DE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cap="small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cap="small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244848"/>
                  </a:ext>
                </a:extLst>
              </a:tr>
              <a:tr h="604497"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‚What did you do to your brother?‘</a:t>
                      </a:r>
                      <a:endParaRPr lang="de-D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(nach Crowley 1982: 159)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(nach Crowley 1982: 159)</a:t>
                      </a:r>
                      <a:endParaRPr lang="de-DE" sz="1600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9283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856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79100C-004D-430E-A193-A3BA56940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400" dirty="0"/>
              <a:t>2. </a:t>
            </a:r>
            <a:r>
              <a:rPr lang="en-GB" sz="3400" dirty="0" err="1"/>
              <a:t>Prototypische</a:t>
            </a:r>
            <a:r>
              <a:rPr lang="en-GB" sz="3400" dirty="0"/>
              <a:t> </a:t>
            </a:r>
            <a:r>
              <a:rPr lang="en-GB" sz="3400" dirty="0" err="1"/>
              <a:t>Merkmale</a:t>
            </a:r>
            <a:r>
              <a:rPr lang="en-GB" sz="3400" dirty="0"/>
              <a:t> </a:t>
            </a:r>
            <a:endParaRPr lang="de-DE" sz="34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136ECCB-BC54-434D-99F3-9A326B0C4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A36BD16-7394-45A0-B6AD-1BFEBDF75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A616D-AE34-4270-B33D-DC0824D072D2}" type="slidenum">
              <a:rPr lang="de-DE" smtClean="0"/>
              <a:t>6</a:t>
            </a:fld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219FB7C-5D30-422D-BDC5-3D00EBCCB5F9}"/>
              </a:ext>
            </a:extLst>
          </p:cNvPr>
          <p:cNvSpPr txBox="1"/>
          <p:nvPr/>
        </p:nvSpPr>
        <p:spPr>
          <a:xfrm>
            <a:off x="698500" y="2070100"/>
            <a:ext cx="7391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2.2 Interrogativität</a:t>
            </a:r>
          </a:p>
          <a:p>
            <a:endParaRPr lang="de-DE" sz="1100" dirty="0"/>
          </a:p>
          <a:p>
            <a:r>
              <a:rPr lang="de-DE" sz="2000" dirty="0"/>
              <a:t>Ein Interrogatives Verb markiert eine Ergänzungsfrage.</a:t>
            </a:r>
          </a:p>
          <a:p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320164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79100C-004D-430E-A193-A3BA56940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400" dirty="0"/>
              <a:t>2. </a:t>
            </a:r>
            <a:r>
              <a:rPr lang="en-GB" sz="3400" dirty="0" err="1"/>
              <a:t>Prototypische</a:t>
            </a:r>
            <a:r>
              <a:rPr lang="en-GB" sz="3400" dirty="0"/>
              <a:t> </a:t>
            </a:r>
            <a:r>
              <a:rPr lang="en-GB" sz="3400" dirty="0" err="1"/>
              <a:t>Merkmale</a:t>
            </a:r>
            <a:r>
              <a:rPr lang="en-GB" sz="3400" dirty="0"/>
              <a:t> </a:t>
            </a:r>
            <a:endParaRPr lang="de-DE" sz="34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136ECCB-BC54-434D-99F3-9A326B0C4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A36BD16-7394-45A0-B6AD-1BFEBDF75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A616D-AE34-4270-B33D-DC0824D072D2}" type="slidenum">
              <a:rPr lang="de-DE" smtClean="0"/>
              <a:t>7</a:t>
            </a:fld>
            <a:endParaRPr lang="de-DE"/>
          </a:p>
        </p:txBody>
      </p:sp>
      <p:sp>
        <p:nvSpPr>
          <p:cNvPr id="12" name="Textfeld 30">
            <a:extLst>
              <a:ext uri="{FF2B5EF4-FFF2-40B4-BE49-F238E27FC236}">
                <a16:creationId xmlns:a16="http://schemas.microsoft.com/office/drawing/2014/main" id="{3155976D-5B41-4CA1-8539-64DB0F149272}"/>
              </a:ext>
            </a:extLst>
          </p:cNvPr>
          <p:cNvSpPr txBox="1"/>
          <p:nvPr/>
        </p:nvSpPr>
        <p:spPr>
          <a:xfrm>
            <a:off x="122548" y="6481552"/>
            <a:ext cx="8898903" cy="4373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de-DE" sz="1600" cap="small" dirty="0" err="1">
                <a:solidFill>
                  <a:schemeClr val="bg1"/>
                </a:solidFill>
                <a:latin typeface="Calibri" panose="020F0502020204030204" pitchFamily="34" charset="0"/>
              </a:rPr>
              <a:t>sg</a:t>
            </a:r>
            <a:r>
              <a:rPr lang="de-DE" sz="1600" dirty="0">
                <a:solidFill>
                  <a:schemeClr val="bg1"/>
                </a:solidFill>
                <a:latin typeface="Calibri" panose="020F0502020204030204" pitchFamily="34" charset="0"/>
              </a:rPr>
              <a:t> – Singular   </a:t>
            </a:r>
            <a:r>
              <a:rPr lang="de-DE" sz="1600" cap="small" dirty="0" err="1">
                <a:solidFill>
                  <a:schemeClr val="bg1"/>
                </a:solidFill>
                <a:latin typeface="Calibri" panose="020F0502020204030204" pitchFamily="34" charset="0"/>
              </a:rPr>
              <a:t>nom</a:t>
            </a:r>
            <a:r>
              <a:rPr lang="de-DE" sz="1600" cap="small" dirty="0">
                <a:solidFill>
                  <a:schemeClr val="bg1"/>
                </a:solidFill>
                <a:latin typeface="Calibri" panose="020F0502020204030204" pitchFamily="34" charset="0"/>
              </a:rPr>
              <a:t> – N</a:t>
            </a:r>
            <a:r>
              <a:rPr lang="de-DE" sz="1600" dirty="0">
                <a:solidFill>
                  <a:schemeClr val="bg1"/>
                </a:solidFill>
                <a:latin typeface="Calibri" panose="020F0502020204030204" pitchFamily="34" charset="0"/>
              </a:rPr>
              <a:t>ominativ    </a:t>
            </a:r>
            <a:r>
              <a:rPr lang="de-DE" sz="1600" cap="small" dirty="0" err="1">
                <a:solidFill>
                  <a:schemeClr val="bg1"/>
                </a:solidFill>
                <a:latin typeface="Calibri" panose="020F0502020204030204" pitchFamily="34" charset="0"/>
              </a:rPr>
              <a:t>inch</a:t>
            </a:r>
            <a:r>
              <a:rPr lang="de-DE" sz="160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– </a:t>
            </a:r>
            <a:r>
              <a:rPr lang="de-DE" sz="1600" dirty="0">
                <a:solidFill>
                  <a:schemeClr val="bg1"/>
                </a:solidFill>
                <a:latin typeface="Calibri" panose="020F0502020204030204" pitchFamily="34" charset="0"/>
              </a:rPr>
              <a:t>Inchoativ</a:t>
            </a:r>
            <a:endParaRPr lang="de-DE" sz="1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219FB7C-5D30-422D-BDC5-3D00EBCCB5F9}"/>
              </a:ext>
            </a:extLst>
          </p:cNvPr>
          <p:cNvSpPr txBox="1"/>
          <p:nvPr/>
        </p:nvSpPr>
        <p:spPr>
          <a:xfrm>
            <a:off x="698500" y="2070100"/>
            <a:ext cx="7391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2.3 Analysierbarkeit</a:t>
            </a:r>
          </a:p>
          <a:p>
            <a:r>
              <a:rPr lang="de-DE" sz="2000" dirty="0"/>
              <a:t>Ein Interrogatives Verb ist keine klar analysierbare Verbindung aus Interrogativpronomen und Verb.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78AC6A86-4C2A-4EDA-A896-37050D7E9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124" y="3491746"/>
            <a:ext cx="8491919" cy="2022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15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79100C-004D-430E-A193-A3BA56940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400" dirty="0"/>
              <a:t>2. </a:t>
            </a:r>
            <a:r>
              <a:rPr lang="en-GB" sz="3400" dirty="0" err="1"/>
              <a:t>Prototypische</a:t>
            </a:r>
            <a:r>
              <a:rPr lang="en-GB" sz="3400" dirty="0"/>
              <a:t> </a:t>
            </a:r>
            <a:r>
              <a:rPr lang="en-GB" sz="3400" dirty="0" err="1"/>
              <a:t>Merkmale</a:t>
            </a:r>
            <a:r>
              <a:rPr lang="en-GB" sz="3400" dirty="0"/>
              <a:t> </a:t>
            </a:r>
            <a:endParaRPr lang="de-DE" sz="34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136ECCB-BC54-434D-99F3-9A326B0C4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A36BD16-7394-45A0-B6AD-1BFEBDF75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A616D-AE34-4270-B33D-DC0824D072D2}" type="slidenum">
              <a:rPr lang="de-DE" smtClean="0"/>
              <a:t>8</a:t>
            </a:fld>
            <a:endParaRPr lang="de-DE"/>
          </a:p>
        </p:txBody>
      </p:sp>
      <p:sp>
        <p:nvSpPr>
          <p:cNvPr id="12" name="Textfeld 30">
            <a:extLst>
              <a:ext uri="{FF2B5EF4-FFF2-40B4-BE49-F238E27FC236}">
                <a16:creationId xmlns:a16="http://schemas.microsoft.com/office/drawing/2014/main" id="{3155976D-5B41-4CA1-8539-64DB0F149272}"/>
              </a:ext>
            </a:extLst>
          </p:cNvPr>
          <p:cNvSpPr txBox="1"/>
          <p:nvPr/>
        </p:nvSpPr>
        <p:spPr>
          <a:xfrm>
            <a:off x="122548" y="6481552"/>
            <a:ext cx="8898903" cy="4373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de-DE" sz="1600" kern="1200" cap="small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pl</a:t>
            </a:r>
            <a:r>
              <a:rPr lang="de-DE" sz="160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– Plural    </a:t>
            </a:r>
            <a:r>
              <a:rPr lang="de-DE" sz="1600" kern="1200" cap="small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ag</a:t>
            </a:r>
            <a:r>
              <a:rPr lang="de-DE" sz="160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– Agent     </a:t>
            </a:r>
            <a:r>
              <a:rPr lang="de-DE" sz="1600" cap="small" dirty="0" err="1">
                <a:solidFill>
                  <a:schemeClr val="bg1"/>
                </a:solidFill>
                <a:latin typeface="Calibri" panose="020F0502020204030204" pitchFamily="34" charset="0"/>
              </a:rPr>
              <a:t>intm</a:t>
            </a:r>
            <a:r>
              <a:rPr lang="de-DE" sz="1600" dirty="0">
                <a:solidFill>
                  <a:schemeClr val="bg1"/>
                </a:solidFill>
                <a:latin typeface="Calibri" panose="020F0502020204030204" pitchFamily="34" charset="0"/>
              </a:rPr>
              <a:t> – Interrogativmarker </a:t>
            </a:r>
            <a:endParaRPr lang="de-DE" sz="1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219FB7C-5D30-422D-BDC5-3D00EBCCB5F9}"/>
              </a:ext>
            </a:extLst>
          </p:cNvPr>
          <p:cNvSpPr txBox="1"/>
          <p:nvPr/>
        </p:nvSpPr>
        <p:spPr>
          <a:xfrm>
            <a:off x="698500" y="2101540"/>
            <a:ext cx="7391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2.4 Semantik</a:t>
            </a:r>
          </a:p>
          <a:p>
            <a:r>
              <a:rPr lang="de-DE" sz="2000" dirty="0"/>
              <a:t>Ein Interrogatives Verb gehört einer sehr kleinen Klasse von Wörtern an und hat oft die Bedeutung ‚was machen‘, </a:t>
            </a:r>
            <a:r>
              <a:rPr lang="de-DE" sz="2000" dirty="0">
                <a:ea typeface="Calibri" panose="020F0502020204030204" pitchFamily="34" charset="0"/>
                <a:cs typeface="Arial" panose="020B0604020202020204" pitchFamily="34" charset="0"/>
              </a:rPr>
              <a:t>‚wer sein‘, ‚was sein‘, ‚was tun‘, ‚wie tun‘, ‚was sagen‘, ‚wo sein‘, ‚wohin gehen‘ etc.</a:t>
            </a:r>
            <a:endParaRPr lang="de-DE" sz="2800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C4CB227A-967E-4AFC-91EE-847C39CCDB8F}"/>
              </a:ext>
            </a:extLst>
          </p:cNvPr>
          <p:cNvPicPr/>
          <p:nvPr/>
        </p:nvPicPr>
        <p:blipFill rotWithShape="1">
          <a:blip r:embed="rId2"/>
          <a:srcRect l="12064"/>
          <a:stretch/>
        </p:blipFill>
        <p:spPr>
          <a:xfrm>
            <a:off x="1031579" y="3569856"/>
            <a:ext cx="6393765" cy="1504437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267DD81A-8279-4E13-A287-A2705E639F84}"/>
              </a:ext>
            </a:extLst>
          </p:cNvPr>
          <p:cNvSpPr txBox="1"/>
          <p:nvPr/>
        </p:nvSpPr>
        <p:spPr>
          <a:xfrm>
            <a:off x="6791897" y="5028625"/>
            <a:ext cx="193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(</a:t>
            </a:r>
            <a:r>
              <a:rPr lang="de-DE" dirty="0" err="1"/>
              <a:t>Hagège</a:t>
            </a:r>
            <a:r>
              <a:rPr lang="de-DE" dirty="0"/>
              <a:t> 2008: 5)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79EFDAC-6858-4364-A04A-6C02626B4C29}"/>
              </a:ext>
            </a:extLst>
          </p:cNvPr>
          <p:cNvSpPr txBox="1"/>
          <p:nvPr/>
        </p:nvSpPr>
        <p:spPr>
          <a:xfrm>
            <a:off x="667560" y="3619230"/>
            <a:ext cx="490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(4)</a:t>
            </a:r>
          </a:p>
        </p:txBody>
      </p:sp>
    </p:spTree>
    <p:extLst>
      <p:ext uri="{BB962C8B-B14F-4D97-AF65-F5344CB8AC3E}">
        <p14:creationId xmlns:p14="http://schemas.microsoft.com/office/powerpoint/2010/main" val="197028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8D3EB5-B4E5-4196-A7D0-EF2B943AA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400" dirty="0"/>
              <a:t>2. Prototypische Merkmale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A1D931-398E-491A-A292-FB5D04D93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2232233"/>
            <a:ext cx="7543801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de-DE" sz="2400" dirty="0"/>
              <a:t> Geschlossene Klasse von Wörtern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sz="2400" dirty="0"/>
              <a:t> Verhalten sich morphosyntaktisch wie ‚normale‘ Verben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sz="2400" dirty="0"/>
              <a:t> Verbalwurzeln beinhalten Interrogativität</a:t>
            </a:r>
          </a:p>
          <a:p>
            <a:pPr marL="0" indent="0">
              <a:buNone/>
            </a:pPr>
            <a:endParaRPr lang="de-DE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de-DE" sz="2400" dirty="0"/>
              <a:t> Je nach Sprache z.T. unterschiedliche Merkmale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180421B-6543-4883-B60F-7636227A1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A616D-AE34-4270-B33D-DC0824D072D2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11393"/>
      </p:ext>
    </p:extLst>
  </p:cSld>
  <p:clrMapOvr>
    <a:masterClrMapping/>
  </p:clrMapOvr>
</p:sld>
</file>

<file path=ppt/theme/theme1.xml><?xml version="1.0" encoding="utf-8"?>
<a:theme xmlns:a="http://schemas.openxmlformats.org/drawingml/2006/main" name="Rückblick">
  <a:themeElements>
    <a:clrScheme name="Rückblick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ück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ück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1_Rückblick">
  <a:themeElements>
    <a:clrScheme name="Rückblick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ück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ück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1114</Words>
  <Application>Microsoft Office PowerPoint</Application>
  <PresentationFormat>Bildschirmpräsentation (4:3)</PresentationFormat>
  <Paragraphs>428</Paragraphs>
  <Slides>21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30" baseType="lpstr">
      <vt:lpstr>Arial</vt:lpstr>
      <vt:lpstr>Calibri</vt:lpstr>
      <vt:lpstr>Calibri Light</vt:lpstr>
      <vt:lpstr>Source Sans Pro Semibold</vt:lpstr>
      <vt:lpstr>Times New Roman</vt:lpstr>
      <vt:lpstr>Wingdings</vt:lpstr>
      <vt:lpstr>Rückblick</vt:lpstr>
      <vt:lpstr>1_Rückblick</vt:lpstr>
      <vt:lpstr>Document</vt:lpstr>
      <vt:lpstr>Wastest du gestern und      wie viele bist du eigentlich?    - INTERROGATIVE VERBEN - </vt:lpstr>
      <vt:lpstr>Interrogative Verben</vt:lpstr>
      <vt:lpstr>      1. Was sind Interrogative Verben?  </vt:lpstr>
      <vt:lpstr>      1. Was sind Interrogative Verben?  </vt:lpstr>
      <vt:lpstr>2. Prototypische Merkmale </vt:lpstr>
      <vt:lpstr>2. Prototypische Merkmale </vt:lpstr>
      <vt:lpstr>2. Prototypische Merkmale </vt:lpstr>
      <vt:lpstr>2. Prototypische Merkmale </vt:lpstr>
      <vt:lpstr>2. Prototypische Merkmale</vt:lpstr>
      <vt:lpstr>2. Prototypische Merkmale </vt:lpstr>
      <vt:lpstr>2. Prototypische Merkmale </vt:lpstr>
      <vt:lpstr>3. Vorkommen</vt:lpstr>
      <vt:lpstr>4. Interrogative Verben im Quechua</vt:lpstr>
      <vt:lpstr>4. Interrogative Verben im Quechua</vt:lpstr>
      <vt:lpstr>4. Interrogative Verben im Quechua</vt:lpstr>
      <vt:lpstr>4. Interrogative Verben im Quechua – Dialektale Varianten</vt:lpstr>
      <vt:lpstr>4. Interrogative Verben im Quechua – Alternative Strategie</vt:lpstr>
      <vt:lpstr>4. Interrogative Verben im Quechua</vt:lpstr>
      <vt:lpstr>5. Arealtypologische Parallelen: Interrogative Verben im Aymara</vt:lpstr>
      <vt:lpstr>Vielen Dank. </vt:lpstr>
      <vt:lpstr>Quellen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Definite adjectives in Lithuanian and Latvian</dc:title>
  <dc:creator>User</dc:creator>
  <cp:lastModifiedBy>User</cp:lastModifiedBy>
  <cp:revision>47</cp:revision>
  <dcterms:created xsi:type="dcterms:W3CDTF">2019-02-20T23:14:24Z</dcterms:created>
  <dcterms:modified xsi:type="dcterms:W3CDTF">2019-05-22T08:36:06Z</dcterms:modified>
</cp:coreProperties>
</file>