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84789B-01FE-4232-8E27-648AA3CE7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59AAA37-2018-4A94-84AA-57CD11D2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E7CAF3-C0C7-4257-AD11-DBD89823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E7B4DB-BFE3-4626-8D2A-E0726ADB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1C04AD-EFB7-43FD-AD04-9B0D0DFC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8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094F72-1221-4330-9601-A163369F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6282B3E-9CFF-47D7-BB71-83E09945B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2BCDD4-24B9-4F72-A33F-2EFBE717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8473BE-7EA2-43E8-9DEA-9C863287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2306A15-40DC-40FD-B372-1DE1DC93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11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8468571-339A-46AA-AC75-81E43803F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495472-B46F-4ADA-A835-4CAA2B59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0E11F9-9ECB-49F4-B967-ABA701B4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28F742-7E4B-487B-AD84-89608339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0C23676-A4DC-48D2-8D20-7E43A90B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8188A-9439-41E7-8062-EFC6DCCC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D09870-E8C5-4FFD-AFDB-660FD98AD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1FDEBC-9F76-4825-8E8E-F9A9853B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C8FDBE-527A-4E9B-B142-A785D4C8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38FC81-E83D-4A37-AB03-EA9E0987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9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1D5756-6458-47D6-90A5-E82BCA78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C7EC6F-E7E6-43B5-B751-E507AE72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C7D4F3-67C0-46F0-84FB-878E8516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8D7E5A-4F1F-4089-B01F-B4E28DBA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C8A1C9-7602-4A74-8817-EFB6E9D2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89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96026C-89A7-44A9-8CD6-8C38C4B6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25D08D-72E4-4EBA-8474-D8B1F7A9B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6B4548-C984-485A-883D-EF38E397E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DB60AA-7642-45FF-98B8-958DD520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7DAC519-A227-47C4-A71F-537DE1CA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5B198F-7179-4093-97D9-A26862AA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89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597BB6-9916-4CAD-A527-5408B13C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6552E7-D5C0-402D-BE43-AED6BB8C2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80E65F-A576-4B31-9621-5166A737C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B650D5C-E7CC-4C72-8CEF-19B41BB7C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5D4AE2-657D-4BD2-BF52-1D512FBC5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0672F4C-BC71-4303-96C2-A992833D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08E81F1-6000-43CA-B009-980D6FDD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69FA16D-D8F2-4AD0-B0D8-8AD38F59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40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E62E7A-B851-43CD-9D6A-4AE36529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CEC5CAF-B594-403B-AA49-86766633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CC5CAE2-B3D3-4F95-B9AA-C923B166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0E2C5F5-5397-4E4A-9E8C-F4F88C92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9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73684FD-FCA4-486D-8A1F-263F694E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CD29014-99AD-4A91-A5BE-7BB9770A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2FC87BB-B742-472A-936E-83C0EA2E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D2DDBC-B09B-4ACF-B22A-6E86B9B4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E9072A-5673-45B7-8A01-A16F71CB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E97E060-102E-420A-A5A1-9E320200D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BCA28EC-4146-452B-A05F-51A6C740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2B2B3A-C560-48F6-9FCE-A03793AE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D59333C-1488-4059-BA63-5A5DF25B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75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1A2066-78E1-4B44-AD41-F3A4D6F1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C7AB04E-AF78-47FB-B294-B9141FB00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E3BDC2-21D8-4583-AC77-8C4CB651F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66D266C-F730-479E-AE62-714A00D2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B3A00C-6A9B-42F3-893E-BBB0B5BF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1DF09D9-7A9E-41E1-9DA8-9EC775C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55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280922-B8C5-4194-A33E-DF947189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06CDFF-BF14-4FB8-82D6-6BF6A8D40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9F9925-1582-4346-85B0-70617B9C8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2862-B7B4-4331-9D44-B1F993307471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12421B-9833-411A-9627-340447C98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EF2C8E-757C-4D54-ADCE-0C5156D23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DCC0-C073-4176-9D65-8D505C7E6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9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T0ayVGjc3U&amp;t=99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stor.com/stable/27652765" TargetMode="External"/><Relationship Id="rId3" Type="http://schemas.openxmlformats.org/officeDocument/2006/relationships/hyperlink" Target="http://hdl.handle.net/10822/553140" TargetMode="External"/><Relationship Id="rId7" Type="http://schemas.openxmlformats.org/officeDocument/2006/relationships/hyperlink" Target="http://vc.bridgew.edu/theses/53" TargetMode="External"/><Relationship Id="rId2" Type="http://schemas.openxmlformats.org/officeDocument/2006/relationships/hyperlink" Target="https://www.semanticscholar.org/paper/Interpreting-Accents-%3AAn-analysis-of-the-cognitive-Durb%C3%A1n/5db1baa294cffcac4e4a970dbdd7913158d65d9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1390/taboo.10.2.14" TargetMode="External"/><Relationship Id="rId5" Type="http://schemas.openxmlformats.org/officeDocument/2006/relationships/hyperlink" Target="https://www.anglistik.uni-kiel.de/de/fachgebiete/kultur-und-medienwissenschaften/popularculture/materialien/animated-children2019s-films" TargetMode="External"/><Relationship Id="rId4" Type="http://schemas.openxmlformats.org/officeDocument/2006/relationships/hyperlink" Target="http://www.jstor.com/stable/1049446" TargetMode="External"/><Relationship Id="rId9" Type="http://schemas.openxmlformats.org/officeDocument/2006/relationships/hyperlink" Target="https://doi.org/10.1080/14680777.2018.15462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6EC18F-C753-4AC7-9E08-2295A8B4A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062" y="281354"/>
            <a:ext cx="9528314" cy="120982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“As they say in China, Arrivederci!” </a:t>
            </a:r>
            <a:br>
              <a:rPr lang="en-US" sz="3200" dirty="0"/>
            </a:br>
            <a:r>
              <a:rPr lang="en-US" sz="2800" i="1" dirty="0"/>
              <a:t>Disney’s Dr. Heinz Doofenshmirtz and the Map of the Eastern European Accent in the American Imagination</a:t>
            </a:r>
            <a:endParaRPr lang="el-GR" sz="28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BAACA-4E9E-460B-835E-C4F0C6EE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37" y="1674483"/>
            <a:ext cx="5980876" cy="409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9D4303A-1CD1-4D80-8864-A52A789B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17" y="2078688"/>
            <a:ext cx="1831017" cy="33861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222EDB-DC41-459E-8A3D-75424E8DA4BF}"/>
              </a:ext>
            </a:extLst>
          </p:cNvPr>
          <p:cNvSpPr txBox="1"/>
          <p:nvPr/>
        </p:nvSpPr>
        <p:spPr>
          <a:xfrm>
            <a:off x="2832296" y="6052328"/>
            <a:ext cx="70338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Giota Papavasileiou, </a:t>
            </a:r>
            <a:r>
              <a:rPr lang="en-US" i="1" dirty="0"/>
              <a:t>Albert-</a:t>
            </a:r>
            <a:r>
              <a:rPr lang="en-US" i="1" dirty="0" err="1"/>
              <a:t>Ludwigs</a:t>
            </a:r>
            <a:r>
              <a:rPr lang="en-US" i="1" dirty="0"/>
              <a:t> Universität Freiburg</a:t>
            </a:r>
            <a:r>
              <a:rPr lang="en-US" dirty="0"/>
              <a:t>  </a:t>
            </a:r>
          </a:p>
          <a:p>
            <a:pPr algn="ctr"/>
            <a:r>
              <a:rPr lang="en-US" sz="1600" b="1" dirty="0"/>
              <a:t>68.StuTS 19-22.11.2020, Berlin</a:t>
            </a:r>
            <a:endParaRPr lang="el-GR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36922-D178-424E-A176-A735C699867E}"/>
              </a:ext>
            </a:extLst>
          </p:cNvPr>
          <p:cNvSpPr txBox="1"/>
          <p:nvPr/>
        </p:nvSpPr>
        <p:spPr>
          <a:xfrm>
            <a:off x="4240089" y="5517978"/>
            <a:ext cx="3711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https://i.pinimg.com/originals/c2/25/41/c2254189d20e57078ced7a575061ce83.jpg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3507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0E5402-5265-4C06-B029-3E96B00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896" y="361765"/>
            <a:ext cx="6172199" cy="1086678"/>
          </a:xfrm>
        </p:spPr>
        <p:txBody>
          <a:bodyPr>
            <a:normAutofit/>
          </a:bodyPr>
          <a:lstStyle/>
          <a:p>
            <a:r>
              <a:rPr lang="en-US" sz="2800" dirty="0"/>
              <a:t>Linguistic Stereotyping &amp; the Eastern European Accent </a:t>
            </a: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9D0A9C-5BB1-4528-92DA-7AED7EFF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896" y="1448443"/>
            <a:ext cx="5104365" cy="4546946"/>
          </a:xfrm>
        </p:spPr>
        <p:txBody>
          <a:bodyPr>
            <a:normAutofit/>
          </a:bodyPr>
          <a:lstStyle/>
          <a:p>
            <a:r>
              <a:rPr lang="en-US" sz="2000" dirty="0"/>
              <a:t>How does a </a:t>
            </a:r>
            <a:r>
              <a:rPr lang="en-US" sz="2000" i="1" dirty="0"/>
              <a:t>hero</a:t>
            </a:r>
            <a:r>
              <a:rPr lang="en-US" sz="2000" dirty="0"/>
              <a:t> speak? How does a </a:t>
            </a:r>
            <a:r>
              <a:rPr lang="en-US" sz="2000" i="1" dirty="0"/>
              <a:t>villain</a:t>
            </a:r>
            <a:r>
              <a:rPr lang="en-US" sz="2000" dirty="0"/>
              <a:t>? </a:t>
            </a:r>
          </a:p>
          <a:p>
            <a:pPr marL="0" indent="0">
              <a:buNone/>
            </a:pPr>
            <a:r>
              <a:rPr lang="en-US" sz="1500" i="1" dirty="0"/>
              <a:t>-standard</a:t>
            </a:r>
            <a:r>
              <a:rPr lang="en-US" sz="1500" dirty="0"/>
              <a:t> linguistic variety Vs. foreign/ regional/ socioeconomically marked  accent </a:t>
            </a:r>
          </a:p>
          <a:p>
            <a:pPr marL="0" indent="0">
              <a:buNone/>
            </a:pPr>
            <a:r>
              <a:rPr lang="en-US" sz="1500" dirty="0"/>
              <a:t>-reproduction of problematic ideologies related to linguistic variation </a:t>
            </a:r>
          </a:p>
          <a:p>
            <a:pPr marL="0" indent="0">
              <a:buNone/>
            </a:pPr>
            <a:r>
              <a:rPr lang="en-US" sz="1500" dirty="0"/>
              <a:t>-news trends? (Azad 2009)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“pan-Slavic” stereotype (Wallace 2008, p. 35)</a:t>
            </a:r>
          </a:p>
          <a:p>
            <a:pPr marL="0" indent="0">
              <a:buNone/>
            </a:pPr>
            <a:r>
              <a:rPr lang="en-US" sz="1500" dirty="0"/>
              <a:t>-unclear cultural/linguistic heritage </a:t>
            </a:r>
          </a:p>
          <a:p>
            <a:pPr marL="0" indent="0">
              <a:buNone/>
            </a:pPr>
            <a:r>
              <a:rPr lang="en-US" sz="1500" dirty="0"/>
              <a:t>-male</a:t>
            </a:r>
          </a:p>
          <a:p>
            <a:pPr marL="0" indent="0">
              <a:buNone/>
            </a:pPr>
            <a:r>
              <a:rPr lang="en-US" sz="1500" dirty="0"/>
              <a:t>-primitive </a:t>
            </a:r>
          </a:p>
          <a:p>
            <a:pPr marL="0" indent="0">
              <a:buNone/>
            </a:pPr>
            <a:r>
              <a:rPr lang="en-US" sz="1500" dirty="0"/>
              <a:t>-brutal </a:t>
            </a:r>
          </a:p>
          <a:p>
            <a:pPr marL="0" indent="0">
              <a:buNone/>
            </a:pPr>
            <a:r>
              <a:rPr lang="en-US" sz="1500" dirty="0"/>
              <a:t>-not educated </a:t>
            </a:r>
            <a:endParaRPr lang="el-GR" sz="15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67CACC3-8A4C-4F4D-A507-C84C211F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81" y="2326366"/>
            <a:ext cx="3808758" cy="21522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A030FA2-ECB4-4D97-8035-3BCD9AFE9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984" y="361765"/>
            <a:ext cx="3349555" cy="18466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765DFF2-A259-41A1-8A71-87C20402B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80" y="4721615"/>
            <a:ext cx="4417859" cy="1846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BB84AE-DCCF-404E-9E46-F142D3F05F08}"/>
              </a:ext>
            </a:extLst>
          </p:cNvPr>
          <p:cNvSpPr txBox="1"/>
          <p:nvPr/>
        </p:nvSpPr>
        <p:spPr>
          <a:xfrm>
            <a:off x="3315321" y="4823792"/>
            <a:ext cx="1665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https://i.gifer.com/78FM.gif</a:t>
            </a:r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0B235-3CE9-46AF-BDBF-44458E473175}"/>
              </a:ext>
            </a:extLst>
          </p:cNvPr>
          <p:cNvSpPr txBox="1"/>
          <p:nvPr/>
        </p:nvSpPr>
        <p:spPr>
          <a:xfrm>
            <a:off x="1556845" y="2051954"/>
            <a:ext cx="2429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https://nl.pinterest.com/pin/488077678341107415/</a:t>
            </a:r>
            <a:endParaRPr lang="el-GR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A5240-5983-4054-96D5-FC7DC725111E}"/>
              </a:ext>
            </a:extLst>
          </p:cNvPr>
          <p:cNvSpPr txBox="1"/>
          <p:nvPr/>
        </p:nvSpPr>
        <p:spPr>
          <a:xfrm>
            <a:off x="1171781" y="4247784"/>
            <a:ext cx="170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https://www.krone.at/2259451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395387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D9562D-45F9-4878-A679-B8DB4C5F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31" y="393076"/>
            <a:ext cx="4772162" cy="1325563"/>
          </a:xfrm>
        </p:spPr>
        <p:txBody>
          <a:bodyPr>
            <a:normAutofit/>
          </a:bodyPr>
          <a:lstStyle/>
          <a:p>
            <a:r>
              <a:rPr lang="de-DE" sz="2800" dirty="0"/>
              <a:t>Heinz Doofenshmirtz, </a:t>
            </a:r>
            <a:br>
              <a:rPr lang="de-DE" sz="2800" dirty="0"/>
            </a:br>
            <a:r>
              <a:rPr lang="de-DE" sz="2800" dirty="0"/>
              <a:t>an Immigrant from Drusselstein</a:t>
            </a: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E2A721-92FC-4FAA-AF8D-27F5231EF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31" y="2027582"/>
            <a:ext cx="5657299" cy="443734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Multicultural identity and characteristics: supposed to be German/ Austrian, but his accent is </a:t>
            </a:r>
            <a:r>
              <a:rPr lang="en-US" sz="2400" i="1" dirty="0"/>
              <a:t>Eastern European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Multiple backstories from his country that reconstruct his childhood trauma (and hence explain his ‘evilness’) 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Not only a villain, but also a divorced father; character with a past, present &amp; future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92DB35B-3859-48A5-BAB1-338C5DA4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261" y="499094"/>
            <a:ext cx="3215586" cy="187017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03029D3-39E3-4B8A-AA9F-182F22502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261" y="2629069"/>
            <a:ext cx="3215586" cy="177175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E4068D5-A9D3-42A5-84C6-F38373A5B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261" y="4660623"/>
            <a:ext cx="3215586" cy="18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84B686-F734-4507-A1F9-211B62C0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65126"/>
            <a:ext cx="5257800" cy="96009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Data &amp; Methods </a:t>
            </a:r>
            <a:endParaRPr lang="el-GR" sz="2800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726E89-A5EA-457D-9DFC-7D6C8A74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626" y="1325219"/>
            <a:ext cx="4870173" cy="5062330"/>
          </a:xfrm>
        </p:spPr>
        <p:txBody>
          <a:bodyPr>
            <a:noAutofit/>
          </a:bodyPr>
          <a:lstStyle/>
          <a:p>
            <a:r>
              <a:rPr lang="en-US" sz="2500" dirty="0">
                <a:latin typeface="+mj-lt"/>
              </a:rPr>
              <a:t>Survey (questionnaire) </a:t>
            </a:r>
          </a:p>
          <a:p>
            <a:r>
              <a:rPr lang="en-US" sz="2500" dirty="0">
                <a:latin typeface="+mj-lt"/>
              </a:rPr>
              <a:t>Romanian, Russian &amp; Ukrainian native speakers (20 in total)</a:t>
            </a:r>
          </a:p>
          <a:p>
            <a:pPr marL="0" indent="0">
              <a:buNone/>
            </a:pPr>
            <a:r>
              <a:rPr lang="en-US" sz="1600" dirty="0">
                <a:latin typeface="+mj-lt"/>
                <a:hlinkClick r:id="rId2"/>
              </a:rPr>
              <a:t>https://www.youtube.com/watch?v=ST0ayVGjc3U&amp;t=99s</a:t>
            </a:r>
            <a:r>
              <a:rPr lang="en-US" sz="1600" dirty="0">
                <a:latin typeface="+mj-lt"/>
              </a:rPr>
              <a:t> (video sample: </a:t>
            </a:r>
            <a:r>
              <a:rPr lang="en-US" sz="1600" i="1" dirty="0">
                <a:latin typeface="+mj-lt"/>
              </a:rPr>
              <a:t>All Doofenshmirtz backstories</a:t>
            </a:r>
            <a:r>
              <a:rPr lang="en-US" sz="1600" dirty="0">
                <a:latin typeface="+mj-lt"/>
              </a:rPr>
              <a:t>) </a:t>
            </a:r>
          </a:p>
          <a:p>
            <a:pPr marL="0" indent="0" algn="ctr">
              <a:buNone/>
            </a:pPr>
            <a:endParaRPr lang="en-US" sz="1400" dirty="0">
              <a:latin typeface="+mj-lt"/>
            </a:endParaRPr>
          </a:p>
          <a:p>
            <a:pPr>
              <a:buFontTx/>
              <a:buChar char="-"/>
            </a:pPr>
            <a:r>
              <a:rPr lang="en-US" sz="2200" dirty="0">
                <a:latin typeface="+mj-lt"/>
              </a:rPr>
              <a:t>Try to identify the accent: What could the </a:t>
            </a:r>
            <a:r>
              <a:rPr lang="en-US" sz="2200" b="1" dirty="0">
                <a:latin typeface="+mj-lt"/>
              </a:rPr>
              <a:t>mother tongue </a:t>
            </a:r>
            <a:r>
              <a:rPr lang="en-US" sz="2200" dirty="0">
                <a:latin typeface="+mj-lt"/>
              </a:rPr>
              <a:t>of the speaker be based on his accent? </a:t>
            </a:r>
          </a:p>
          <a:p>
            <a:pPr>
              <a:buFontTx/>
              <a:buChar char="-"/>
            </a:pPr>
            <a:r>
              <a:rPr lang="en-US" sz="2200" dirty="0">
                <a:latin typeface="+mj-lt"/>
              </a:rPr>
              <a:t>What are </a:t>
            </a:r>
            <a:r>
              <a:rPr lang="en-US" sz="2200" b="1" dirty="0">
                <a:latin typeface="+mj-lt"/>
              </a:rPr>
              <a:t>the features </a:t>
            </a:r>
            <a:r>
              <a:rPr lang="en-US" sz="2200" dirty="0">
                <a:latin typeface="+mj-lt"/>
              </a:rPr>
              <a:t>of the character’s speech that helped you to identify his accent? Try to describe them. </a:t>
            </a:r>
          </a:p>
          <a:p>
            <a:pPr>
              <a:buFontTx/>
              <a:buChar char="-"/>
            </a:pPr>
            <a:endParaRPr lang="en-US" sz="2200" dirty="0">
              <a:latin typeface="+mj-lt"/>
            </a:endParaRPr>
          </a:p>
          <a:p>
            <a:pPr>
              <a:buFontTx/>
              <a:buChar char="-"/>
            </a:pPr>
            <a:endParaRPr lang="en-US" sz="2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CB690-C330-4519-B32D-B75E0272D3A9}"/>
              </a:ext>
            </a:extLst>
          </p:cNvPr>
          <p:cNvSpPr txBox="1"/>
          <p:nvPr/>
        </p:nvSpPr>
        <p:spPr>
          <a:xfrm>
            <a:off x="145772" y="1564015"/>
            <a:ext cx="471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Research Questions </a:t>
            </a:r>
            <a:endParaRPr lang="el-G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C1AE3-D466-4DB4-9F39-1A7817227234}"/>
              </a:ext>
            </a:extLst>
          </p:cNvPr>
          <p:cNvSpPr txBox="1"/>
          <p:nvPr/>
        </p:nvSpPr>
        <p:spPr>
          <a:xfrm>
            <a:off x="649357" y="2345635"/>
            <a:ext cx="4214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Which languages are echoed in the Eastern European accent of Doofenshmirtz?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What are the stereotypical features of the accent?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How does the character’s portrayal relate to his accent?</a:t>
            </a:r>
          </a:p>
          <a:p>
            <a:endParaRPr lang="el-GR" dirty="0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2982F58A-5E29-4C8E-A6EF-29B19DE17FD4}"/>
              </a:ext>
            </a:extLst>
          </p:cNvPr>
          <p:cNvSpPr/>
          <p:nvPr/>
        </p:nvSpPr>
        <p:spPr>
          <a:xfrm>
            <a:off x="5463208" y="3300511"/>
            <a:ext cx="708991" cy="61795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04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C2EE23-42F8-4EBD-BB25-E6B6E32E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E3051B-D78E-4430-BDD2-80CC3375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31661"/>
            <a:ext cx="5372100" cy="32289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EE4AA3E-8992-4D56-8648-FEFE3CEA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4968875"/>
            <a:ext cx="4705350" cy="1524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CE9CC52-30BD-4AA8-A975-3434CCE0E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712304"/>
            <a:ext cx="5623891" cy="5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3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DA203-0D91-4C16-A0EA-CFA40342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604" y="379413"/>
            <a:ext cx="10515600" cy="1325563"/>
          </a:xfrm>
        </p:spPr>
        <p:txBody>
          <a:bodyPr/>
          <a:lstStyle/>
          <a:p>
            <a:r>
              <a:rPr lang="en-US" dirty="0"/>
              <a:t>Conclusion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861835-CFC1-45CF-8D6F-D90B8B9DA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604" y="1510748"/>
            <a:ext cx="4407666" cy="519485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2000" dirty="0">
                <a:latin typeface="+mj-lt"/>
              </a:rPr>
              <a:t>The linguistic perception of Eastern Europe is influenced by and perpetuates the misconception that it is a </a:t>
            </a:r>
            <a:r>
              <a:rPr lang="en-US" sz="2000" b="1" dirty="0">
                <a:latin typeface="+mj-lt"/>
              </a:rPr>
              <a:t>geographically and culturally homogenous place</a:t>
            </a:r>
          </a:p>
          <a:p>
            <a:pPr>
              <a:buFontTx/>
              <a:buChar char="-"/>
            </a:pPr>
            <a:endParaRPr lang="en-US" sz="2000" dirty="0">
              <a:latin typeface="+mj-lt"/>
            </a:endParaRPr>
          </a:p>
          <a:p>
            <a:pPr>
              <a:buFontTx/>
              <a:buChar char="-"/>
            </a:pPr>
            <a:r>
              <a:rPr lang="en-US" sz="2000" dirty="0">
                <a:latin typeface="+mj-lt"/>
              </a:rPr>
              <a:t>The most prominent and hence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most stereotyped features of the accent were reported to be the </a:t>
            </a:r>
            <a:r>
              <a:rPr lang="en-US" sz="2000" b="1" dirty="0">
                <a:latin typeface="+mj-lt"/>
              </a:rPr>
              <a:t>rolled /r/ sound and the stress</a:t>
            </a:r>
            <a:r>
              <a:rPr lang="en-US" sz="2000" dirty="0">
                <a:latin typeface="+mj-lt"/>
              </a:rPr>
              <a:t>, among others </a:t>
            </a:r>
          </a:p>
          <a:p>
            <a:pPr>
              <a:buFontTx/>
              <a:buChar char="-"/>
            </a:pPr>
            <a:endParaRPr lang="en-US" sz="2000" dirty="0">
              <a:latin typeface="+mj-lt"/>
            </a:endParaRPr>
          </a:p>
          <a:p>
            <a:pPr>
              <a:buFontTx/>
              <a:buChar char="-"/>
            </a:pPr>
            <a:r>
              <a:rPr lang="en-US" sz="2000" dirty="0">
                <a:latin typeface="+mj-lt"/>
              </a:rPr>
              <a:t>Doofenschmirtz seems to </a:t>
            </a:r>
            <a:r>
              <a:rPr lang="en-US" sz="2000" b="1" dirty="0">
                <a:latin typeface="+mj-lt"/>
              </a:rPr>
              <a:t>contradict the stereotype of the (pan-)Slavic man</a:t>
            </a:r>
            <a:r>
              <a:rPr lang="en-US" sz="2000" dirty="0">
                <a:latin typeface="+mj-lt"/>
              </a:rPr>
              <a:t> directly associated to his accent </a:t>
            </a:r>
          </a:p>
          <a:p>
            <a:pPr>
              <a:buFontTx/>
              <a:buChar char="-"/>
            </a:pPr>
            <a:endParaRPr lang="en-US" sz="2000" dirty="0">
              <a:latin typeface="+mj-lt"/>
            </a:endParaRPr>
          </a:p>
          <a:p>
            <a:pPr>
              <a:buFontTx/>
              <a:buChar char="-"/>
            </a:pPr>
            <a:r>
              <a:rPr lang="en-US" sz="2000" dirty="0">
                <a:latin typeface="+mj-lt"/>
              </a:rPr>
              <a:t>The bottom line, nonetheless, remains the same: </a:t>
            </a:r>
            <a:r>
              <a:rPr lang="en-US" sz="2000" b="1" dirty="0">
                <a:latin typeface="+mj-lt"/>
              </a:rPr>
              <a:t>foreign is evil</a:t>
            </a:r>
            <a:r>
              <a:rPr lang="en-US" sz="2000" dirty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575F76-FEDC-48C0-8966-F9A093820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692" y="1903759"/>
            <a:ext cx="3688010" cy="370044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A74452-D2EC-46C0-B34B-79F5F65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62" y="868190"/>
            <a:ext cx="2399420" cy="55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B1C4BB-4A29-4D01-AB3F-E59B7509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584" y="639699"/>
            <a:ext cx="6944141" cy="1120845"/>
          </a:xfrm>
        </p:spPr>
        <p:txBody>
          <a:bodyPr/>
          <a:lstStyle/>
          <a:p>
            <a:r>
              <a:rPr lang="en-US" dirty="0"/>
              <a:t>Thank you for your attention! 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6987FA9-FC1E-4032-9B0B-E5B695B3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2" y="2113540"/>
            <a:ext cx="5701347" cy="35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4D4A65-518E-45AE-BE57-EBE67D0F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4D2CBF-67FB-4438-8227-33999E08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Alfonso </a:t>
            </a:r>
            <a:r>
              <a:rPr lang="en-US" sz="1200" dirty="0" err="1"/>
              <a:t>Durbán</a:t>
            </a:r>
            <a:r>
              <a:rPr lang="en-US" sz="1200" dirty="0"/>
              <a:t>, M. (2017). Interpreting Accents: An analysis of the cognitive process of interpreting the Scottish accent taking a phonological approach. [Master's Thesis, </a:t>
            </a:r>
            <a:r>
              <a:rPr lang="en-US" sz="1200" dirty="0" err="1"/>
              <a:t>Universitat</a:t>
            </a:r>
            <a:r>
              <a:rPr lang="en-US" sz="1200" dirty="0"/>
              <a:t> </a:t>
            </a:r>
            <a:r>
              <a:rPr lang="en-US" sz="1200" dirty="0" err="1"/>
              <a:t>Autònoma</a:t>
            </a:r>
            <a:r>
              <a:rPr lang="en-US" sz="1200" dirty="0"/>
              <a:t> de Barcelona]. Retrieved from </a:t>
            </a:r>
            <a:r>
              <a:rPr lang="en-US" sz="1200" dirty="0">
                <a:hlinkClick r:id="rId2"/>
              </a:rPr>
              <a:t>https://www.semanticscholar.org/paper/Interpreting-Accents-%3AAn-analysis-of-the-cognitive-Durb%C3%A1n/5db1baa294cffcac4e4a970dbdd7913158d65d9e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Azad, S. B. (2009). Lights, Camera, Accent: Examining Dialect Performance in Recent Children's Animated Films. [Master's Thesis, Georgetown University]. Retrieved from </a:t>
            </a:r>
            <a:r>
              <a:rPr lang="en-US" sz="1200" dirty="0">
                <a:hlinkClick r:id="rId3"/>
              </a:rPr>
              <a:t>http://hdl.handle.net/10822/553140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 err="1"/>
              <a:t>Dobrow</a:t>
            </a:r>
            <a:r>
              <a:rPr lang="en-US" sz="1200" dirty="0"/>
              <a:t>, J. R., &amp; </a:t>
            </a:r>
            <a:r>
              <a:rPr lang="en-US" sz="1200" dirty="0" err="1"/>
              <a:t>Gidney</a:t>
            </a:r>
            <a:r>
              <a:rPr lang="en-US" sz="1200" dirty="0"/>
              <a:t>, C. L. ( 1998). The Good, the Bad, and the Foreign: The Use of Dialect in Children's Animated. The Annals of the American Academy of Political and Social Science , 557, 105-119. Retrieved from </a:t>
            </a:r>
            <a:r>
              <a:rPr lang="en-US" sz="1200" dirty="0">
                <a:hlinkClick r:id="rId4"/>
              </a:rPr>
              <a:t>http://www.jstor.com/stable/1049446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Hepburn, A. &amp; Bolden, Galina (2013). The Conversation Analytic Approach to Transcription. The Handbook of Conversation Analysis, 57-76.</a:t>
            </a:r>
          </a:p>
          <a:p>
            <a:pPr marL="0" indent="0">
              <a:buNone/>
            </a:pPr>
            <a:r>
              <a:rPr lang="en-US" sz="1200" dirty="0"/>
              <a:t>Hodson, J. (2014). Dialect in Film and Literature. New York: Palgrave Macmillan. Hughes, R., </a:t>
            </a:r>
            <a:r>
              <a:rPr lang="en-US" sz="1200" dirty="0" err="1"/>
              <a:t>Povenmire</a:t>
            </a:r>
            <a:r>
              <a:rPr lang="en-US" sz="1200" dirty="0"/>
              <a:t>, D., &amp; Marsh, J. (Directors). (2007-2015). Phineas and </a:t>
            </a:r>
            <a:r>
              <a:rPr lang="en-US" sz="1200" dirty="0" err="1"/>
              <a:t>Ferb</a:t>
            </a:r>
            <a:r>
              <a:rPr lang="en-US" sz="1200" dirty="0"/>
              <a:t> [Motion Picture].</a:t>
            </a:r>
          </a:p>
          <a:p>
            <a:pPr marL="0" indent="0">
              <a:buNone/>
            </a:pPr>
            <a:r>
              <a:rPr lang="en-US" sz="1200" dirty="0"/>
              <a:t>Lippi-Green, R. (2012). English with an Accent  Language, Ideology, and Discrimination in the United States. Abingdon: Routledge.</a:t>
            </a:r>
          </a:p>
          <a:p>
            <a:pPr marL="0" indent="0">
              <a:buNone/>
            </a:pPr>
            <a:r>
              <a:rPr lang="en-US" sz="1200" dirty="0" err="1"/>
              <a:t>Reinacher</a:t>
            </a:r>
            <a:r>
              <a:rPr lang="en-US" sz="1200" dirty="0"/>
              <a:t>, L. (2016). Discrimination in a Land Far, Far Away Stereotyped Dialects in Animated Children’s Films. [</a:t>
            </a:r>
            <a:r>
              <a:rPr lang="en-US" sz="1200" dirty="0" err="1"/>
              <a:t>Masterarbeit</a:t>
            </a:r>
            <a:r>
              <a:rPr lang="en-US" sz="1200" dirty="0"/>
              <a:t>, Christian-</a:t>
            </a:r>
            <a:r>
              <a:rPr lang="en-US" sz="1200" dirty="0" err="1"/>
              <a:t>Albrechts</a:t>
            </a:r>
            <a:r>
              <a:rPr lang="en-US" sz="1200" dirty="0"/>
              <a:t>-Universität </a:t>
            </a:r>
            <a:r>
              <a:rPr lang="en-US" sz="1200" dirty="0" err="1"/>
              <a:t>zu</a:t>
            </a:r>
            <a:r>
              <a:rPr lang="en-US" sz="1200" dirty="0"/>
              <a:t> Kiel]. Retrieved from </a:t>
            </a:r>
            <a:r>
              <a:rPr lang="en-US" sz="1200" dirty="0">
                <a:hlinkClick r:id="rId5"/>
              </a:rPr>
              <a:t>https://www.anglistik.uni-kiel.de/de/fachgebiete/kultur-und-medienwissenschaften/popularculture/materialien/animated-children2019s-films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Rosa, J. (2006). Discourse, Linguistic Production, and Subjectivity: Disney-</a:t>
            </a:r>
            <a:r>
              <a:rPr lang="en-US" sz="1200" dirty="0" err="1"/>
              <a:t>fying</a:t>
            </a:r>
            <a:r>
              <a:rPr lang="en-US" sz="1200" dirty="0"/>
              <a:t> Language. Taboo: The Journal of Culture and Education, 10(2), 109-140. </a:t>
            </a:r>
            <a:r>
              <a:rPr lang="en-US" sz="1200" dirty="0" err="1"/>
              <a:t>doi</a:t>
            </a:r>
            <a:r>
              <a:rPr lang="en-US" sz="1200" dirty="0"/>
              <a:t>: </a:t>
            </a:r>
            <a:r>
              <a:rPr lang="en-US" sz="1200" dirty="0">
                <a:hlinkClick r:id="rId6"/>
              </a:rPr>
              <a:t>https://doi.org/10.31390/taboo.10.2.14</a:t>
            </a:r>
            <a:r>
              <a:rPr lang="en-US" sz="1200" dirty="0"/>
              <a:t>  </a:t>
            </a:r>
          </a:p>
          <a:p>
            <a:pPr marL="0" indent="0">
              <a:buNone/>
            </a:pPr>
            <a:r>
              <a:rPr lang="en-US" sz="1200" dirty="0"/>
              <a:t>Soares, T. O. (2017). Animated Films and Linguistic Stereotypes: A Critical Discourse Analysis of Accent Use in Disney Animated Films. BSU Master Theses and Projects (Item 53). Retrieved from </a:t>
            </a:r>
            <a:r>
              <a:rPr lang="en-US" sz="1200" dirty="0">
                <a:hlinkClick r:id="rId7"/>
              </a:rPr>
              <a:t>http://vc.bridgew.edu/theses/53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Wallace, D. (2008). </a:t>
            </a:r>
            <a:r>
              <a:rPr lang="en-US" sz="1200" dirty="0" err="1"/>
              <a:t>Hyperrealizing</a:t>
            </a:r>
            <a:r>
              <a:rPr lang="en-US" sz="1200" dirty="0"/>
              <a:t> "Borat" with the Map of the European "Other". Slavic Review, 67(1), 35-49. Retrieved from </a:t>
            </a:r>
            <a:r>
              <a:rPr lang="en-US" sz="1200" dirty="0">
                <a:hlinkClick r:id="rId8"/>
              </a:rPr>
              <a:t>http://www.jstor.com/stable/27652765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 err="1"/>
              <a:t>Wiedlack</a:t>
            </a:r>
            <a:r>
              <a:rPr lang="en-US" sz="1200" dirty="0"/>
              <a:t>, K. (2019). In/visibly different: Melania Trump and the othering of Eastern European women in US culture. Feminist Media Studies, 19(8), 1063-1078. Retrieved from </a:t>
            </a:r>
            <a:r>
              <a:rPr lang="en-US" sz="1200" dirty="0">
                <a:hlinkClick r:id="rId9"/>
              </a:rPr>
              <a:t>https://doi.org/10.1080/14680777.2018.1546205</a:t>
            </a:r>
            <a:r>
              <a:rPr lang="en-US" sz="1200" dirty="0"/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7093408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898</Words>
  <Application>Microsoft Office PowerPoint</Application>
  <PresentationFormat>Ευρεία οθόνη</PresentationFormat>
  <Paragraphs>60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“As they say in China, Arrivederci!”  Disney’s Dr. Heinz Doofenshmirtz and the Map of the Eastern European Accent in the American Imagination</vt:lpstr>
      <vt:lpstr>Linguistic Stereotyping &amp; the Eastern European Accent </vt:lpstr>
      <vt:lpstr>Heinz Doofenshmirtz,  an Immigrant from Drusselstein</vt:lpstr>
      <vt:lpstr>Data &amp; Methods </vt:lpstr>
      <vt:lpstr>Results </vt:lpstr>
      <vt:lpstr>Conclusion </vt:lpstr>
      <vt:lpstr>Thank you for your attention!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“As they say in China, Arrivederci!”  Disney’s Dr. Heinz Doofenshmirtz and the Map of the Eastern European Accent in the American Imagination</dc:title>
  <dc:creator>Giota Pap</dc:creator>
  <cp:lastModifiedBy>Giota Pap</cp:lastModifiedBy>
  <cp:revision>35</cp:revision>
  <dcterms:created xsi:type="dcterms:W3CDTF">2020-11-18T08:52:34Z</dcterms:created>
  <dcterms:modified xsi:type="dcterms:W3CDTF">2020-11-19T06:37:06Z</dcterms:modified>
</cp:coreProperties>
</file>