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5D6E0-F4C3-4A55-86A3-744B7E049A14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6C6A9-4D24-4E3B-93FB-61F3AB699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9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F953C-BF16-4BE8-82AB-B67765A4D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E430DC-B36B-4C2A-B38D-7F3C96E9B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BAB1CC-6100-45C2-BA48-AC9BCE8D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EF7203-E8F3-4A08-B292-6EF20845D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8ABB56-06B6-4A2A-8B23-9EDECF94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59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29EB0-5493-46A2-BE50-D8DA0213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28D385-E4FC-47CD-B6AC-78E088B71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EA602B-A24F-4E76-8D2C-47E810589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C4C4AD-2E5D-4D14-B83B-B713F330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F5A74F-D3E7-4BBD-9D33-C2910DE2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39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195A0D-EE57-48B8-9417-6FAB69ED2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EC11C2-0486-4972-869D-4F0744E8E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8C6B3E-CFEC-48AF-B6F8-36B08267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F33079-03C5-42B2-82FC-BB6178162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B148BF-5EDA-4336-A57F-92A9B7038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C6DEE2-F9A6-435D-BD95-DA1B4D47F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74AE47-E3CF-42A7-9CFF-99C1569AD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C87CBC-ADDA-4A79-A6B9-8FD116BA6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FE03A6-7287-47CD-B16D-5B8EC9E4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1DB188-5DCA-4AD1-8323-6BE3D26A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53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69615-A15A-487E-93DB-D8668822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ED37D6-5D51-472D-8606-176292CEE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2301F-7003-460B-9B19-F917F06D7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7EB8A-4201-48FC-BC34-8EB62755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0881CB-9210-4BE7-9E8B-6DFB9576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52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ED5C0-8C81-4031-A10D-C0095EF4B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1CD829-63CE-4761-9089-17F4343B5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E73853-DC2A-4243-8249-912197606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3706FD-0591-402B-B41F-A44C92DD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53DE9C-A697-4F0F-BCD0-ABD7F905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73D572-18A3-43B0-9244-E2DBADB2F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1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4B7D1-DC6D-45E8-9469-EBB62B9E7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13454F-1817-4E1E-84CC-BCCC2955A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0A94F4-0D3D-4F0C-8968-9A2E06349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DDFA5F-E1F7-4FF3-90C3-BD2023D2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ECA564-3FB7-4D33-B185-097A59FC0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ADB706-FDE7-4E2D-83CE-211FDE84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77BC223-9256-4F1F-A274-CBAEE5CB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F9F376-CB86-4771-B416-7F86D931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9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C85C0-FC39-438E-A1D7-98A8210B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9F38F0-782B-46CA-AE76-0A6440931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85740B-9516-4CBB-BFDF-3A11CDFF3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E3E748-C543-45FE-91B5-CA39C719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2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BCD2D4-33C8-40B1-8B16-8AE00894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A138B9-B670-48A0-982A-F3F6A578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DA35B0-DD76-40FC-881D-BACA2CA9E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38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1AB52-5C16-482A-887C-334BC4CB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B14282-8F68-4F22-B642-BF39023B6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88713E-18CC-4B17-9A2A-DE31E1EE7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DFF658-158F-454B-A566-40D44864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60682B-1EF2-42AF-9EB8-DDAB858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E4D717-8019-49D2-8B05-87061EC6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1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7E84DF-0C0E-473D-A25E-3B341CE6F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AB77E9-55C1-45E1-98A6-25B139210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AA8F58-42A4-4F6D-B338-7FE6BD41E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6A95A3-9674-44AC-A3A0-B73A78FF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8E33BA-A013-4CED-BAC4-13DE96C9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F1AC9E-57D8-4D57-AA0E-1FC76539B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8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AACB2-A81E-40A5-A1D5-00C464D1A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A20529-31D1-4CAE-BCAA-2AE4F863B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36C5F5-9D7A-450A-92BB-A99F35974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7D21A-DE38-46FF-A8E1-7E8AB769E60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66F3D8-BB1A-4936-9AE7-3D715AD8F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F17722-551C-4114-A283-3D218D45C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B3E1-6B38-4F41-9A80-5A6165C29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2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E90D5-D928-4B5A-B8C7-0213C64D0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5383"/>
            <a:ext cx="9144000" cy="2529356"/>
          </a:xfrm>
        </p:spPr>
        <p:txBody>
          <a:bodyPr/>
          <a:lstStyle/>
          <a:p>
            <a:r>
              <a:rPr lang="en-US" dirty="0">
                <a:solidFill>
                  <a:srgbClr val="1A33CC"/>
                </a:solidFill>
              </a:rPr>
              <a:t>Mixed syntactic categories: The case of Russian numerals</a:t>
            </a:r>
            <a:endParaRPr lang="ru-RU" dirty="0">
              <a:solidFill>
                <a:srgbClr val="1A33CC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0535CC-328B-492A-A43D-C819396B0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2743" y="4456590"/>
            <a:ext cx="4856084" cy="1533047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6F764-49BD-4E14-A5B2-37F9CED89A9E}"/>
              </a:ext>
            </a:extLst>
          </p:cNvPr>
          <p:cNvSpPr txBox="1"/>
          <p:nvPr/>
        </p:nvSpPr>
        <p:spPr>
          <a:xfrm>
            <a:off x="896645" y="4163626"/>
            <a:ext cx="50691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1A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Plan:</a:t>
            </a:r>
          </a:p>
          <a:p>
            <a:pPr marL="342900" indent="-342900" algn="just">
              <a:buAutoNum type="arabicParenR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mixed syntactic categories</a:t>
            </a:r>
          </a:p>
          <a:p>
            <a:pPr marL="342900" indent="-342900" algn="just">
              <a:buAutoNum type="arabicParenR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Russian numerals</a:t>
            </a:r>
          </a:p>
          <a:p>
            <a:pPr marL="342900" indent="-342900" algn="just">
              <a:buAutoNum type="arabicParenR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of analysis</a:t>
            </a:r>
          </a:p>
          <a:p>
            <a:pPr marL="342900" indent="-342900" algn="just">
              <a:buAutoNum type="arabicParenR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Syntactic gradience theory</a:t>
            </a:r>
          </a:p>
          <a:p>
            <a:pPr marL="342900" indent="-342900" algn="just">
              <a:buAutoNum type="arabicParenR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solution to oblique case problem</a:t>
            </a:r>
          </a:p>
          <a:p>
            <a:pPr marL="342900" indent="-342900" algn="just">
              <a:buAutoNum type="arabicParenR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342900" indent="-342900" algn="just">
              <a:buAutoNum type="arabicParenR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5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A8997-2B70-4B76-BCC2-570FEE96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Million - </a:t>
            </a:r>
            <a:r>
              <a:rPr lang="ru-RU" dirty="0">
                <a:solidFill>
                  <a:srgbClr val="1A33CC"/>
                </a:solidFill>
              </a:rPr>
              <a:t>Миллион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56953-863C-4EE8-8EE6-E623CBC6A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01792" cy="4351338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(8)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Million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rublei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Million.NOM.SG     rouble.GEN.PL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b.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Etot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million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rublei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This.MASC.SG 	million.NOM.SG	rouble.GEN.PL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c.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Dva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milliona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rublei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Two.NOM.MASC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million.GEN.SG	rouble.GEN.PL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d.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Dvenadtsat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millionov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rublei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Twelve	  million.GEN.PL	rouble.GEN.PL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4AC322-EA78-4061-BEE5-8FC93598FE14}"/>
              </a:ext>
            </a:extLst>
          </p:cNvPr>
          <p:cNvSpPr txBox="1"/>
          <p:nvPr/>
        </p:nvSpPr>
        <p:spPr>
          <a:xfrm>
            <a:off x="8398276" y="1870968"/>
            <a:ext cx="327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situation 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thousand,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masculine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5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60D622-098E-49A9-9CF5-03B7BE13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Summary of numerals</a:t>
            </a:r>
            <a:endParaRPr lang="ru-RU" dirty="0">
              <a:solidFill>
                <a:srgbClr val="1A33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459AE-0A9E-48E2-A3E5-1DA077B0C5CA}"/>
              </a:ext>
            </a:extLst>
          </p:cNvPr>
          <p:cNvSpPr txBox="1"/>
          <p:nvPr/>
        </p:nvSpPr>
        <p:spPr>
          <a:xfrm>
            <a:off x="101600" y="6176963"/>
            <a:ext cx="9936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From: G. G. Corbett “Problems in the Syntax of Slavonic Numerals”, in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Slavonic and East European Review,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1978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F00B89D-7D5E-4290-B8C8-5543FB331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530" y="1823786"/>
            <a:ext cx="7809230" cy="321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71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7ADA0-E877-477D-8395-039625469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Syntactic gradience</a:t>
            </a:r>
            <a:endParaRPr lang="ru-RU" dirty="0">
              <a:solidFill>
                <a:srgbClr val="1A33CC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46138-D5E3-4352-95B2-C48E037FD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the idea of fuzzy sets.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words may have a different degree of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nouniness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adjectiveness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etc. than others. Compare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English.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for element to have properties from two sets of categories at the same time.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either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Subsective.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08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07FC-BA86-401E-980C-0E57DA10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Intersective gradience formalism</a:t>
            </a:r>
            <a:endParaRPr lang="ru-RU" dirty="0">
              <a:solidFill>
                <a:srgbClr val="1A33CC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4D27C0-6ED5-4C4E-9B2A-78440A131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187"/>
            <a:ext cx="10515600" cy="385101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α, β are form classes characterized by syntactic properties {a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and {b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}, 			respectively;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		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∃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grammatical formative, which conforms to a set of syntactical properties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{c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 that 	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{c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⊂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{a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and {c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x+1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…c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⊂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{b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…b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		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 and β are in an intersective gradient relationship with respect to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its projection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406508-D701-43F8-B065-DBA1EEA51B32}"/>
              </a:ext>
            </a:extLst>
          </p:cNvPr>
          <p:cNvSpPr txBox="1"/>
          <p:nvPr/>
        </p:nvSpPr>
        <p:spPr>
          <a:xfrm>
            <a:off x="838200" y="5610687"/>
            <a:ext cx="871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From: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Aarts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Bas. 2007.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Syntactic Gradience: The Nature of Grammatical Indeterminacy.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Oxford University Press.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1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B6B83-5DED-4FA0-A230-C932A2DD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Intersective gradience formalism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696DF-F105-46CC-A0D4-33EE224C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7533" y="1825625"/>
            <a:ext cx="5752731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{a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…a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= {n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de-DE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sz="20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de-DE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{num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r>
              <a:rPr lang="de-DE" sz="20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⊂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num</a:t>
            </a:r>
            <a:r>
              <a:rPr lang="de-DE" sz="20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r>
              <a:rPr lang="de-DE" sz="20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⊂</a:t>
            </a:r>
            <a:r>
              <a:rPr lang="de-D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en-US" sz="2000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C4452D4-CBE7-4BBB-8B20-15553BFEB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60" y="1957234"/>
            <a:ext cx="6058673" cy="24907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760080-30E7-488D-AF5E-4696CE627FDA}"/>
              </a:ext>
            </a:extLst>
          </p:cNvPr>
          <p:cNvSpPr txBox="1"/>
          <p:nvPr/>
        </p:nvSpPr>
        <p:spPr>
          <a:xfrm>
            <a:off x="443883" y="5415379"/>
            <a:ext cx="4767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rgbClr val="1A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formalism, numerals’ category is weakly converging to the category of adjectives, since subset of A is larger than subset of N</a:t>
            </a:r>
            <a:endParaRPr lang="ru-RU" dirty="0">
              <a:solidFill>
                <a:srgbClr val="1A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51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1A964-5F33-4A9A-8799-10A01D17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Oblique Case Problem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C0EA0-83A3-49FE-B8F2-C5A5C99F3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171" y="1690688"/>
            <a:ext cx="9193567" cy="2630965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Mɨ</a:t>
            </a:r>
            <a:r>
              <a:rPr lang="en-US" dirty="0"/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govorim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	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trem’a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devoʧkami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056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	  speak            	with  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three.INS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girl.INS.Pl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056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govorit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ɨs’aʧei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ljudei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056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	   speaks 		with 	thousand.INS.SG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people.GEN.Pl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562A3-E6B5-4C90-B916-61EDC6E452B8}"/>
              </a:ext>
            </a:extLst>
          </p:cNvPr>
          <p:cNvSpPr txBox="1"/>
          <p:nvPr/>
        </p:nvSpPr>
        <p:spPr>
          <a:xfrm>
            <a:off x="187171" y="4469435"/>
            <a:ext cx="6877204" cy="21339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If ((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(Num) ≤ 2)</a:t>
            </a:r>
            <a:r>
              <a:rPr lang="en-US" sz="18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02124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∧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(Case = Oblique)) </a:t>
            </a:r>
            <a:r>
              <a:rPr lang="en-US" sz="1800" dirty="0">
                <a:solidFill>
                  <a:srgbClr val="202124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∨</a:t>
            </a:r>
            <a:r>
              <a:rPr lang="en-US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(Case = Direct)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1341120" algn="just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Numeral has noun-like behavior in agreement</a:t>
            </a:r>
          </a:p>
          <a:p>
            <a:pPr marL="457200" algn="just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Else: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Numeral has adjective-like behavior in agreement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48B0E1-D127-4EC2-99B1-4CFF0BB81A8B}"/>
              </a:ext>
            </a:extLst>
          </p:cNvPr>
          <p:cNvCxnSpPr/>
          <p:nvPr/>
        </p:nvCxnSpPr>
        <p:spPr>
          <a:xfrm>
            <a:off x="683491" y="4321653"/>
            <a:ext cx="75553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88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AC40A-6598-4D8E-B939-180F5F1BD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55242" cy="1364163"/>
          </a:xfrm>
        </p:spPr>
        <p:txBody>
          <a:bodyPr/>
          <a:lstStyle/>
          <a:p>
            <a:r>
              <a:rPr lang="en-US" dirty="0">
                <a:solidFill>
                  <a:srgbClr val="1A33CC"/>
                </a:solidFill>
              </a:rPr>
              <a:t>AP and </a:t>
            </a:r>
            <a:r>
              <a:rPr lang="en-US" dirty="0" err="1">
                <a:solidFill>
                  <a:srgbClr val="1A33CC"/>
                </a:solidFill>
              </a:rPr>
              <a:t>NumP</a:t>
            </a:r>
            <a:r>
              <a:rPr lang="en-US" dirty="0">
                <a:solidFill>
                  <a:srgbClr val="1A33CC"/>
                </a:solidFill>
              </a:rPr>
              <a:t> agreement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090B2-21E9-407D-9D45-1B183C921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373" y="2663301"/>
            <a:ext cx="8780015" cy="397719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Dva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poslednih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seminara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			Num + AP + NP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Two.NOM.MASC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last.GEN.Pl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seminar.GEN.SG 		</a:t>
            </a:r>
          </a:p>
          <a:p>
            <a:pPr algn="just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b.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Pjat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’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poslednih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seminarov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			Num + AP + NP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Five.NOM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last.GEN.Pl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seminar.GEN.Pl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c.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Poslednie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dva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seminara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			AP + Num + NP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Last.NOM.Pl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two.NOM.MASC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seminar.GEN.SG </a:t>
            </a:r>
          </a:p>
          <a:p>
            <a:pPr algn="just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d.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Poslednive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pjat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’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seminarov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			AP + Num + NP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Last.NOM.Pl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five.NOM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seminar.GEN.Pl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DEFBE52-9C02-4500-8BCB-BC7318EE2D19}"/>
              </a:ext>
            </a:extLst>
          </p:cNvPr>
          <p:cNvCxnSpPr>
            <a:cxnSpLocks/>
          </p:cNvCxnSpPr>
          <p:nvPr/>
        </p:nvCxnSpPr>
        <p:spPr>
          <a:xfrm>
            <a:off x="523693" y="4667882"/>
            <a:ext cx="6889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Brace 6">
            <a:extLst>
              <a:ext uri="{FF2B5EF4-FFF2-40B4-BE49-F238E27FC236}">
                <a16:creationId xmlns:a16="http://schemas.microsoft.com/office/drawing/2014/main" id="{BEACA149-E01D-47B0-8E38-D30F1C3007AD}"/>
              </a:ext>
            </a:extLst>
          </p:cNvPr>
          <p:cNvSpPr/>
          <p:nvPr/>
        </p:nvSpPr>
        <p:spPr>
          <a:xfrm>
            <a:off x="7785717" y="2947386"/>
            <a:ext cx="390617" cy="13671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27F26697-A82B-456A-93B4-2C3C4F0F2E73}"/>
              </a:ext>
            </a:extLst>
          </p:cNvPr>
          <p:cNvSpPr/>
          <p:nvPr/>
        </p:nvSpPr>
        <p:spPr>
          <a:xfrm>
            <a:off x="7785717" y="4793941"/>
            <a:ext cx="390617" cy="13671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A6D1B-0347-44CF-B58C-B17976446E52}"/>
              </a:ext>
            </a:extLst>
          </p:cNvPr>
          <p:cNvSpPr txBox="1"/>
          <p:nvPr/>
        </p:nvSpPr>
        <p:spPr>
          <a:xfrm>
            <a:off x="8913180" y="4769066"/>
            <a:ext cx="23170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Adjective agrees with the whole </a:t>
            </a:r>
            <a:r>
              <a:rPr lang="en-US" dirty="0" err="1"/>
              <a:t>NumP</a:t>
            </a:r>
            <a:r>
              <a:rPr lang="en-US" dirty="0"/>
              <a:t>, which is Nominative and thus adjective also takes Nominative case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5DDEEF-39DA-4048-AA41-658E05F189BE}"/>
              </a:ext>
            </a:extLst>
          </p:cNvPr>
          <p:cNvSpPr txBox="1"/>
          <p:nvPr/>
        </p:nvSpPr>
        <p:spPr>
          <a:xfrm>
            <a:off x="8913180" y="2918936"/>
            <a:ext cx="231707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Adjective agrees with the noun, which is Genitive and thus adjective becomes Genitive</a:t>
            </a:r>
          </a:p>
        </p:txBody>
      </p:sp>
    </p:spTree>
    <p:extLst>
      <p:ext uri="{BB962C8B-B14F-4D97-AF65-F5344CB8AC3E}">
        <p14:creationId xmlns:p14="http://schemas.microsoft.com/office/powerpoint/2010/main" val="5584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B61D6-0C55-402C-8360-2695BEBE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Conclusions </a:t>
            </a:r>
            <a:r>
              <a:rPr lang="en-US">
                <a:solidFill>
                  <a:srgbClr val="1A33CC"/>
                </a:solidFill>
              </a:rPr>
              <a:t>and questions</a:t>
            </a:r>
            <a:endParaRPr lang="ru-RU" dirty="0">
              <a:solidFill>
                <a:srgbClr val="1A33CC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96E9EA-A9F1-4CFF-80A6-86EF04AB6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Syntactic gradience can be useful in some syntactic models.</a:t>
            </a:r>
          </a:p>
          <a:p>
            <a:r>
              <a:rPr lang="en-US" dirty="0"/>
              <a:t>Conditioning syntactic behavior based on how many X-like properties a word has.</a:t>
            </a:r>
          </a:p>
          <a:p>
            <a:r>
              <a:rPr lang="en-US" dirty="0"/>
              <a:t>How many fundamental syntactic categories are there?</a:t>
            </a:r>
          </a:p>
          <a:p>
            <a:r>
              <a:rPr lang="en-US" dirty="0"/>
              <a:t>Are there universal tendencies (both diachronic and synchronic) in syntactically gradient categories?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7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16BA4-3D4B-4062-84FE-7A580914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Mixed syntactic categories in English</a:t>
            </a:r>
            <a:endParaRPr lang="ru-RU" dirty="0">
              <a:solidFill>
                <a:srgbClr val="1A33CC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FDEAE2-0078-41B5-B4D3-9301235A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00651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Both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His stupid missing of the penalty lost us the game.</a:t>
            </a:r>
          </a:p>
          <a:p>
            <a:pPr marL="457200" lvl="1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Him stupidly missing the penalty lost us the game. </a:t>
            </a:r>
          </a:p>
          <a:p>
            <a:pPr marL="457200" lvl="1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His stupidly missing the penalty lost us the game.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5FD517B-1C48-4279-B99F-ACB89F341E45}"/>
              </a:ext>
            </a:extLst>
          </p:cNvPr>
          <p:cNvCxnSpPr>
            <a:cxnSpLocks/>
          </p:cNvCxnSpPr>
          <p:nvPr/>
        </p:nvCxnSpPr>
        <p:spPr>
          <a:xfrm>
            <a:off x="3799643" y="2189255"/>
            <a:ext cx="24857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387E1C4-2700-466F-A373-6980905007C9}"/>
              </a:ext>
            </a:extLst>
          </p:cNvPr>
          <p:cNvCxnSpPr>
            <a:cxnSpLocks/>
          </p:cNvCxnSpPr>
          <p:nvPr/>
        </p:nvCxnSpPr>
        <p:spPr>
          <a:xfrm>
            <a:off x="2939991" y="2536965"/>
            <a:ext cx="24857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6ED7E52-C7F2-4413-8F36-03A5D11C4EC1}"/>
              </a:ext>
            </a:extLst>
          </p:cNvPr>
          <p:cNvCxnSpPr>
            <a:cxnSpLocks/>
          </p:cNvCxnSpPr>
          <p:nvPr/>
        </p:nvCxnSpPr>
        <p:spPr>
          <a:xfrm>
            <a:off x="2772796" y="2911308"/>
            <a:ext cx="24857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F1AD8A7-423A-4DE6-893C-534478D156CF}"/>
              </a:ext>
            </a:extLst>
          </p:cNvPr>
          <p:cNvCxnSpPr>
            <a:cxnSpLocks/>
          </p:cNvCxnSpPr>
          <p:nvPr/>
        </p:nvCxnSpPr>
        <p:spPr>
          <a:xfrm>
            <a:off x="1707474" y="2520686"/>
            <a:ext cx="52082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785C60-EBF1-4C9A-8CB3-FD906416DD89}"/>
              </a:ext>
            </a:extLst>
          </p:cNvPr>
          <p:cNvSpPr txBox="1"/>
          <p:nvPr/>
        </p:nvSpPr>
        <p:spPr>
          <a:xfrm>
            <a:off x="838200" y="4314548"/>
            <a:ext cx="10515600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categorize English gerund?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its distribution and its syntactic behavior?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phrase-structure rules and to describe agreement?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9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C24F7-EB6A-4121-8BE2-48C1E4E37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Basic information about Russian</a:t>
            </a:r>
            <a:endParaRPr lang="ru-RU" dirty="0">
              <a:solidFill>
                <a:srgbClr val="1A33CC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0B3AC2-BA3E-42E0-A64F-DFE2F4F12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Russian has 6 cases (some people argue for 7 but the latter one is “unofficial”)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grammatical genders (masculine, feminine and neutral)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Nouns can be singular and plural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Plural nouns don’t have gender marking, i.e. plural is gender neutral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is about simple cardinal numerals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2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F9167-BC70-4FD3-A89E-AC781097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1A33CC"/>
                </a:solidFill>
              </a:rPr>
              <a:t>One </a:t>
            </a:r>
            <a:r>
              <a:rPr lang="en-US" dirty="0">
                <a:solidFill>
                  <a:srgbClr val="1A33CC"/>
                </a:solidFill>
              </a:rPr>
              <a:t>- </a:t>
            </a:r>
            <a:r>
              <a:rPr lang="ru-RU" dirty="0">
                <a:solidFill>
                  <a:srgbClr val="1A33CC"/>
                </a:solidFill>
              </a:rPr>
              <a:t>один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7A30AC-AEEA-4C5E-84EF-9A54B341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93437" cy="4351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odin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mal’ʧik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one.NOM.MASC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boy.NOM.SG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devoʧka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one.NOM.FEM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girl.NOM.SG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ozero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one.NOM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NEUTR 	lake.NOM.SG</a:t>
            </a:r>
          </a:p>
          <a:p>
            <a:pPr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s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odnim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mal’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ʧikom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one.INS.MASC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boy.INS.MASC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6E9F46-2B84-4C61-B44B-DB27A17A3153}"/>
              </a:ext>
            </a:extLst>
          </p:cNvPr>
          <p:cNvSpPr txBox="1"/>
          <p:nvPr/>
        </p:nvSpPr>
        <p:spPr>
          <a:xfrm>
            <a:off x="6702640" y="1775534"/>
            <a:ext cx="5193437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Agrees in gender, number and case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also play a role of indefinite article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the same behavior as adjectives, though the distribution is slightly different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3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65AA8-F2EE-49FB-88F5-C39EE0859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1A33CC"/>
                </a:solidFill>
              </a:rPr>
              <a:t>Two - </a:t>
            </a:r>
            <a:r>
              <a:rPr lang="ru-RU" dirty="0">
                <a:solidFill>
                  <a:srgbClr val="1A33CC"/>
                </a:solidFill>
              </a:rPr>
              <a:t>два</a:t>
            </a:r>
            <a:endParaRPr lang="ru-RU" i="1" dirty="0">
              <a:solidFill>
                <a:srgbClr val="1A33CC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D5359-06DC-4AD8-86AF-659DF6989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76169" cy="466725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mal’ʧika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Two.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NOM.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boy.SING.GEN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       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devoʧki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NOM.</a:t>
            </a: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FEM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	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ozera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NOM.NEUTR 	lake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</a:t>
            </a: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S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dvum’a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ʧkami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		two.INS.PL	girl.INS.PL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35D619-457D-43AE-9D75-D5F79031CC8D}"/>
              </a:ext>
            </a:extLst>
          </p:cNvPr>
          <p:cNvSpPr txBox="1"/>
          <p:nvPr/>
        </p:nvSpPr>
        <p:spPr>
          <a:xfrm>
            <a:off x="6352674" y="1825625"/>
            <a:ext cx="53761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Masculine and neutral have identical forms and these are different 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femnine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(some people say it’s feminine and non-feminine in case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 that follows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features [SING, GEN]. This is true when the phrase is in Nominative case or Accusative 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oblique cases, the agreement works just like in adjectives and noun becomes plural with the respective case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4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4A686-4E0F-4138-A0C8-BF77EFCE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1A33CC"/>
                </a:solidFill>
              </a:rPr>
              <a:t>Three</a:t>
            </a:r>
            <a:r>
              <a:rPr lang="en-US" dirty="0">
                <a:solidFill>
                  <a:srgbClr val="1A33CC"/>
                </a:solidFill>
              </a:rPr>
              <a:t> and </a:t>
            </a:r>
            <a:r>
              <a:rPr lang="en-US" i="1" dirty="0">
                <a:solidFill>
                  <a:srgbClr val="1A33CC"/>
                </a:solidFill>
              </a:rPr>
              <a:t>four – </a:t>
            </a:r>
            <a:r>
              <a:rPr lang="ru-RU" i="1" dirty="0">
                <a:solidFill>
                  <a:srgbClr val="1A33CC"/>
                </a:solidFill>
              </a:rPr>
              <a:t>три </a:t>
            </a:r>
            <a:r>
              <a:rPr lang="ru-RU" dirty="0">
                <a:solidFill>
                  <a:srgbClr val="1A33CC"/>
                </a:solidFill>
              </a:rPr>
              <a:t>и </a:t>
            </a:r>
            <a:r>
              <a:rPr lang="ru-RU" i="1" dirty="0">
                <a:solidFill>
                  <a:srgbClr val="1A33CC"/>
                </a:solidFill>
              </a:rPr>
              <a:t>четыре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47A45-4FC9-4DCF-90BE-9F54DBE9B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1825624"/>
            <a:ext cx="6086072" cy="545749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Tri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mal’ʧika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Three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boy.SING.GEN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Tri  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devoʧki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Three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girl.SING.GEN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Tri  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ozera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Three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lake.SING.GEN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priglasil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tr’eh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gostei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I       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invited       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three.ACC.ANIM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guests.ACC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viʒu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tri                            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mosta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I        see       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three.ACC.INANIM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bridge.ACC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62090-8470-4F94-B4EE-E708EC842137}"/>
              </a:ext>
            </a:extLst>
          </p:cNvPr>
          <p:cNvSpPr txBox="1"/>
          <p:nvPr/>
        </p:nvSpPr>
        <p:spPr>
          <a:xfrm>
            <a:off x="6396790" y="1825624"/>
            <a:ext cx="49570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gender marking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noun case as in previous case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and previous categories can all reflect animacy of noun in Accusative case, as in examples (4d) and (4e)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3CAFC4-A1B5-4AF7-8205-289A37BF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A33CC"/>
                </a:solidFill>
              </a:rPr>
              <a:t>From</a:t>
            </a:r>
            <a:r>
              <a:rPr lang="en-US" i="1" dirty="0">
                <a:solidFill>
                  <a:srgbClr val="1A33CC"/>
                </a:solidFill>
              </a:rPr>
              <a:t> five </a:t>
            </a:r>
            <a:r>
              <a:rPr lang="en-US" dirty="0">
                <a:solidFill>
                  <a:srgbClr val="1A33CC"/>
                </a:solidFill>
              </a:rPr>
              <a:t>to </a:t>
            </a:r>
            <a:r>
              <a:rPr lang="en-US" i="1" dirty="0">
                <a:solidFill>
                  <a:srgbClr val="1A33CC"/>
                </a:solidFill>
              </a:rPr>
              <a:t>twenty </a:t>
            </a:r>
            <a:r>
              <a:rPr lang="en-US" dirty="0">
                <a:solidFill>
                  <a:srgbClr val="1A33CC"/>
                </a:solidFill>
              </a:rPr>
              <a:t>– </a:t>
            </a:r>
            <a:r>
              <a:rPr lang="ru-RU" dirty="0">
                <a:solidFill>
                  <a:srgbClr val="1A33CC"/>
                </a:solidFill>
              </a:rPr>
              <a:t>от </a:t>
            </a:r>
            <a:r>
              <a:rPr lang="ru-RU" i="1" dirty="0">
                <a:solidFill>
                  <a:srgbClr val="1A33CC"/>
                </a:solidFill>
              </a:rPr>
              <a:t>пяти</a:t>
            </a:r>
            <a:r>
              <a:rPr lang="ru-RU" dirty="0">
                <a:solidFill>
                  <a:srgbClr val="1A33CC"/>
                </a:solidFill>
              </a:rPr>
              <a:t> до </a:t>
            </a:r>
            <a:r>
              <a:rPr lang="ru-RU" i="1" dirty="0">
                <a:solidFill>
                  <a:srgbClr val="1A33CC"/>
                </a:solidFill>
              </a:rPr>
              <a:t>двадцати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2C31CC-76B2-4285-9B6E-2DDB71325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75843" cy="4351338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(5) a.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Pjat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ʧikov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Five     boy.GEN.PL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Sem’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ʧek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Seven    girl.GEN.PL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Dvenadtsat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oz’er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Twelve            lake.GEN.PL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969D09-F9AE-4AA3-9382-EE6120AF1B66}"/>
              </a:ext>
            </a:extLst>
          </p:cNvPr>
          <p:cNvSpPr txBox="1"/>
          <p:nvPr/>
        </p:nvSpPr>
        <p:spPr>
          <a:xfrm>
            <a:off x="6738150" y="1825625"/>
            <a:ext cx="4190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 following a numeral is now in its plural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Doesn’t mark gender in any way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3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FC5AB-399B-4733-A1A2-F9180EAD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1A33CC"/>
                </a:solidFill>
              </a:rPr>
              <a:t>Hundred – </a:t>
            </a:r>
            <a:r>
              <a:rPr lang="ru-RU" i="1" dirty="0">
                <a:solidFill>
                  <a:srgbClr val="1A33CC"/>
                </a:solidFill>
              </a:rPr>
              <a:t>сто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1DD202-CDFA-44FD-86ED-F80431555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34853" cy="4351338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(6)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mal’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ʧikov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0560"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(one) hundred    boy.GEN.PL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0560"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    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ʧek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0560" indent="0" algn="just">
              <a:lnSpc>
                <a:spcPct val="10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(one) hundred    girl.GEN.PL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0560" indent="0" algn="just">
              <a:lnSpc>
                <a:spcPct val="10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  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oz’er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056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(one)  hundred    lake.GEN.PL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366869-4C46-40AB-AF74-7002857BF03F}"/>
              </a:ext>
            </a:extLst>
          </p:cNvPr>
          <p:cNvSpPr txBox="1"/>
          <p:nvPr/>
        </p:nvSpPr>
        <p:spPr>
          <a:xfrm>
            <a:off x="6096000" y="1825625"/>
            <a:ext cx="5662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Hundred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many forms, like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сотня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some other archaic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speak about this alternative form or about archaic forms, they also have a plural version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2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3D7D5-C562-4784-9737-22C52D8E9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1A33CC"/>
                </a:solidFill>
              </a:rPr>
              <a:t>Thousand – </a:t>
            </a:r>
            <a:r>
              <a:rPr lang="ru-RU" i="1" dirty="0">
                <a:solidFill>
                  <a:srgbClr val="1A33CC"/>
                </a:solidFill>
              </a:rPr>
              <a:t>тысяча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ABC80A-2F6D-49C0-93EB-A3B0FCE26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50" cy="435133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0000"/>
              </a:lnSpc>
              <a:buAutoNum type="arabicParenBoth" startAt="7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Tɨs’a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ʧek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Thousand.NOM.SG	girl.GEN.PL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b. Eta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ɨs’aʧa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ʧek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This.NOM.FEM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thousand.NOM.SG girl.GEN.PL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ɨs’aʧi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devo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ʧek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Two.NOM.FEM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thousand.GEN.SG  	girl.GEN.PL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P’at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ɨs’aʧ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devo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ʧek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Two.NOM.FEM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thousand.GEN.PL  	girl.GEN.PL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EC71D-EC40-4324-884E-0376EAA17AC9}"/>
              </a:ext>
            </a:extLst>
          </p:cNvPr>
          <p:cNvSpPr txBox="1"/>
          <p:nvPr/>
        </p:nvSpPr>
        <p:spPr>
          <a:xfrm>
            <a:off x="7608163" y="1825625"/>
            <a:ext cx="39061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Thousand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an agreeing determiner as in (7b). All the previous cases would just take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plural with unspecified grammatical gender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Thousand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its own plural form as in (7c) and (7d)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7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1553</Words>
  <Application>Microsoft Office PowerPoint</Application>
  <PresentationFormat>Widescreen</PresentationFormat>
  <Paragraphs>146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Тема Office</vt:lpstr>
      <vt:lpstr>Mixed syntactic categories: The case of Russian numerals</vt:lpstr>
      <vt:lpstr>Mixed syntactic categories in English</vt:lpstr>
      <vt:lpstr>Basic information about Russian</vt:lpstr>
      <vt:lpstr>One - один</vt:lpstr>
      <vt:lpstr>Two - два</vt:lpstr>
      <vt:lpstr>Three and four – три и четыре</vt:lpstr>
      <vt:lpstr>From five to twenty – от пяти до двадцати</vt:lpstr>
      <vt:lpstr>Hundred – сто </vt:lpstr>
      <vt:lpstr>Thousand – тысяча </vt:lpstr>
      <vt:lpstr>Million - Миллион</vt:lpstr>
      <vt:lpstr>Summary of numerals</vt:lpstr>
      <vt:lpstr>Syntactic gradience</vt:lpstr>
      <vt:lpstr>Intersective gradience formalism</vt:lpstr>
      <vt:lpstr>Intersective gradience formalism</vt:lpstr>
      <vt:lpstr>Oblique Case Problem</vt:lpstr>
      <vt:lpstr>AP and NumP agreement</vt:lpstr>
      <vt:lpstr>Conclusions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syntactic categories: The case of Russian numerals</dc:title>
  <dc:creator>Alexandru Craevschi</dc:creator>
  <cp:lastModifiedBy>Alexandru Craevschi</cp:lastModifiedBy>
  <cp:revision>35</cp:revision>
  <dcterms:created xsi:type="dcterms:W3CDTF">2021-01-18T12:30:04Z</dcterms:created>
  <dcterms:modified xsi:type="dcterms:W3CDTF">2021-04-17T16:37:31Z</dcterms:modified>
</cp:coreProperties>
</file>