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sldIdLst>
    <p:sldId id="256" r:id="rId5"/>
    <p:sldId id="257" r:id="rId6"/>
    <p:sldId id="258" r:id="rId7"/>
    <p:sldId id="262" r:id="rId8"/>
    <p:sldId id="265" r:id="rId9"/>
    <p:sldId id="264" r:id="rId10"/>
    <p:sldId id="298" r:id="rId11"/>
    <p:sldId id="268" r:id="rId12"/>
    <p:sldId id="269" r:id="rId13"/>
    <p:sldId id="270" r:id="rId14"/>
    <p:sldId id="271" r:id="rId15"/>
    <p:sldId id="272" r:id="rId16"/>
    <p:sldId id="273" r:id="rId17"/>
    <p:sldId id="274" r:id="rId18"/>
    <p:sldId id="276" r:id="rId19"/>
    <p:sldId id="275" r:id="rId20"/>
    <p:sldId id="282" r:id="rId21"/>
    <p:sldId id="278" r:id="rId22"/>
    <p:sldId id="284" r:id="rId23"/>
    <p:sldId id="279" r:id="rId24"/>
    <p:sldId id="281" r:id="rId25"/>
    <p:sldId id="285" r:id="rId26"/>
    <p:sldId id="287" r:id="rId27"/>
    <p:sldId id="288" r:id="rId28"/>
    <p:sldId id="289" r:id="rId29"/>
    <p:sldId id="291" r:id="rId30"/>
    <p:sldId id="292" r:id="rId31"/>
    <p:sldId id="293" r:id="rId32"/>
    <p:sldId id="297" r:id="rId33"/>
    <p:sldId id="295" r:id="rId34"/>
    <p:sldId id="296" r:id="rId35"/>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olveig Sofie Øvrewall Berntzen" initials="SSØB" lastIdx="1" clrIdx="0">
    <p:extLst>
      <p:ext uri="{19B8F6BF-5375-455C-9EA6-DF929625EA0E}">
        <p15:presenceInfo xmlns:p15="http://schemas.microsoft.com/office/powerpoint/2012/main" userId="Solveig Sofie Øvrewall Berntz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75" autoAdjust="0"/>
    <p:restoredTop sz="94660"/>
  </p:normalViewPr>
  <p:slideViewPr>
    <p:cSldViewPr snapToGrid="0">
      <p:cViewPr varScale="1">
        <p:scale>
          <a:sx n="67" d="100"/>
          <a:sy n="67" d="100"/>
        </p:scale>
        <p:origin x="7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lveig Sofie Øvrewall Berntzen" userId="e4d623682c5680ea" providerId="LiveId" clId="{D0B02A5F-C993-4876-BE7B-BB03284FE9C9}"/>
    <pc:docChg chg="undo custSel modSld">
      <pc:chgData name="Solveig Sofie Øvrewall Berntzen" userId="e4d623682c5680ea" providerId="LiveId" clId="{D0B02A5F-C993-4876-BE7B-BB03284FE9C9}" dt="2021-11-14T20:41:53.697" v="293" actId="255"/>
      <pc:docMkLst>
        <pc:docMk/>
      </pc:docMkLst>
      <pc:sldChg chg="modSp mod">
        <pc:chgData name="Solveig Sofie Øvrewall Berntzen" userId="e4d623682c5680ea" providerId="LiveId" clId="{D0B02A5F-C993-4876-BE7B-BB03284FE9C9}" dt="2021-11-14T19:11:49.129" v="9" actId="1076"/>
        <pc:sldMkLst>
          <pc:docMk/>
          <pc:sldMk cId="2409214367" sldId="256"/>
        </pc:sldMkLst>
        <pc:picChg chg="mod">
          <ac:chgData name="Solveig Sofie Øvrewall Berntzen" userId="e4d623682c5680ea" providerId="LiveId" clId="{D0B02A5F-C993-4876-BE7B-BB03284FE9C9}" dt="2021-11-14T19:11:49.129" v="9" actId="1076"/>
          <ac:picMkLst>
            <pc:docMk/>
            <pc:sldMk cId="2409214367" sldId="256"/>
            <ac:picMk id="5" creationId="{B75DAC68-6E2C-4392-8C15-6FF14367284A}"/>
          </ac:picMkLst>
        </pc:picChg>
      </pc:sldChg>
      <pc:sldChg chg="modSp mod">
        <pc:chgData name="Solveig Sofie Øvrewall Berntzen" userId="e4d623682c5680ea" providerId="LiveId" clId="{D0B02A5F-C993-4876-BE7B-BB03284FE9C9}" dt="2021-11-14T19:14:36.512" v="11" actId="20577"/>
        <pc:sldMkLst>
          <pc:docMk/>
          <pc:sldMk cId="4018734626" sldId="258"/>
        </pc:sldMkLst>
        <pc:spChg chg="mod">
          <ac:chgData name="Solveig Sofie Øvrewall Berntzen" userId="e4d623682c5680ea" providerId="LiveId" clId="{D0B02A5F-C993-4876-BE7B-BB03284FE9C9}" dt="2021-11-14T19:14:36.512" v="11" actId="20577"/>
          <ac:spMkLst>
            <pc:docMk/>
            <pc:sldMk cId="4018734626" sldId="258"/>
            <ac:spMk id="7" creationId="{9DC4BE33-7008-42D9-B6B6-CA4DF6276D1C}"/>
          </ac:spMkLst>
        </pc:spChg>
      </pc:sldChg>
      <pc:sldChg chg="modSp mod">
        <pc:chgData name="Solveig Sofie Øvrewall Berntzen" userId="e4d623682c5680ea" providerId="LiveId" clId="{D0B02A5F-C993-4876-BE7B-BB03284FE9C9}" dt="2021-11-14T19:19:43.457" v="16" actId="20577"/>
        <pc:sldMkLst>
          <pc:docMk/>
          <pc:sldMk cId="418183968" sldId="265"/>
        </pc:sldMkLst>
        <pc:spChg chg="mod">
          <ac:chgData name="Solveig Sofie Øvrewall Berntzen" userId="e4d623682c5680ea" providerId="LiveId" clId="{D0B02A5F-C993-4876-BE7B-BB03284FE9C9}" dt="2021-11-14T19:19:43.457" v="16" actId="20577"/>
          <ac:spMkLst>
            <pc:docMk/>
            <pc:sldMk cId="418183968" sldId="265"/>
            <ac:spMk id="7" creationId="{9DC4BE33-7008-42D9-B6B6-CA4DF6276D1C}"/>
          </ac:spMkLst>
        </pc:spChg>
      </pc:sldChg>
      <pc:sldChg chg="modSp mod">
        <pc:chgData name="Solveig Sofie Øvrewall Berntzen" userId="e4d623682c5680ea" providerId="LiveId" clId="{D0B02A5F-C993-4876-BE7B-BB03284FE9C9}" dt="2021-11-14T19:37:15.961" v="51" actId="20577"/>
        <pc:sldMkLst>
          <pc:docMk/>
          <pc:sldMk cId="1397546026" sldId="268"/>
        </pc:sldMkLst>
        <pc:spChg chg="mod">
          <ac:chgData name="Solveig Sofie Øvrewall Berntzen" userId="e4d623682c5680ea" providerId="LiveId" clId="{D0B02A5F-C993-4876-BE7B-BB03284FE9C9}" dt="2021-11-14T19:37:15.961" v="51" actId="20577"/>
          <ac:spMkLst>
            <pc:docMk/>
            <pc:sldMk cId="1397546026" sldId="268"/>
            <ac:spMk id="7" creationId="{9DC4BE33-7008-42D9-B6B6-CA4DF6276D1C}"/>
          </ac:spMkLst>
        </pc:spChg>
      </pc:sldChg>
      <pc:sldChg chg="modSp mod">
        <pc:chgData name="Solveig Sofie Øvrewall Berntzen" userId="e4d623682c5680ea" providerId="LiveId" clId="{D0B02A5F-C993-4876-BE7B-BB03284FE9C9}" dt="2021-11-14T19:24:59.833" v="17" actId="20577"/>
        <pc:sldMkLst>
          <pc:docMk/>
          <pc:sldMk cId="2639272677" sldId="270"/>
        </pc:sldMkLst>
        <pc:spChg chg="mod">
          <ac:chgData name="Solveig Sofie Øvrewall Berntzen" userId="e4d623682c5680ea" providerId="LiveId" clId="{D0B02A5F-C993-4876-BE7B-BB03284FE9C9}" dt="2021-11-14T19:24:59.833" v="17" actId="20577"/>
          <ac:spMkLst>
            <pc:docMk/>
            <pc:sldMk cId="2639272677" sldId="270"/>
            <ac:spMk id="7" creationId="{9DC4BE33-7008-42D9-B6B6-CA4DF6276D1C}"/>
          </ac:spMkLst>
        </pc:spChg>
      </pc:sldChg>
      <pc:sldChg chg="modSp mod">
        <pc:chgData name="Solveig Sofie Øvrewall Berntzen" userId="e4d623682c5680ea" providerId="LiveId" clId="{D0B02A5F-C993-4876-BE7B-BB03284FE9C9}" dt="2021-11-14T19:39:00.165" v="64" actId="20577"/>
        <pc:sldMkLst>
          <pc:docMk/>
          <pc:sldMk cId="3362643295" sldId="271"/>
        </pc:sldMkLst>
        <pc:spChg chg="mod">
          <ac:chgData name="Solveig Sofie Øvrewall Berntzen" userId="e4d623682c5680ea" providerId="LiveId" clId="{D0B02A5F-C993-4876-BE7B-BB03284FE9C9}" dt="2021-11-14T19:39:00.165" v="64" actId="20577"/>
          <ac:spMkLst>
            <pc:docMk/>
            <pc:sldMk cId="3362643295" sldId="271"/>
            <ac:spMk id="7" creationId="{9DC4BE33-7008-42D9-B6B6-CA4DF6276D1C}"/>
          </ac:spMkLst>
        </pc:spChg>
      </pc:sldChg>
      <pc:sldChg chg="modSp mod">
        <pc:chgData name="Solveig Sofie Øvrewall Berntzen" userId="e4d623682c5680ea" providerId="LiveId" clId="{D0B02A5F-C993-4876-BE7B-BB03284FE9C9}" dt="2021-11-14T19:28:26.989" v="23" actId="20577"/>
        <pc:sldMkLst>
          <pc:docMk/>
          <pc:sldMk cId="4220462185" sldId="274"/>
        </pc:sldMkLst>
        <pc:spChg chg="mod">
          <ac:chgData name="Solveig Sofie Øvrewall Berntzen" userId="e4d623682c5680ea" providerId="LiveId" clId="{D0B02A5F-C993-4876-BE7B-BB03284FE9C9}" dt="2021-11-14T19:28:26.989" v="23" actId="20577"/>
          <ac:spMkLst>
            <pc:docMk/>
            <pc:sldMk cId="4220462185" sldId="274"/>
            <ac:spMk id="7" creationId="{9DC4BE33-7008-42D9-B6B6-CA4DF6276D1C}"/>
          </ac:spMkLst>
        </pc:spChg>
      </pc:sldChg>
      <pc:sldChg chg="modSp mod">
        <pc:chgData name="Solveig Sofie Øvrewall Berntzen" userId="e4d623682c5680ea" providerId="LiveId" clId="{D0B02A5F-C993-4876-BE7B-BB03284FE9C9}" dt="2021-11-14T19:40:50.987" v="66" actId="20577"/>
        <pc:sldMkLst>
          <pc:docMk/>
          <pc:sldMk cId="1636582151" sldId="275"/>
        </pc:sldMkLst>
        <pc:spChg chg="mod">
          <ac:chgData name="Solveig Sofie Øvrewall Berntzen" userId="e4d623682c5680ea" providerId="LiveId" clId="{D0B02A5F-C993-4876-BE7B-BB03284FE9C9}" dt="2021-11-14T19:40:50.987" v="66" actId="20577"/>
          <ac:spMkLst>
            <pc:docMk/>
            <pc:sldMk cId="1636582151" sldId="275"/>
            <ac:spMk id="7" creationId="{9DC4BE33-7008-42D9-B6B6-CA4DF6276D1C}"/>
          </ac:spMkLst>
        </pc:spChg>
      </pc:sldChg>
      <pc:sldChg chg="modSp mod">
        <pc:chgData name="Solveig Sofie Øvrewall Berntzen" userId="e4d623682c5680ea" providerId="LiveId" clId="{D0B02A5F-C993-4876-BE7B-BB03284FE9C9}" dt="2021-11-14T19:46:51.113" v="76" actId="20577"/>
        <pc:sldMkLst>
          <pc:docMk/>
          <pc:sldMk cId="4101671993" sldId="278"/>
        </pc:sldMkLst>
        <pc:spChg chg="mod">
          <ac:chgData name="Solveig Sofie Øvrewall Berntzen" userId="e4d623682c5680ea" providerId="LiveId" clId="{D0B02A5F-C993-4876-BE7B-BB03284FE9C9}" dt="2021-11-14T19:46:51.113" v="76" actId="20577"/>
          <ac:spMkLst>
            <pc:docMk/>
            <pc:sldMk cId="4101671993" sldId="278"/>
            <ac:spMk id="7" creationId="{9DC4BE33-7008-42D9-B6B6-CA4DF6276D1C}"/>
          </ac:spMkLst>
        </pc:spChg>
      </pc:sldChg>
      <pc:sldChg chg="modSp mod">
        <pc:chgData name="Solveig Sofie Øvrewall Berntzen" userId="e4d623682c5680ea" providerId="LiveId" clId="{D0B02A5F-C993-4876-BE7B-BB03284FE9C9}" dt="2021-11-14T19:50:39.599" v="87" actId="313"/>
        <pc:sldMkLst>
          <pc:docMk/>
          <pc:sldMk cId="1299606616" sldId="281"/>
        </pc:sldMkLst>
        <pc:spChg chg="mod">
          <ac:chgData name="Solveig Sofie Øvrewall Berntzen" userId="e4d623682c5680ea" providerId="LiveId" clId="{D0B02A5F-C993-4876-BE7B-BB03284FE9C9}" dt="2021-11-14T19:50:39.599" v="87" actId="313"/>
          <ac:spMkLst>
            <pc:docMk/>
            <pc:sldMk cId="1299606616" sldId="281"/>
            <ac:spMk id="21" creationId="{96A4D086-D7A6-4936-B0BF-93346AD2E7FD}"/>
          </ac:spMkLst>
        </pc:spChg>
        <pc:picChg chg="mod">
          <ac:chgData name="Solveig Sofie Øvrewall Berntzen" userId="e4d623682c5680ea" providerId="LiveId" clId="{D0B02A5F-C993-4876-BE7B-BB03284FE9C9}" dt="2021-11-14T17:41:02.604" v="6" actId="1076"/>
          <ac:picMkLst>
            <pc:docMk/>
            <pc:sldMk cId="1299606616" sldId="281"/>
            <ac:picMk id="11" creationId="{B5A87E27-A553-412C-B918-A5634023A985}"/>
          </ac:picMkLst>
        </pc:picChg>
      </pc:sldChg>
      <pc:sldChg chg="modSp mod">
        <pc:chgData name="Solveig Sofie Øvrewall Berntzen" userId="e4d623682c5680ea" providerId="LiveId" clId="{D0B02A5F-C993-4876-BE7B-BB03284FE9C9}" dt="2021-11-14T19:40:53.925" v="67" actId="20577"/>
        <pc:sldMkLst>
          <pc:docMk/>
          <pc:sldMk cId="1405520691" sldId="282"/>
        </pc:sldMkLst>
        <pc:spChg chg="mod">
          <ac:chgData name="Solveig Sofie Øvrewall Berntzen" userId="e4d623682c5680ea" providerId="LiveId" clId="{D0B02A5F-C993-4876-BE7B-BB03284FE9C9}" dt="2021-11-14T19:40:53.925" v="67" actId="20577"/>
          <ac:spMkLst>
            <pc:docMk/>
            <pc:sldMk cId="1405520691" sldId="282"/>
            <ac:spMk id="7" creationId="{9DC4BE33-7008-42D9-B6B6-CA4DF6276D1C}"/>
          </ac:spMkLst>
        </pc:spChg>
      </pc:sldChg>
      <pc:sldChg chg="modSp mod">
        <pc:chgData name="Solveig Sofie Øvrewall Berntzen" userId="e4d623682c5680ea" providerId="LiveId" clId="{D0B02A5F-C993-4876-BE7B-BB03284FE9C9}" dt="2021-11-14T19:49:02.691" v="81" actId="20577"/>
        <pc:sldMkLst>
          <pc:docMk/>
          <pc:sldMk cId="2937264083" sldId="284"/>
        </pc:sldMkLst>
        <pc:spChg chg="mod">
          <ac:chgData name="Solveig Sofie Øvrewall Berntzen" userId="e4d623682c5680ea" providerId="LiveId" clId="{D0B02A5F-C993-4876-BE7B-BB03284FE9C9}" dt="2021-11-14T19:49:02.691" v="81" actId="20577"/>
          <ac:spMkLst>
            <pc:docMk/>
            <pc:sldMk cId="2937264083" sldId="284"/>
            <ac:spMk id="7" creationId="{9DC4BE33-7008-42D9-B6B6-CA4DF6276D1C}"/>
          </ac:spMkLst>
        </pc:spChg>
      </pc:sldChg>
      <pc:sldChg chg="modSp mod">
        <pc:chgData name="Solveig Sofie Øvrewall Berntzen" userId="e4d623682c5680ea" providerId="LiveId" clId="{D0B02A5F-C993-4876-BE7B-BB03284FE9C9}" dt="2021-11-14T19:56:37.715" v="147" actId="20577"/>
        <pc:sldMkLst>
          <pc:docMk/>
          <pc:sldMk cId="1347844400" sldId="285"/>
        </pc:sldMkLst>
        <pc:spChg chg="mod">
          <ac:chgData name="Solveig Sofie Øvrewall Berntzen" userId="e4d623682c5680ea" providerId="LiveId" clId="{D0B02A5F-C993-4876-BE7B-BB03284FE9C9}" dt="2021-11-14T19:56:37.715" v="147" actId="20577"/>
          <ac:spMkLst>
            <pc:docMk/>
            <pc:sldMk cId="1347844400" sldId="285"/>
            <ac:spMk id="7" creationId="{9DC4BE33-7008-42D9-B6B6-CA4DF6276D1C}"/>
          </ac:spMkLst>
        </pc:spChg>
      </pc:sldChg>
      <pc:sldChg chg="modSp mod">
        <pc:chgData name="Solveig Sofie Øvrewall Berntzen" userId="e4d623682c5680ea" providerId="LiveId" clId="{D0B02A5F-C993-4876-BE7B-BB03284FE9C9}" dt="2021-11-14T19:58:21" v="173" actId="20577"/>
        <pc:sldMkLst>
          <pc:docMk/>
          <pc:sldMk cId="354265795" sldId="287"/>
        </pc:sldMkLst>
        <pc:spChg chg="mod">
          <ac:chgData name="Solveig Sofie Øvrewall Berntzen" userId="e4d623682c5680ea" providerId="LiveId" clId="{D0B02A5F-C993-4876-BE7B-BB03284FE9C9}" dt="2021-11-14T19:58:21" v="173" actId="20577"/>
          <ac:spMkLst>
            <pc:docMk/>
            <pc:sldMk cId="354265795" sldId="287"/>
            <ac:spMk id="5" creationId="{EDE2AA69-C7B4-4586-B688-9EA8A2DEE1CE}"/>
          </ac:spMkLst>
        </pc:spChg>
      </pc:sldChg>
      <pc:sldChg chg="modSp mod">
        <pc:chgData name="Solveig Sofie Øvrewall Berntzen" userId="e4d623682c5680ea" providerId="LiveId" clId="{D0B02A5F-C993-4876-BE7B-BB03284FE9C9}" dt="2021-11-14T20:02:11.584" v="176" actId="20577"/>
        <pc:sldMkLst>
          <pc:docMk/>
          <pc:sldMk cId="1100658533" sldId="288"/>
        </pc:sldMkLst>
        <pc:spChg chg="mod">
          <ac:chgData name="Solveig Sofie Øvrewall Berntzen" userId="e4d623682c5680ea" providerId="LiveId" clId="{D0B02A5F-C993-4876-BE7B-BB03284FE9C9}" dt="2021-11-14T20:02:11.584" v="176" actId="20577"/>
          <ac:spMkLst>
            <pc:docMk/>
            <pc:sldMk cId="1100658533" sldId="288"/>
            <ac:spMk id="7" creationId="{9DC4BE33-7008-42D9-B6B6-CA4DF6276D1C}"/>
          </ac:spMkLst>
        </pc:spChg>
      </pc:sldChg>
      <pc:sldChg chg="modSp mod">
        <pc:chgData name="Solveig Sofie Øvrewall Berntzen" userId="e4d623682c5680ea" providerId="LiveId" clId="{D0B02A5F-C993-4876-BE7B-BB03284FE9C9}" dt="2021-11-14T20:06:18.704" v="249" actId="20577"/>
        <pc:sldMkLst>
          <pc:docMk/>
          <pc:sldMk cId="701187370" sldId="291"/>
        </pc:sldMkLst>
        <pc:spChg chg="mod">
          <ac:chgData name="Solveig Sofie Øvrewall Berntzen" userId="e4d623682c5680ea" providerId="LiveId" clId="{D0B02A5F-C993-4876-BE7B-BB03284FE9C9}" dt="2021-11-14T20:06:18.704" v="249" actId="20577"/>
          <ac:spMkLst>
            <pc:docMk/>
            <pc:sldMk cId="701187370" sldId="291"/>
            <ac:spMk id="7" creationId="{9DC4BE33-7008-42D9-B6B6-CA4DF6276D1C}"/>
          </ac:spMkLst>
        </pc:spChg>
      </pc:sldChg>
      <pc:sldChg chg="modSp mod">
        <pc:chgData name="Solveig Sofie Øvrewall Berntzen" userId="e4d623682c5680ea" providerId="LiveId" clId="{D0B02A5F-C993-4876-BE7B-BB03284FE9C9}" dt="2021-11-14T17:40:39.575" v="3" actId="404"/>
        <pc:sldMkLst>
          <pc:docMk/>
          <pc:sldMk cId="3818422909" sldId="292"/>
        </pc:sldMkLst>
        <pc:spChg chg="mod">
          <ac:chgData name="Solveig Sofie Øvrewall Berntzen" userId="e4d623682c5680ea" providerId="LiveId" clId="{D0B02A5F-C993-4876-BE7B-BB03284FE9C9}" dt="2021-11-14T17:40:26.778" v="2" actId="14100"/>
          <ac:spMkLst>
            <pc:docMk/>
            <pc:sldMk cId="3818422909" sldId="292"/>
            <ac:spMk id="5" creationId="{94D27958-1C2E-4F13-8760-3EAC26CCC785}"/>
          </ac:spMkLst>
        </pc:spChg>
        <pc:spChg chg="mod">
          <ac:chgData name="Solveig Sofie Øvrewall Berntzen" userId="e4d623682c5680ea" providerId="LiveId" clId="{D0B02A5F-C993-4876-BE7B-BB03284FE9C9}" dt="2021-11-14T17:40:39.575" v="3" actId="404"/>
          <ac:spMkLst>
            <pc:docMk/>
            <pc:sldMk cId="3818422909" sldId="292"/>
            <ac:spMk id="16" creationId="{108FAE24-F29D-440A-AB33-5B55DBC18696}"/>
          </ac:spMkLst>
        </pc:spChg>
      </pc:sldChg>
      <pc:sldChg chg="modSp mod">
        <pc:chgData name="Solveig Sofie Øvrewall Berntzen" userId="e4d623682c5680ea" providerId="LiveId" clId="{D0B02A5F-C993-4876-BE7B-BB03284FE9C9}" dt="2021-11-14T20:41:53.697" v="293" actId="255"/>
        <pc:sldMkLst>
          <pc:docMk/>
          <pc:sldMk cId="3682386585" sldId="295"/>
        </pc:sldMkLst>
        <pc:spChg chg="mod">
          <ac:chgData name="Solveig Sofie Øvrewall Berntzen" userId="e4d623682c5680ea" providerId="LiveId" clId="{D0B02A5F-C993-4876-BE7B-BB03284FE9C9}" dt="2021-11-14T20:41:53.697" v="293" actId="255"/>
          <ac:spMkLst>
            <pc:docMk/>
            <pc:sldMk cId="3682386585" sldId="295"/>
            <ac:spMk id="7" creationId="{9DC4BE33-7008-42D9-B6B6-CA4DF6276D1C}"/>
          </ac:spMkLst>
        </pc:spChg>
      </pc:sldChg>
      <pc:sldChg chg="modSp mod">
        <pc:chgData name="Solveig Sofie Øvrewall Berntzen" userId="e4d623682c5680ea" providerId="LiveId" clId="{D0B02A5F-C993-4876-BE7B-BB03284FE9C9}" dt="2021-11-14T20:11:53.349" v="272" actId="20577"/>
        <pc:sldMkLst>
          <pc:docMk/>
          <pc:sldMk cId="460961083" sldId="297"/>
        </pc:sldMkLst>
        <pc:spChg chg="mod">
          <ac:chgData name="Solveig Sofie Øvrewall Berntzen" userId="e4d623682c5680ea" providerId="LiveId" clId="{D0B02A5F-C993-4876-BE7B-BB03284FE9C9}" dt="2021-11-14T20:11:53.349" v="272" actId="20577"/>
          <ac:spMkLst>
            <pc:docMk/>
            <pc:sldMk cId="460961083" sldId="297"/>
            <ac:spMk id="7" creationId="{9DC4BE33-7008-42D9-B6B6-CA4DF6276D1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E1F2CCA-1668-4056-A97C-5431A9686C00}"/>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9E6288B7-622D-4031-A1F4-F43ACEEF50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2C854211-A25C-4DB8-A6D0-40C0EC9F0AC4}"/>
              </a:ext>
            </a:extLst>
          </p:cNvPr>
          <p:cNvSpPr>
            <a:spLocks noGrp="1"/>
          </p:cNvSpPr>
          <p:nvPr>
            <p:ph type="dt" sz="half" idx="10"/>
          </p:nvPr>
        </p:nvSpPr>
        <p:spPr/>
        <p:txBody>
          <a:bodyPr/>
          <a:lstStyle/>
          <a:p>
            <a:fld id="{BBF065FF-4428-404F-A18D-C57B68157745}" type="datetimeFigureOut">
              <a:rPr lang="nb-NO" smtClean="0"/>
              <a:t>15.11.2021</a:t>
            </a:fld>
            <a:endParaRPr lang="nb-NO"/>
          </a:p>
        </p:txBody>
      </p:sp>
      <p:sp>
        <p:nvSpPr>
          <p:cNvPr id="5" name="Plassholder for bunntekst 4">
            <a:extLst>
              <a:ext uri="{FF2B5EF4-FFF2-40B4-BE49-F238E27FC236}">
                <a16:creationId xmlns:a16="http://schemas.microsoft.com/office/drawing/2014/main" id="{9AEC0F69-A093-41EB-8602-8C19D7020FD2}"/>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B0CD0EB1-715D-48BF-8E11-818FE35E1976}"/>
              </a:ext>
            </a:extLst>
          </p:cNvPr>
          <p:cNvSpPr>
            <a:spLocks noGrp="1"/>
          </p:cNvSpPr>
          <p:nvPr>
            <p:ph type="sldNum" sz="quarter" idx="12"/>
          </p:nvPr>
        </p:nvSpPr>
        <p:spPr/>
        <p:txBody>
          <a:bodyPr/>
          <a:lstStyle/>
          <a:p>
            <a:fld id="{097434BA-6CE1-49F1-B1B6-F6346941104D}" type="slidenum">
              <a:rPr lang="nb-NO" smtClean="0"/>
              <a:t>‹#›</a:t>
            </a:fld>
            <a:endParaRPr lang="nb-NO"/>
          </a:p>
        </p:txBody>
      </p:sp>
    </p:spTree>
    <p:extLst>
      <p:ext uri="{BB962C8B-B14F-4D97-AF65-F5344CB8AC3E}">
        <p14:creationId xmlns:p14="http://schemas.microsoft.com/office/powerpoint/2010/main" val="3255667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262E48F-4D94-4915-8DFF-7711D3B790AF}"/>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238AAA57-067F-4A38-9FE7-ACEDE3721ED3}"/>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F7D3E141-62B5-4F8A-ABD2-850557EFF717}"/>
              </a:ext>
            </a:extLst>
          </p:cNvPr>
          <p:cNvSpPr>
            <a:spLocks noGrp="1"/>
          </p:cNvSpPr>
          <p:nvPr>
            <p:ph type="dt" sz="half" idx="10"/>
          </p:nvPr>
        </p:nvSpPr>
        <p:spPr/>
        <p:txBody>
          <a:bodyPr/>
          <a:lstStyle/>
          <a:p>
            <a:fld id="{BBF065FF-4428-404F-A18D-C57B68157745}" type="datetimeFigureOut">
              <a:rPr lang="nb-NO" smtClean="0"/>
              <a:t>15.11.2021</a:t>
            </a:fld>
            <a:endParaRPr lang="nb-NO"/>
          </a:p>
        </p:txBody>
      </p:sp>
      <p:sp>
        <p:nvSpPr>
          <p:cNvPr id="5" name="Plassholder for bunntekst 4">
            <a:extLst>
              <a:ext uri="{FF2B5EF4-FFF2-40B4-BE49-F238E27FC236}">
                <a16:creationId xmlns:a16="http://schemas.microsoft.com/office/drawing/2014/main" id="{EDB3086C-1836-4D4E-B5B8-3C4B3B3B2CBF}"/>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D8C50523-A4CD-4679-BCD9-015817F6DCD9}"/>
              </a:ext>
            </a:extLst>
          </p:cNvPr>
          <p:cNvSpPr>
            <a:spLocks noGrp="1"/>
          </p:cNvSpPr>
          <p:nvPr>
            <p:ph type="sldNum" sz="quarter" idx="12"/>
          </p:nvPr>
        </p:nvSpPr>
        <p:spPr/>
        <p:txBody>
          <a:bodyPr/>
          <a:lstStyle/>
          <a:p>
            <a:fld id="{097434BA-6CE1-49F1-B1B6-F6346941104D}" type="slidenum">
              <a:rPr lang="nb-NO" smtClean="0"/>
              <a:t>‹#›</a:t>
            </a:fld>
            <a:endParaRPr lang="nb-NO"/>
          </a:p>
        </p:txBody>
      </p:sp>
    </p:spTree>
    <p:extLst>
      <p:ext uri="{BB962C8B-B14F-4D97-AF65-F5344CB8AC3E}">
        <p14:creationId xmlns:p14="http://schemas.microsoft.com/office/powerpoint/2010/main" val="1760992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DDD570DB-391E-408D-A4EC-2F69F2787B54}"/>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8BF3648E-5C28-4622-ACBC-C2A7323C9907}"/>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EF4E0E6E-DB2D-442D-9670-9EA1F2010DF1}"/>
              </a:ext>
            </a:extLst>
          </p:cNvPr>
          <p:cNvSpPr>
            <a:spLocks noGrp="1"/>
          </p:cNvSpPr>
          <p:nvPr>
            <p:ph type="dt" sz="half" idx="10"/>
          </p:nvPr>
        </p:nvSpPr>
        <p:spPr/>
        <p:txBody>
          <a:bodyPr/>
          <a:lstStyle/>
          <a:p>
            <a:fld id="{BBF065FF-4428-404F-A18D-C57B68157745}" type="datetimeFigureOut">
              <a:rPr lang="nb-NO" smtClean="0"/>
              <a:t>15.11.2021</a:t>
            </a:fld>
            <a:endParaRPr lang="nb-NO"/>
          </a:p>
        </p:txBody>
      </p:sp>
      <p:sp>
        <p:nvSpPr>
          <p:cNvPr id="5" name="Plassholder for bunntekst 4">
            <a:extLst>
              <a:ext uri="{FF2B5EF4-FFF2-40B4-BE49-F238E27FC236}">
                <a16:creationId xmlns:a16="http://schemas.microsoft.com/office/drawing/2014/main" id="{2AD7B3A3-8209-43E1-8D8B-AA045DEB0134}"/>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775FEEC6-F4F1-435E-B05E-7DCBDF9E7948}"/>
              </a:ext>
            </a:extLst>
          </p:cNvPr>
          <p:cNvSpPr>
            <a:spLocks noGrp="1"/>
          </p:cNvSpPr>
          <p:nvPr>
            <p:ph type="sldNum" sz="quarter" idx="12"/>
          </p:nvPr>
        </p:nvSpPr>
        <p:spPr/>
        <p:txBody>
          <a:bodyPr/>
          <a:lstStyle/>
          <a:p>
            <a:fld id="{097434BA-6CE1-49F1-B1B6-F6346941104D}" type="slidenum">
              <a:rPr lang="nb-NO" smtClean="0"/>
              <a:t>‹#›</a:t>
            </a:fld>
            <a:endParaRPr lang="nb-NO"/>
          </a:p>
        </p:txBody>
      </p:sp>
    </p:spTree>
    <p:extLst>
      <p:ext uri="{BB962C8B-B14F-4D97-AF65-F5344CB8AC3E}">
        <p14:creationId xmlns:p14="http://schemas.microsoft.com/office/powerpoint/2010/main" val="2489053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D29D77F-BD84-442B-A5AD-A71A3C9466D7}"/>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E71A4158-F1C8-4613-A4A8-8F8E896897B9}"/>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CA7F962D-4F3C-400F-9152-9975DBDA5560}"/>
              </a:ext>
            </a:extLst>
          </p:cNvPr>
          <p:cNvSpPr>
            <a:spLocks noGrp="1"/>
          </p:cNvSpPr>
          <p:nvPr>
            <p:ph type="dt" sz="half" idx="10"/>
          </p:nvPr>
        </p:nvSpPr>
        <p:spPr/>
        <p:txBody>
          <a:bodyPr/>
          <a:lstStyle/>
          <a:p>
            <a:fld id="{BBF065FF-4428-404F-A18D-C57B68157745}" type="datetimeFigureOut">
              <a:rPr lang="nb-NO" smtClean="0"/>
              <a:t>15.11.2021</a:t>
            </a:fld>
            <a:endParaRPr lang="nb-NO"/>
          </a:p>
        </p:txBody>
      </p:sp>
      <p:sp>
        <p:nvSpPr>
          <p:cNvPr id="5" name="Plassholder for bunntekst 4">
            <a:extLst>
              <a:ext uri="{FF2B5EF4-FFF2-40B4-BE49-F238E27FC236}">
                <a16:creationId xmlns:a16="http://schemas.microsoft.com/office/drawing/2014/main" id="{2A46BE42-24A9-49A5-810B-A0F5E7C62A28}"/>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BA6C480D-FF1E-4C76-B6A2-EAB948FE2BD2}"/>
              </a:ext>
            </a:extLst>
          </p:cNvPr>
          <p:cNvSpPr>
            <a:spLocks noGrp="1"/>
          </p:cNvSpPr>
          <p:nvPr>
            <p:ph type="sldNum" sz="quarter" idx="12"/>
          </p:nvPr>
        </p:nvSpPr>
        <p:spPr/>
        <p:txBody>
          <a:bodyPr/>
          <a:lstStyle/>
          <a:p>
            <a:fld id="{097434BA-6CE1-49F1-B1B6-F6346941104D}" type="slidenum">
              <a:rPr lang="nb-NO" smtClean="0"/>
              <a:t>‹#›</a:t>
            </a:fld>
            <a:endParaRPr lang="nb-NO"/>
          </a:p>
        </p:txBody>
      </p:sp>
    </p:spTree>
    <p:extLst>
      <p:ext uri="{BB962C8B-B14F-4D97-AF65-F5344CB8AC3E}">
        <p14:creationId xmlns:p14="http://schemas.microsoft.com/office/powerpoint/2010/main" val="2972953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3B197A1-5F07-4A77-983C-8701BD326C1B}"/>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4669EC53-388D-4091-BD30-A9473120AB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A708C3A0-7CAB-4318-B9DE-06B29C2DCD5C}"/>
              </a:ext>
            </a:extLst>
          </p:cNvPr>
          <p:cNvSpPr>
            <a:spLocks noGrp="1"/>
          </p:cNvSpPr>
          <p:nvPr>
            <p:ph type="dt" sz="half" idx="10"/>
          </p:nvPr>
        </p:nvSpPr>
        <p:spPr/>
        <p:txBody>
          <a:bodyPr/>
          <a:lstStyle/>
          <a:p>
            <a:fld id="{BBF065FF-4428-404F-A18D-C57B68157745}" type="datetimeFigureOut">
              <a:rPr lang="nb-NO" smtClean="0"/>
              <a:t>15.11.2021</a:t>
            </a:fld>
            <a:endParaRPr lang="nb-NO"/>
          </a:p>
        </p:txBody>
      </p:sp>
      <p:sp>
        <p:nvSpPr>
          <p:cNvPr id="5" name="Plassholder for bunntekst 4">
            <a:extLst>
              <a:ext uri="{FF2B5EF4-FFF2-40B4-BE49-F238E27FC236}">
                <a16:creationId xmlns:a16="http://schemas.microsoft.com/office/drawing/2014/main" id="{DE4FE160-7BBD-4CB6-9A17-9C9C970C8AAC}"/>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0647B538-7A43-43F7-81E8-0B39F26EDA9B}"/>
              </a:ext>
            </a:extLst>
          </p:cNvPr>
          <p:cNvSpPr>
            <a:spLocks noGrp="1"/>
          </p:cNvSpPr>
          <p:nvPr>
            <p:ph type="sldNum" sz="quarter" idx="12"/>
          </p:nvPr>
        </p:nvSpPr>
        <p:spPr/>
        <p:txBody>
          <a:bodyPr/>
          <a:lstStyle/>
          <a:p>
            <a:fld id="{097434BA-6CE1-49F1-B1B6-F6346941104D}" type="slidenum">
              <a:rPr lang="nb-NO" smtClean="0"/>
              <a:t>‹#›</a:t>
            </a:fld>
            <a:endParaRPr lang="nb-NO"/>
          </a:p>
        </p:txBody>
      </p:sp>
    </p:spTree>
    <p:extLst>
      <p:ext uri="{BB962C8B-B14F-4D97-AF65-F5344CB8AC3E}">
        <p14:creationId xmlns:p14="http://schemas.microsoft.com/office/powerpoint/2010/main" val="1470587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6E7BB5D-5A0C-4E70-A285-AD2E0BDF7B97}"/>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2D8F50BD-050E-4BC0-9483-5F10411AC8A5}"/>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9B9A4375-1F48-46D8-9C70-556A9E1E8F4C}"/>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5D6FAE82-8F8E-4FA7-BFDF-DCA12C51F55C}"/>
              </a:ext>
            </a:extLst>
          </p:cNvPr>
          <p:cNvSpPr>
            <a:spLocks noGrp="1"/>
          </p:cNvSpPr>
          <p:nvPr>
            <p:ph type="dt" sz="half" idx="10"/>
          </p:nvPr>
        </p:nvSpPr>
        <p:spPr/>
        <p:txBody>
          <a:bodyPr/>
          <a:lstStyle/>
          <a:p>
            <a:fld id="{BBF065FF-4428-404F-A18D-C57B68157745}" type="datetimeFigureOut">
              <a:rPr lang="nb-NO" smtClean="0"/>
              <a:t>15.11.2021</a:t>
            </a:fld>
            <a:endParaRPr lang="nb-NO"/>
          </a:p>
        </p:txBody>
      </p:sp>
      <p:sp>
        <p:nvSpPr>
          <p:cNvPr id="6" name="Plassholder for bunntekst 5">
            <a:extLst>
              <a:ext uri="{FF2B5EF4-FFF2-40B4-BE49-F238E27FC236}">
                <a16:creationId xmlns:a16="http://schemas.microsoft.com/office/drawing/2014/main" id="{F709071D-341F-4C92-B98A-4042AFE5118E}"/>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99636312-F7B9-4854-8019-CF9DEFE86E95}"/>
              </a:ext>
            </a:extLst>
          </p:cNvPr>
          <p:cNvSpPr>
            <a:spLocks noGrp="1"/>
          </p:cNvSpPr>
          <p:nvPr>
            <p:ph type="sldNum" sz="quarter" idx="12"/>
          </p:nvPr>
        </p:nvSpPr>
        <p:spPr/>
        <p:txBody>
          <a:bodyPr/>
          <a:lstStyle/>
          <a:p>
            <a:fld id="{097434BA-6CE1-49F1-B1B6-F6346941104D}" type="slidenum">
              <a:rPr lang="nb-NO" smtClean="0"/>
              <a:t>‹#›</a:t>
            </a:fld>
            <a:endParaRPr lang="nb-NO"/>
          </a:p>
        </p:txBody>
      </p:sp>
    </p:spTree>
    <p:extLst>
      <p:ext uri="{BB962C8B-B14F-4D97-AF65-F5344CB8AC3E}">
        <p14:creationId xmlns:p14="http://schemas.microsoft.com/office/powerpoint/2010/main" val="1646709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A21ABA3-1B4E-45D7-94DC-5E171A2853F1}"/>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07867616-6620-43BB-ADAC-C5DB934886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8FDC9367-F76E-4586-A3E8-3FF10A5E762C}"/>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3A135783-A111-44E6-95E6-213EEB106A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858F8DB1-C76E-47D1-9AEC-7DA4AA30AA75}"/>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D1582CED-C206-477B-AAAC-91FF19442928}"/>
              </a:ext>
            </a:extLst>
          </p:cNvPr>
          <p:cNvSpPr>
            <a:spLocks noGrp="1"/>
          </p:cNvSpPr>
          <p:nvPr>
            <p:ph type="dt" sz="half" idx="10"/>
          </p:nvPr>
        </p:nvSpPr>
        <p:spPr/>
        <p:txBody>
          <a:bodyPr/>
          <a:lstStyle/>
          <a:p>
            <a:fld id="{BBF065FF-4428-404F-A18D-C57B68157745}" type="datetimeFigureOut">
              <a:rPr lang="nb-NO" smtClean="0"/>
              <a:t>15.11.2021</a:t>
            </a:fld>
            <a:endParaRPr lang="nb-NO"/>
          </a:p>
        </p:txBody>
      </p:sp>
      <p:sp>
        <p:nvSpPr>
          <p:cNvPr id="8" name="Plassholder for bunntekst 7">
            <a:extLst>
              <a:ext uri="{FF2B5EF4-FFF2-40B4-BE49-F238E27FC236}">
                <a16:creationId xmlns:a16="http://schemas.microsoft.com/office/drawing/2014/main" id="{9D3FEBA4-CCA3-45CA-8108-ED467CFF8673}"/>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F96269DF-A0C7-490F-8B1D-4C4C2F0ED179}"/>
              </a:ext>
            </a:extLst>
          </p:cNvPr>
          <p:cNvSpPr>
            <a:spLocks noGrp="1"/>
          </p:cNvSpPr>
          <p:nvPr>
            <p:ph type="sldNum" sz="quarter" idx="12"/>
          </p:nvPr>
        </p:nvSpPr>
        <p:spPr/>
        <p:txBody>
          <a:bodyPr/>
          <a:lstStyle/>
          <a:p>
            <a:fld id="{097434BA-6CE1-49F1-B1B6-F6346941104D}" type="slidenum">
              <a:rPr lang="nb-NO" smtClean="0"/>
              <a:t>‹#›</a:t>
            </a:fld>
            <a:endParaRPr lang="nb-NO"/>
          </a:p>
        </p:txBody>
      </p:sp>
    </p:spTree>
    <p:extLst>
      <p:ext uri="{BB962C8B-B14F-4D97-AF65-F5344CB8AC3E}">
        <p14:creationId xmlns:p14="http://schemas.microsoft.com/office/powerpoint/2010/main" val="1624861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5647130-36C2-4053-9A65-0E34A03DE7D3}"/>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B5FE0C97-91E1-4C17-AE7D-C082D6EEB884}"/>
              </a:ext>
            </a:extLst>
          </p:cNvPr>
          <p:cNvSpPr>
            <a:spLocks noGrp="1"/>
          </p:cNvSpPr>
          <p:nvPr>
            <p:ph type="dt" sz="half" idx="10"/>
          </p:nvPr>
        </p:nvSpPr>
        <p:spPr/>
        <p:txBody>
          <a:bodyPr/>
          <a:lstStyle/>
          <a:p>
            <a:fld id="{BBF065FF-4428-404F-A18D-C57B68157745}" type="datetimeFigureOut">
              <a:rPr lang="nb-NO" smtClean="0"/>
              <a:t>15.11.2021</a:t>
            </a:fld>
            <a:endParaRPr lang="nb-NO"/>
          </a:p>
        </p:txBody>
      </p:sp>
      <p:sp>
        <p:nvSpPr>
          <p:cNvPr id="4" name="Plassholder for bunntekst 3">
            <a:extLst>
              <a:ext uri="{FF2B5EF4-FFF2-40B4-BE49-F238E27FC236}">
                <a16:creationId xmlns:a16="http://schemas.microsoft.com/office/drawing/2014/main" id="{390D4478-3700-400F-8BBA-B81C8942BDA8}"/>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E701202A-8AFD-428E-86D0-24CF78695E84}"/>
              </a:ext>
            </a:extLst>
          </p:cNvPr>
          <p:cNvSpPr>
            <a:spLocks noGrp="1"/>
          </p:cNvSpPr>
          <p:nvPr>
            <p:ph type="sldNum" sz="quarter" idx="12"/>
          </p:nvPr>
        </p:nvSpPr>
        <p:spPr/>
        <p:txBody>
          <a:bodyPr/>
          <a:lstStyle/>
          <a:p>
            <a:fld id="{097434BA-6CE1-49F1-B1B6-F6346941104D}" type="slidenum">
              <a:rPr lang="nb-NO" smtClean="0"/>
              <a:t>‹#›</a:t>
            </a:fld>
            <a:endParaRPr lang="nb-NO"/>
          </a:p>
        </p:txBody>
      </p:sp>
    </p:spTree>
    <p:extLst>
      <p:ext uri="{BB962C8B-B14F-4D97-AF65-F5344CB8AC3E}">
        <p14:creationId xmlns:p14="http://schemas.microsoft.com/office/powerpoint/2010/main" val="2059273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F7076960-2148-4AD4-8291-6F0A73A3303E}"/>
              </a:ext>
            </a:extLst>
          </p:cNvPr>
          <p:cNvSpPr>
            <a:spLocks noGrp="1"/>
          </p:cNvSpPr>
          <p:nvPr>
            <p:ph type="dt" sz="half" idx="10"/>
          </p:nvPr>
        </p:nvSpPr>
        <p:spPr/>
        <p:txBody>
          <a:bodyPr/>
          <a:lstStyle/>
          <a:p>
            <a:fld id="{BBF065FF-4428-404F-A18D-C57B68157745}" type="datetimeFigureOut">
              <a:rPr lang="nb-NO" smtClean="0"/>
              <a:t>15.11.2021</a:t>
            </a:fld>
            <a:endParaRPr lang="nb-NO"/>
          </a:p>
        </p:txBody>
      </p:sp>
      <p:sp>
        <p:nvSpPr>
          <p:cNvPr id="3" name="Plassholder for bunntekst 2">
            <a:extLst>
              <a:ext uri="{FF2B5EF4-FFF2-40B4-BE49-F238E27FC236}">
                <a16:creationId xmlns:a16="http://schemas.microsoft.com/office/drawing/2014/main" id="{56C72467-AE3D-4DD9-9796-C67CE39B8169}"/>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F3815053-8FFC-4E9D-94E1-A4E7DC0E4925}"/>
              </a:ext>
            </a:extLst>
          </p:cNvPr>
          <p:cNvSpPr>
            <a:spLocks noGrp="1"/>
          </p:cNvSpPr>
          <p:nvPr>
            <p:ph type="sldNum" sz="quarter" idx="12"/>
          </p:nvPr>
        </p:nvSpPr>
        <p:spPr/>
        <p:txBody>
          <a:bodyPr/>
          <a:lstStyle/>
          <a:p>
            <a:fld id="{097434BA-6CE1-49F1-B1B6-F6346941104D}" type="slidenum">
              <a:rPr lang="nb-NO" smtClean="0"/>
              <a:t>‹#›</a:t>
            </a:fld>
            <a:endParaRPr lang="nb-NO"/>
          </a:p>
        </p:txBody>
      </p:sp>
    </p:spTree>
    <p:extLst>
      <p:ext uri="{BB962C8B-B14F-4D97-AF65-F5344CB8AC3E}">
        <p14:creationId xmlns:p14="http://schemas.microsoft.com/office/powerpoint/2010/main" val="64098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4FBBDC8-4CE0-4F82-BD88-075A2CBC569A}"/>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64257E2F-68FC-4772-A6AD-91F2073935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11CEF5CB-A071-4067-A62B-2864F3675A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73700429-A226-42BA-AB8B-CFE07546DC0F}"/>
              </a:ext>
            </a:extLst>
          </p:cNvPr>
          <p:cNvSpPr>
            <a:spLocks noGrp="1"/>
          </p:cNvSpPr>
          <p:nvPr>
            <p:ph type="dt" sz="half" idx="10"/>
          </p:nvPr>
        </p:nvSpPr>
        <p:spPr/>
        <p:txBody>
          <a:bodyPr/>
          <a:lstStyle/>
          <a:p>
            <a:fld id="{BBF065FF-4428-404F-A18D-C57B68157745}" type="datetimeFigureOut">
              <a:rPr lang="nb-NO" smtClean="0"/>
              <a:t>15.11.2021</a:t>
            </a:fld>
            <a:endParaRPr lang="nb-NO"/>
          </a:p>
        </p:txBody>
      </p:sp>
      <p:sp>
        <p:nvSpPr>
          <p:cNvPr id="6" name="Plassholder for bunntekst 5">
            <a:extLst>
              <a:ext uri="{FF2B5EF4-FFF2-40B4-BE49-F238E27FC236}">
                <a16:creationId xmlns:a16="http://schemas.microsoft.com/office/drawing/2014/main" id="{FAFFD4EE-980E-4FF4-B420-FBAE92F594DB}"/>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0252415B-99C8-4894-8A36-2A079E9A2B56}"/>
              </a:ext>
            </a:extLst>
          </p:cNvPr>
          <p:cNvSpPr>
            <a:spLocks noGrp="1"/>
          </p:cNvSpPr>
          <p:nvPr>
            <p:ph type="sldNum" sz="quarter" idx="12"/>
          </p:nvPr>
        </p:nvSpPr>
        <p:spPr/>
        <p:txBody>
          <a:bodyPr/>
          <a:lstStyle/>
          <a:p>
            <a:fld id="{097434BA-6CE1-49F1-B1B6-F6346941104D}" type="slidenum">
              <a:rPr lang="nb-NO" smtClean="0"/>
              <a:t>‹#›</a:t>
            </a:fld>
            <a:endParaRPr lang="nb-NO"/>
          </a:p>
        </p:txBody>
      </p:sp>
    </p:spTree>
    <p:extLst>
      <p:ext uri="{BB962C8B-B14F-4D97-AF65-F5344CB8AC3E}">
        <p14:creationId xmlns:p14="http://schemas.microsoft.com/office/powerpoint/2010/main" val="3680620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4F01488-B0BC-4FDB-A1AE-94C99ECD268B}"/>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8F6A79A3-941A-494F-B891-6B65710383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DAF3280C-D5C2-4260-B45D-41AA8E9493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EF12A738-6D7F-4070-AB5A-835D88D46DDC}"/>
              </a:ext>
            </a:extLst>
          </p:cNvPr>
          <p:cNvSpPr>
            <a:spLocks noGrp="1"/>
          </p:cNvSpPr>
          <p:nvPr>
            <p:ph type="dt" sz="half" idx="10"/>
          </p:nvPr>
        </p:nvSpPr>
        <p:spPr/>
        <p:txBody>
          <a:bodyPr/>
          <a:lstStyle/>
          <a:p>
            <a:fld id="{BBF065FF-4428-404F-A18D-C57B68157745}" type="datetimeFigureOut">
              <a:rPr lang="nb-NO" smtClean="0"/>
              <a:t>15.11.2021</a:t>
            </a:fld>
            <a:endParaRPr lang="nb-NO"/>
          </a:p>
        </p:txBody>
      </p:sp>
      <p:sp>
        <p:nvSpPr>
          <p:cNvPr id="6" name="Plassholder for bunntekst 5">
            <a:extLst>
              <a:ext uri="{FF2B5EF4-FFF2-40B4-BE49-F238E27FC236}">
                <a16:creationId xmlns:a16="http://schemas.microsoft.com/office/drawing/2014/main" id="{740E3FF9-85F5-4DEF-BBE1-FE5D2A7C50B7}"/>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780A9873-4E33-4F19-A777-00EB2D30D834}"/>
              </a:ext>
            </a:extLst>
          </p:cNvPr>
          <p:cNvSpPr>
            <a:spLocks noGrp="1"/>
          </p:cNvSpPr>
          <p:nvPr>
            <p:ph type="sldNum" sz="quarter" idx="12"/>
          </p:nvPr>
        </p:nvSpPr>
        <p:spPr/>
        <p:txBody>
          <a:bodyPr/>
          <a:lstStyle/>
          <a:p>
            <a:fld id="{097434BA-6CE1-49F1-B1B6-F6346941104D}" type="slidenum">
              <a:rPr lang="nb-NO" smtClean="0"/>
              <a:t>‹#›</a:t>
            </a:fld>
            <a:endParaRPr lang="nb-NO"/>
          </a:p>
        </p:txBody>
      </p:sp>
    </p:spTree>
    <p:extLst>
      <p:ext uri="{BB962C8B-B14F-4D97-AF65-F5344CB8AC3E}">
        <p14:creationId xmlns:p14="http://schemas.microsoft.com/office/powerpoint/2010/main" val="557442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FDE60D68-062C-4255-9CA5-0C2A5A0DD8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1DC29657-F7C1-4900-A482-89047A340A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B20B4942-9778-4A4C-BC40-E8DCEFBA82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F065FF-4428-404F-A18D-C57B68157745}" type="datetimeFigureOut">
              <a:rPr lang="nb-NO" smtClean="0"/>
              <a:t>15.11.2021</a:t>
            </a:fld>
            <a:endParaRPr lang="nb-NO"/>
          </a:p>
        </p:txBody>
      </p:sp>
      <p:sp>
        <p:nvSpPr>
          <p:cNvPr id="5" name="Plassholder for bunntekst 4">
            <a:extLst>
              <a:ext uri="{FF2B5EF4-FFF2-40B4-BE49-F238E27FC236}">
                <a16:creationId xmlns:a16="http://schemas.microsoft.com/office/drawing/2014/main" id="{B237699F-E509-4743-A93B-882906F6A6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903916A3-EA4F-4366-B691-FCF481B20E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7434BA-6CE1-49F1-B1B6-F6346941104D}" type="slidenum">
              <a:rPr lang="nb-NO" smtClean="0"/>
              <a:t>‹#›</a:t>
            </a:fld>
            <a:endParaRPr lang="nb-NO"/>
          </a:p>
        </p:txBody>
      </p:sp>
    </p:spTree>
    <p:extLst>
      <p:ext uri="{BB962C8B-B14F-4D97-AF65-F5344CB8AC3E}">
        <p14:creationId xmlns:p14="http://schemas.microsoft.com/office/powerpoint/2010/main" val="3581689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tittel 2">
            <a:extLst>
              <a:ext uri="{FF2B5EF4-FFF2-40B4-BE49-F238E27FC236}">
                <a16:creationId xmlns:a16="http://schemas.microsoft.com/office/drawing/2014/main" id="{326895FD-9585-4F92-94FE-C3AE837106FB}"/>
              </a:ext>
            </a:extLst>
          </p:cNvPr>
          <p:cNvSpPr>
            <a:spLocks noGrp="1"/>
          </p:cNvSpPr>
          <p:nvPr>
            <p:ph type="subTitle" idx="1"/>
          </p:nvPr>
        </p:nvSpPr>
        <p:spPr>
          <a:xfrm>
            <a:off x="1898540" y="3780347"/>
            <a:ext cx="4515167" cy="2292758"/>
          </a:xfrm>
        </p:spPr>
        <p:txBody>
          <a:bodyPr>
            <a:normAutofit/>
          </a:bodyPr>
          <a:lstStyle/>
          <a:p>
            <a:pPr>
              <a:lnSpc>
                <a:spcPct val="150000"/>
              </a:lnSpc>
            </a:pPr>
            <a:r>
              <a:rPr lang="nb-NO" sz="2000" noProof="1">
                <a:latin typeface="Times New Roman" panose="02020603050405020304" pitchFamily="18" charset="0"/>
                <a:cs typeface="Times New Roman" panose="02020603050405020304" pitchFamily="18" charset="0"/>
              </a:rPr>
              <a:t>Bachelor’s</a:t>
            </a:r>
            <a:r>
              <a:rPr lang="nb-NO" sz="2000">
                <a:latin typeface="Times New Roman" panose="02020603050405020304" pitchFamily="18" charset="0"/>
                <a:cs typeface="Times New Roman" panose="02020603050405020304" pitchFamily="18" charset="0"/>
              </a:rPr>
              <a:t> </a:t>
            </a:r>
            <a:r>
              <a:rPr lang="nb-NO" sz="2000" noProof="1">
                <a:latin typeface="Times New Roman" panose="02020603050405020304" pitchFamily="18" charset="0"/>
                <a:cs typeface="Times New Roman" panose="02020603050405020304" pitchFamily="18" charset="0"/>
              </a:rPr>
              <a:t>thesis</a:t>
            </a:r>
            <a:r>
              <a:rPr lang="nb-NO" sz="2000">
                <a:latin typeface="Times New Roman" panose="02020603050405020304" pitchFamily="18" charset="0"/>
                <a:cs typeface="Times New Roman" panose="02020603050405020304" pitchFamily="18" charset="0"/>
              </a:rPr>
              <a:t> in linguistics (10 ECTS)</a:t>
            </a:r>
          </a:p>
          <a:p>
            <a:pPr>
              <a:lnSpc>
                <a:spcPct val="150000"/>
              </a:lnSpc>
            </a:pPr>
            <a:r>
              <a:rPr lang="nb-NO" sz="2000">
                <a:latin typeface="Times New Roman" panose="02020603050405020304" pitchFamily="18" charset="0"/>
                <a:cs typeface="Times New Roman" panose="02020603050405020304" pitchFamily="18" charset="0"/>
              </a:rPr>
              <a:t>Spring 2021, University of Oslo</a:t>
            </a:r>
          </a:p>
          <a:p>
            <a:pPr>
              <a:lnSpc>
                <a:spcPct val="150000"/>
              </a:lnSpc>
            </a:pPr>
            <a:r>
              <a:rPr lang="nb-NO" sz="2000">
                <a:latin typeface="Times New Roman" panose="02020603050405020304" pitchFamily="18" charset="0"/>
                <a:cs typeface="Times New Roman" panose="02020603050405020304" pitchFamily="18" charset="0"/>
              </a:rPr>
              <a:t>By Solveig Sofie Øvrewall Berntzen</a:t>
            </a:r>
          </a:p>
          <a:p>
            <a:pPr>
              <a:lnSpc>
                <a:spcPct val="150000"/>
              </a:lnSpc>
            </a:pPr>
            <a:r>
              <a:rPr lang="nb-NO" sz="2000">
                <a:latin typeface="Times New Roman" panose="02020603050405020304" pitchFamily="18" charset="0"/>
                <a:cs typeface="Times New Roman" panose="02020603050405020304" pitchFamily="18" charset="0"/>
              </a:rPr>
              <a:t>ssberntz@student.iln.uio.no</a:t>
            </a:r>
          </a:p>
        </p:txBody>
      </p:sp>
      <p:pic>
        <p:nvPicPr>
          <p:cNvPr id="5" name="Bilde 4">
            <a:extLst>
              <a:ext uri="{FF2B5EF4-FFF2-40B4-BE49-F238E27FC236}">
                <a16:creationId xmlns:a16="http://schemas.microsoft.com/office/drawing/2014/main" id="{B75DAC68-6E2C-4392-8C15-6FF1436728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244" y="218678"/>
            <a:ext cx="11711406" cy="1014648"/>
          </a:xfrm>
          <a:prstGeom prst="rect">
            <a:avLst/>
          </a:prstGeom>
        </p:spPr>
      </p:pic>
      <p:pic>
        <p:nvPicPr>
          <p:cNvPr id="9" name="Bilde 8" descr="Et bilde som inneholder tekst, utendørsobjekt&#10;&#10;Automatisk generert beskrivelse">
            <a:extLst>
              <a:ext uri="{FF2B5EF4-FFF2-40B4-BE49-F238E27FC236}">
                <a16:creationId xmlns:a16="http://schemas.microsoft.com/office/drawing/2014/main" id="{0682D264-04C3-489E-8020-0283F77008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28635" y="2417307"/>
            <a:ext cx="4222015" cy="4222015"/>
          </a:xfrm>
          <a:prstGeom prst="rect">
            <a:avLst/>
          </a:prstGeom>
        </p:spPr>
      </p:pic>
      <p:sp>
        <p:nvSpPr>
          <p:cNvPr id="2" name="Tittel 1">
            <a:extLst>
              <a:ext uri="{FF2B5EF4-FFF2-40B4-BE49-F238E27FC236}">
                <a16:creationId xmlns:a16="http://schemas.microsoft.com/office/drawing/2014/main" id="{A9E83714-9022-4E06-B62B-60A5885E5CC1}"/>
              </a:ext>
            </a:extLst>
          </p:cNvPr>
          <p:cNvSpPr>
            <a:spLocks noGrp="1"/>
          </p:cNvSpPr>
          <p:nvPr>
            <p:ph type="ctrTitle"/>
          </p:nvPr>
        </p:nvSpPr>
        <p:spPr>
          <a:xfrm>
            <a:off x="241349" y="2090438"/>
            <a:ext cx="7829550" cy="1526136"/>
          </a:xfrm>
        </p:spPr>
        <p:txBody>
          <a:bodyPr>
            <a:noAutofit/>
          </a:bodyPr>
          <a:lstStyle/>
          <a:p>
            <a:pPr>
              <a:lnSpc>
                <a:spcPct val="150000"/>
              </a:lnSpc>
            </a:pPr>
            <a:r>
              <a:rPr lang="nb-NO" sz="4000" b="1">
                <a:latin typeface="Times New Roman" panose="02020603050405020304" pitchFamily="18" charset="0"/>
                <a:cs typeface="Times New Roman" panose="02020603050405020304" pitchFamily="18" charset="0"/>
              </a:rPr>
              <a:t>On Cognate Objects in Norwegian:</a:t>
            </a:r>
            <a:br>
              <a:rPr lang="nb-NO" sz="4000" b="1">
                <a:latin typeface="Times New Roman" panose="02020603050405020304" pitchFamily="18" charset="0"/>
                <a:cs typeface="Times New Roman" panose="02020603050405020304" pitchFamily="18" charset="0"/>
              </a:rPr>
            </a:br>
            <a:r>
              <a:rPr lang="nb-NO" sz="4000" b="1">
                <a:latin typeface="Times New Roman" panose="02020603050405020304" pitchFamily="18" charset="0"/>
                <a:cs typeface="Times New Roman" panose="02020603050405020304" pitchFamily="18" charset="0"/>
              </a:rPr>
              <a:t>An Empirical Approach</a:t>
            </a:r>
          </a:p>
        </p:txBody>
      </p:sp>
    </p:spTree>
    <p:extLst>
      <p:ext uri="{BB962C8B-B14F-4D97-AF65-F5344CB8AC3E}">
        <p14:creationId xmlns:p14="http://schemas.microsoft.com/office/powerpoint/2010/main" val="2409214367"/>
      </p:ext>
    </p:extLst>
  </p:cSld>
  <p:clrMapOvr>
    <a:masterClrMapping/>
  </p:clrMapOvr>
  <mc:AlternateContent xmlns:mc="http://schemas.openxmlformats.org/markup-compatibility/2006">
    <mc:Choice xmlns:p14="http://schemas.microsoft.com/office/powerpoint/2010/main" Requires="p14">
      <p:transition spd="slow" p14:dur="2000" advTm="31508"/>
    </mc:Choice>
    <mc:Fallback>
      <p:transition spd="slow" advTm="31508"/>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306D5A8D-0BD0-41AB-B7C1-88C09C90B8ED}"/>
              </a:ext>
            </a:extLst>
          </p:cNvPr>
          <p:cNvSpPr>
            <a:spLocks noGrp="1"/>
          </p:cNvSpPr>
          <p:nvPr>
            <p:ph type="title"/>
          </p:nvPr>
        </p:nvSpPr>
        <p:spPr>
          <a:xfrm>
            <a:off x="838200" y="890286"/>
            <a:ext cx="10515600" cy="833740"/>
          </a:xfrm>
        </p:spPr>
        <p:txBody>
          <a:bodyPr>
            <a:normAutofit/>
          </a:bodyPr>
          <a:lstStyle/>
          <a:p>
            <a:pPr algn="ctr"/>
            <a:r>
              <a:rPr lang="nb-NO" sz="4000" b="1">
                <a:latin typeface="Times New Roman" panose="02020603050405020304" pitchFamily="18" charset="0"/>
                <a:cs typeface="Times New Roman" panose="02020603050405020304" pitchFamily="18" charset="0"/>
              </a:rPr>
              <a:t>3.1   Unaccusative Verbs</a:t>
            </a:r>
          </a:p>
        </p:txBody>
      </p:sp>
      <p:sp>
        <p:nvSpPr>
          <p:cNvPr id="7" name="Plassholder for innhold 6">
            <a:extLst>
              <a:ext uri="{FF2B5EF4-FFF2-40B4-BE49-F238E27FC236}">
                <a16:creationId xmlns:a16="http://schemas.microsoft.com/office/drawing/2014/main" id="{9DC4BE33-7008-42D9-B6B6-CA4DF6276D1C}"/>
              </a:ext>
            </a:extLst>
          </p:cNvPr>
          <p:cNvSpPr>
            <a:spLocks noGrp="1"/>
          </p:cNvSpPr>
          <p:nvPr>
            <p:ph idx="1"/>
          </p:nvPr>
        </p:nvSpPr>
        <p:spPr>
          <a:xfrm>
            <a:off x="838200" y="1800227"/>
            <a:ext cx="10658475" cy="4733924"/>
          </a:xfrm>
        </p:spPr>
        <p:txBody>
          <a:bodyPr>
            <a:normAutofit/>
          </a:bodyPr>
          <a:lstStyle/>
          <a:p>
            <a:pPr marL="0" indent="0">
              <a:lnSpc>
                <a:spcPct val="150000"/>
              </a:lnSpc>
              <a:buNone/>
            </a:pPr>
            <a:r>
              <a:rPr lang="nb-NO" sz="1600">
                <a:effectLst/>
                <a:latin typeface="Times New Roman" panose="02020603050405020304" pitchFamily="18" charset="0"/>
                <a:ea typeface="PMingLiU" panose="02020500000000000000" pitchFamily="18" charset="-120"/>
              </a:rPr>
              <a:t>(4)  a.  […] og    de     </a:t>
            </a:r>
            <a:r>
              <a:rPr lang="nb-NO" sz="1600" b="1">
                <a:effectLst/>
                <a:latin typeface="Times New Roman" panose="02020603050405020304" pitchFamily="18" charset="0"/>
                <a:ea typeface="PMingLiU" panose="02020500000000000000" pitchFamily="18" charset="-120"/>
              </a:rPr>
              <a:t>dør</a:t>
            </a:r>
            <a:r>
              <a:rPr lang="nb-NO" sz="1600">
                <a:effectLst/>
                <a:latin typeface="Times New Roman" panose="02020603050405020304" pitchFamily="18" charset="0"/>
                <a:ea typeface="PMingLiU" panose="02020500000000000000" pitchFamily="18" charset="-120"/>
              </a:rPr>
              <a:t>  [en  grusom      </a:t>
            </a:r>
            <a:r>
              <a:rPr lang="nb-NO" sz="1600" b="1">
                <a:effectLst/>
                <a:latin typeface="Times New Roman" panose="02020603050405020304" pitchFamily="18" charset="0"/>
                <a:ea typeface="PMingLiU" panose="02020500000000000000" pitchFamily="18" charset="-120"/>
              </a:rPr>
              <a:t>sultedød</a:t>
            </a:r>
            <a:r>
              <a:rPr lang="nb-NO" sz="1600">
                <a:effectLst/>
                <a:latin typeface="Times New Roman" panose="02020603050405020304" pitchFamily="18" charset="0"/>
                <a:ea typeface="PMingLiU" panose="02020500000000000000" pitchFamily="18" charset="-120"/>
              </a:rPr>
              <a:t>].</a:t>
            </a:r>
            <a:br>
              <a:rPr lang="nb-NO" sz="1600">
                <a:effectLst/>
                <a:latin typeface="Times New Roman" panose="02020603050405020304" pitchFamily="18" charset="0"/>
                <a:ea typeface="PMingLiU" panose="02020500000000000000" pitchFamily="18" charset="-120"/>
              </a:rPr>
            </a:br>
            <a:r>
              <a:rPr lang="nb-NO" sz="1600">
                <a:effectLst/>
                <a:latin typeface="Times New Roman" panose="02020603050405020304" pitchFamily="18" charset="0"/>
                <a:ea typeface="PMingLiU" panose="02020500000000000000" pitchFamily="18" charset="-120"/>
              </a:rPr>
              <a:t> 	 </a:t>
            </a:r>
            <a:r>
              <a:rPr lang="en-US" sz="1600">
                <a:latin typeface="Times New Roman" panose="02020603050405020304" pitchFamily="18" charset="0"/>
                <a:ea typeface="PMingLiU" panose="02020500000000000000" pitchFamily="18" charset="-120"/>
              </a:rPr>
              <a:t>a</a:t>
            </a:r>
            <a:r>
              <a:rPr lang="en-US" sz="1600">
                <a:effectLst/>
                <a:latin typeface="Times New Roman" panose="02020603050405020304" pitchFamily="18" charset="0"/>
                <a:ea typeface="PMingLiU" panose="02020500000000000000" pitchFamily="18" charset="-120"/>
              </a:rPr>
              <a:t>nd  they  die     a    gruesome  death.from.starvation</a:t>
            </a:r>
            <a:br>
              <a:rPr lang="en-US" sz="1600">
                <a:effectLst/>
                <a:latin typeface="Times New Roman" panose="02020603050405020304" pitchFamily="18" charset="0"/>
                <a:ea typeface="PMingLiU" panose="02020500000000000000" pitchFamily="18" charset="-120"/>
              </a:rPr>
            </a:br>
            <a:r>
              <a:rPr lang="en-US" sz="1600">
                <a:effectLst/>
                <a:latin typeface="Times New Roman" panose="02020603050405020304" pitchFamily="18" charset="0"/>
                <a:ea typeface="PMingLiU" panose="02020500000000000000" pitchFamily="18" charset="-120"/>
              </a:rPr>
              <a:t> 	 ‘and they die a gruesome death from starvation.’ </a:t>
            </a:r>
            <a:r>
              <a:rPr lang="nb-NO" sz="1600">
                <a:effectLst/>
                <a:latin typeface="Times New Roman" panose="02020603050405020304" pitchFamily="18" charset="0"/>
                <a:ea typeface="PMingLiU" panose="02020500000000000000" pitchFamily="18" charset="-120"/>
              </a:rPr>
              <a:t>(NoWaC, sentence ID 34517605)</a:t>
            </a:r>
            <a:br>
              <a:rPr lang="nb-NO" sz="1600">
                <a:effectLst/>
                <a:latin typeface="Times New Roman" panose="02020603050405020304" pitchFamily="18" charset="0"/>
                <a:ea typeface="PMingLiU" panose="02020500000000000000" pitchFamily="18" charset="-120"/>
              </a:rPr>
            </a:br>
            <a:br>
              <a:rPr lang="nb-NO" sz="1600">
                <a:latin typeface="Times New Roman" panose="02020603050405020304" pitchFamily="18" charset="0"/>
                <a:ea typeface="PMingLiU" panose="02020500000000000000" pitchFamily="18" charset="-120"/>
              </a:rPr>
            </a:br>
            <a:r>
              <a:rPr lang="nb-NO" sz="1600">
                <a:latin typeface="Times New Roman" panose="02020603050405020304" pitchFamily="18" charset="0"/>
                <a:ea typeface="PMingLiU" panose="02020500000000000000" pitchFamily="18" charset="-120"/>
              </a:rPr>
              <a:t>       b.  </a:t>
            </a:r>
            <a:r>
              <a:rPr lang="nb-NO" sz="1600">
                <a:effectLst/>
                <a:latin typeface="Times New Roman" panose="02020603050405020304" pitchFamily="18" charset="0"/>
                <a:ea typeface="PMingLiU" panose="02020500000000000000" pitchFamily="18" charset="-120"/>
              </a:rPr>
              <a:t>Han  </a:t>
            </a:r>
            <a:r>
              <a:rPr lang="nb-NO" sz="1600" b="1">
                <a:effectLst/>
                <a:latin typeface="Times New Roman" panose="02020603050405020304" pitchFamily="18" charset="0"/>
                <a:ea typeface="PMingLiU" panose="02020500000000000000" pitchFamily="18" charset="-120"/>
              </a:rPr>
              <a:t>faller</a:t>
            </a:r>
            <a:r>
              <a:rPr lang="nb-NO" sz="1600">
                <a:effectLst/>
                <a:latin typeface="Times New Roman" panose="02020603050405020304" pitchFamily="18" charset="0"/>
                <a:ea typeface="PMingLiU" panose="02020500000000000000" pitchFamily="18" charset="-120"/>
              </a:rPr>
              <a:t>  [det   </a:t>
            </a:r>
            <a:r>
              <a:rPr lang="nb-NO" sz="1600" b="1">
                <a:effectLst/>
                <a:latin typeface="Times New Roman" panose="02020603050405020304" pitchFamily="18" charset="0"/>
                <a:ea typeface="PMingLiU" panose="02020500000000000000" pitchFamily="18" charset="-120"/>
              </a:rPr>
              <a:t>fallet</a:t>
            </a:r>
            <a:r>
              <a:rPr lang="nb-NO" sz="1600">
                <a:effectLst/>
                <a:latin typeface="Times New Roman" panose="02020603050405020304" pitchFamily="18" charset="0"/>
                <a:ea typeface="PMingLiU" panose="02020500000000000000" pitchFamily="18" charset="-120"/>
              </a:rPr>
              <a:t>  vi    gjerne   kaller  pladask].</a:t>
            </a:r>
            <a:br>
              <a:rPr lang="nb-NO" sz="1600">
                <a:effectLst/>
                <a:latin typeface="Times New Roman" panose="02020603050405020304" pitchFamily="18" charset="0"/>
                <a:ea typeface="PMingLiU" panose="02020500000000000000" pitchFamily="18" charset="-120"/>
              </a:rPr>
            </a:br>
            <a:r>
              <a:rPr lang="nb-NO" sz="1600">
                <a:effectLst/>
                <a:latin typeface="Times New Roman" panose="02020603050405020304" pitchFamily="18" charset="0"/>
                <a:ea typeface="PMingLiU" panose="02020500000000000000" pitchFamily="18" charset="-120"/>
              </a:rPr>
              <a:t>            </a:t>
            </a:r>
            <a:r>
              <a:rPr lang="en-US" sz="1600">
                <a:effectLst/>
                <a:latin typeface="Times New Roman" panose="02020603050405020304" pitchFamily="18" charset="0"/>
                <a:ea typeface="PMingLiU" panose="02020500000000000000" pitchFamily="18" charset="-120"/>
              </a:rPr>
              <a:t>he     falls     that  fall      we  usually  call     smack</a:t>
            </a:r>
            <a:br>
              <a:rPr lang="en-US" sz="1600">
                <a:effectLst/>
                <a:latin typeface="Times New Roman" panose="02020603050405020304" pitchFamily="18" charset="0"/>
                <a:ea typeface="PMingLiU" panose="02020500000000000000" pitchFamily="18" charset="-120"/>
              </a:rPr>
            </a:br>
            <a:r>
              <a:rPr lang="en-US" sz="1600">
                <a:effectLst/>
                <a:latin typeface="Times New Roman" panose="02020603050405020304" pitchFamily="18" charset="0"/>
                <a:ea typeface="PMingLiU" panose="02020500000000000000" pitchFamily="18" charset="-120"/>
              </a:rPr>
              <a:t>            ‘He falls that fall we usually call smack.’ </a:t>
            </a:r>
            <a:r>
              <a:rPr lang="nb-NO" sz="1600">
                <a:effectLst/>
                <a:latin typeface="Times New Roman" panose="02020603050405020304" pitchFamily="18" charset="0"/>
                <a:ea typeface="PMingLiU" panose="02020500000000000000" pitchFamily="18" charset="-120"/>
              </a:rPr>
              <a:t>(NoWaC, sentence ID 6774596)</a:t>
            </a:r>
            <a:br>
              <a:rPr lang="nb-NO" sz="1600">
                <a:effectLst/>
                <a:latin typeface="Times New Roman" panose="02020603050405020304" pitchFamily="18" charset="0"/>
                <a:ea typeface="PMingLiU" panose="02020500000000000000" pitchFamily="18" charset="-120"/>
              </a:rPr>
            </a:br>
            <a:br>
              <a:rPr lang="nb-NO" sz="1600">
                <a:effectLst/>
                <a:latin typeface="Times New Roman" panose="02020603050405020304" pitchFamily="18" charset="0"/>
                <a:ea typeface="PMingLiU" panose="02020500000000000000" pitchFamily="18" charset="-120"/>
              </a:rPr>
            </a:br>
            <a:r>
              <a:rPr lang="nb-NO" sz="1600">
                <a:effectLst/>
                <a:latin typeface="Times New Roman" panose="02020603050405020304" pitchFamily="18" charset="0"/>
                <a:ea typeface="PMingLiU" panose="02020500000000000000" pitchFamily="18" charset="-120"/>
              </a:rPr>
              <a:t>       c.  Skal  </a:t>
            </a:r>
            <a:r>
              <a:rPr lang="nb-NO" sz="1600" b="1">
                <a:effectLst/>
                <a:latin typeface="Times New Roman" panose="02020603050405020304" pitchFamily="18" charset="0"/>
                <a:ea typeface="PMingLiU" panose="02020500000000000000" pitchFamily="18" charset="-120"/>
              </a:rPr>
              <a:t> åpne</a:t>
            </a:r>
            <a:r>
              <a:rPr lang="nb-NO" sz="1600">
                <a:effectLst/>
                <a:latin typeface="Times New Roman" panose="02020603050405020304" pitchFamily="18" charset="0"/>
                <a:ea typeface="PMingLiU" panose="02020500000000000000" pitchFamily="18" charset="-120"/>
              </a:rPr>
              <a:t>  [den ene  </a:t>
            </a:r>
            <a:r>
              <a:rPr lang="nb-NO" sz="1600" b="1">
                <a:effectLst/>
                <a:latin typeface="Times New Roman" panose="02020603050405020304" pitchFamily="18" charset="0"/>
                <a:ea typeface="PMingLiU" panose="02020500000000000000" pitchFamily="18" charset="-120"/>
              </a:rPr>
              <a:t>åpningen</a:t>
            </a:r>
            <a:r>
              <a:rPr lang="nb-NO" sz="1600">
                <a:effectLst/>
                <a:latin typeface="Times New Roman" panose="02020603050405020304" pitchFamily="18" charset="0"/>
                <a:ea typeface="PMingLiU" panose="02020500000000000000" pitchFamily="18" charset="-120"/>
              </a:rPr>
              <a:t>  på  toppen]  slik  at     det  kommer  luft  ned     til   dem.</a:t>
            </a:r>
            <a:br>
              <a:rPr lang="nb-NO" sz="1600">
                <a:effectLst/>
                <a:latin typeface="Times New Roman" panose="02020603050405020304" pitchFamily="18" charset="0"/>
                <a:ea typeface="PMingLiU" panose="02020500000000000000" pitchFamily="18" charset="-120"/>
              </a:rPr>
            </a:br>
            <a:r>
              <a:rPr lang="nb-NO" sz="1600">
                <a:effectLst/>
                <a:latin typeface="Times New Roman" panose="02020603050405020304" pitchFamily="18" charset="0"/>
                <a:ea typeface="PMingLiU" panose="02020500000000000000" pitchFamily="18" charset="-120"/>
              </a:rPr>
              <a:t>            </a:t>
            </a:r>
            <a:r>
              <a:rPr lang="en-US" sz="1600">
                <a:effectLst/>
                <a:latin typeface="Times New Roman" panose="02020603050405020304" pitchFamily="18" charset="0"/>
                <a:ea typeface="PMingLiU" panose="02020500000000000000" pitchFamily="18" charset="-120"/>
              </a:rPr>
              <a:t>shall  open    the  one  opening     on  top.the   so    that  it     comes     air   down  to   them</a:t>
            </a:r>
            <a:br>
              <a:rPr lang="en-US" sz="1600">
                <a:effectLst/>
                <a:latin typeface="Times New Roman" panose="02020603050405020304" pitchFamily="18" charset="0"/>
                <a:ea typeface="PMingLiU" panose="02020500000000000000" pitchFamily="18" charset="-120"/>
              </a:rPr>
            </a:br>
            <a:r>
              <a:rPr lang="en-US" sz="1600">
                <a:effectLst/>
                <a:latin typeface="Times New Roman" panose="02020603050405020304" pitchFamily="18" charset="0"/>
                <a:ea typeface="PMingLiU" panose="02020500000000000000" pitchFamily="18" charset="-120"/>
              </a:rPr>
              <a:t>            ‘Shall open the one opening on the top so that air comes down to them.’ (NoWaC, sentence ID 25279886)</a:t>
            </a:r>
            <a:endParaRPr lang="nb-NO" sz="1600">
              <a:effectLst/>
              <a:latin typeface="Times New Roman" panose="02020603050405020304" pitchFamily="18" charset="0"/>
              <a:ea typeface="PMingLiU" panose="02020500000000000000" pitchFamily="18" charset="-120"/>
            </a:endParaRPr>
          </a:p>
        </p:txBody>
      </p:sp>
      <p:pic>
        <p:nvPicPr>
          <p:cNvPr id="4" name="Bilde 3">
            <a:extLst>
              <a:ext uri="{FF2B5EF4-FFF2-40B4-BE49-F238E27FC236}">
                <a16:creationId xmlns:a16="http://schemas.microsoft.com/office/drawing/2014/main" id="{A0529C7F-D616-4AB5-92FA-1FD1C59804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50" y="99414"/>
            <a:ext cx="6791325" cy="588385"/>
          </a:xfrm>
          <a:prstGeom prst="rect">
            <a:avLst/>
          </a:prstGeom>
        </p:spPr>
      </p:pic>
    </p:spTree>
    <p:extLst>
      <p:ext uri="{BB962C8B-B14F-4D97-AF65-F5344CB8AC3E}">
        <p14:creationId xmlns:p14="http://schemas.microsoft.com/office/powerpoint/2010/main" val="2639272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306D5A8D-0BD0-41AB-B7C1-88C09C90B8ED}"/>
              </a:ext>
            </a:extLst>
          </p:cNvPr>
          <p:cNvSpPr>
            <a:spLocks noGrp="1"/>
          </p:cNvSpPr>
          <p:nvPr>
            <p:ph type="title"/>
          </p:nvPr>
        </p:nvSpPr>
        <p:spPr>
          <a:xfrm>
            <a:off x="838200" y="890286"/>
            <a:ext cx="10515600" cy="833740"/>
          </a:xfrm>
        </p:spPr>
        <p:txBody>
          <a:bodyPr>
            <a:normAutofit/>
          </a:bodyPr>
          <a:lstStyle/>
          <a:p>
            <a:pPr algn="ctr"/>
            <a:r>
              <a:rPr lang="nb-NO" sz="4000" b="1">
                <a:latin typeface="Times New Roman" panose="02020603050405020304" pitchFamily="18" charset="0"/>
                <a:cs typeface="Times New Roman" panose="02020603050405020304" pitchFamily="18" charset="0"/>
              </a:rPr>
              <a:t>3.2   Unergative Verbs</a:t>
            </a:r>
          </a:p>
        </p:txBody>
      </p:sp>
      <p:sp>
        <p:nvSpPr>
          <p:cNvPr id="7" name="Plassholder for innhold 6">
            <a:extLst>
              <a:ext uri="{FF2B5EF4-FFF2-40B4-BE49-F238E27FC236}">
                <a16:creationId xmlns:a16="http://schemas.microsoft.com/office/drawing/2014/main" id="{9DC4BE33-7008-42D9-B6B6-CA4DF6276D1C}"/>
              </a:ext>
            </a:extLst>
          </p:cNvPr>
          <p:cNvSpPr>
            <a:spLocks noGrp="1"/>
          </p:cNvSpPr>
          <p:nvPr>
            <p:ph idx="1"/>
          </p:nvPr>
        </p:nvSpPr>
        <p:spPr>
          <a:xfrm>
            <a:off x="838200" y="1800226"/>
            <a:ext cx="10658475" cy="4958360"/>
          </a:xfrm>
        </p:spPr>
        <p:txBody>
          <a:bodyPr>
            <a:normAutofit fontScale="92500" lnSpcReduction="10000"/>
          </a:bodyPr>
          <a:lstStyle/>
          <a:p>
            <a:pPr>
              <a:lnSpc>
                <a:spcPct val="160000"/>
              </a:lnSpc>
            </a:pPr>
            <a:r>
              <a:rPr lang="nb-NO" sz="1700">
                <a:effectLst/>
                <a:latin typeface="Times New Roman" panose="02020603050405020304" pitchFamily="18" charset="0"/>
                <a:ea typeface="Calibri" panose="020F0502020204030204" pitchFamily="34" charset="0"/>
                <a:cs typeface="Times New Roman" panose="02020603050405020304" pitchFamily="18" charset="0"/>
              </a:rPr>
              <a:t>Out of 36 predicates that can take COs in NoWaC (including unaccusatives), as much as </a:t>
            </a:r>
            <a:r>
              <a:rPr lang="nb-NO" sz="1700" b="1">
                <a:effectLst/>
                <a:latin typeface="Times New Roman" panose="02020603050405020304" pitchFamily="18" charset="0"/>
                <a:ea typeface="Calibri" panose="020F0502020204030204" pitchFamily="34" charset="0"/>
                <a:cs typeface="Times New Roman" panose="02020603050405020304" pitchFamily="18" charset="0"/>
              </a:rPr>
              <a:t>33 verbs </a:t>
            </a:r>
            <a:r>
              <a:rPr lang="nb-NO" sz="1700">
                <a:effectLst/>
                <a:latin typeface="Times New Roman" panose="02020603050405020304" pitchFamily="18" charset="0"/>
                <a:ea typeface="Calibri" panose="020F0502020204030204" pitchFamily="34" charset="0"/>
                <a:cs typeface="Times New Roman" panose="02020603050405020304" pitchFamily="18" charset="0"/>
              </a:rPr>
              <a:t>are unergative, with a total of </a:t>
            </a:r>
            <a:r>
              <a:rPr lang="nb-NO" sz="1700" b="1">
                <a:effectLst/>
                <a:latin typeface="Times New Roman" panose="02020603050405020304" pitchFamily="18" charset="0"/>
                <a:ea typeface="Calibri" panose="020F0502020204030204" pitchFamily="34" charset="0"/>
                <a:cs typeface="Times New Roman" panose="02020603050405020304" pitchFamily="18" charset="0"/>
              </a:rPr>
              <a:t>30 736 unannotated constructions</a:t>
            </a:r>
            <a:r>
              <a:rPr lang="nb-NO" sz="1700">
                <a:effectLst/>
                <a:latin typeface="Times New Roman" panose="02020603050405020304" pitchFamily="18" charset="0"/>
                <a:ea typeface="Calibri" panose="020F0502020204030204" pitchFamily="34" charset="0"/>
                <a:cs typeface="Times New Roman" panose="02020603050405020304" pitchFamily="18" charset="0"/>
              </a:rPr>
              <a:t> (</a:t>
            </a:r>
            <a:r>
              <a:rPr lang="en-US" sz="1700">
                <a:effectLst/>
                <a:latin typeface="Times New Roman" panose="02020603050405020304" pitchFamily="18" charset="0"/>
                <a:ea typeface="Calibri" panose="020F0502020204030204" pitchFamily="34" charset="0"/>
              </a:rPr>
              <a:t>i.e., prior to elimination of false positives and duplicates).</a:t>
            </a:r>
          </a:p>
          <a:p>
            <a:pPr>
              <a:lnSpc>
                <a:spcPct val="160000"/>
              </a:lnSpc>
            </a:pPr>
            <a:r>
              <a:rPr lang="en-US" sz="1700">
                <a:effectLst/>
                <a:latin typeface="Times New Roman" panose="02020603050405020304" pitchFamily="18" charset="0"/>
                <a:ea typeface="Calibri" panose="020F0502020204030204" pitchFamily="34" charset="0"/>
              </a:rPr>
              <a:t>Three main groups (based on Levin 1993):</a:t>
            </a:r>
          </a:p>
          <a:p>
            <a:pPr marL="0" indent="0">
              <a:lnSpc>
                <a:spcPct val="160000"/>
              </a:lnSpc>
              <a:buNone/>
            </a:pPr>
            <a:r>
              <a:rPr lang="en-US" sz="1700">
                <a:latin typeface="Times New Roman" panose="02020603050405020304" pitchFamily="18" charset="0"/>
                <a:ea typeface="Calibri" panose="020F0502020204030204" pitchFamily="34" charset="0"/>
              </a:rPr>
              <a:t>       </a:t>
            </a:r>
            <a:r>
              <a:rPr lang="en-US" sz="1700">
                <a:effectLst/>
                <a:latin typeface="Times New Roman" panose="02020603050405020304" pitchFamily="18" charset="0"/>
                <a:ea typeface="Calibri" panose="020F0502020204030204" pitchFamily="34" charset="0"/>
              </a:rPr>
              <a:t>[i]    </a:t>
            </a:r>
            <a:r>
              <a:rPr lang="en-US" sz="1700" b="1">
                <a:effectLst/>
                <a:latin typeface="Times New Roman" panose="02020603050405020304" pitchFamily="18" charset="0"/>
                <a:ea typeface="Calibri" panose="020F0502020204030204" pitchFamily="34" charset="0"/>
              </a:rPr>
              <a:t>Verbs of non-verbal expression </a:t>
            </a:r>
            <a:r>
              <a:rPr lang="en-US" sz="1700">
                <a:effectLst/>
                <a:latin typeface="Times New Roman" panose="02020603050405020304" pitchFamily="18" charset="0"/>
                <a:ea typeface="Calibri" panose="020F0502020204030204" pitchFamily="34" charset="0"/>
              </a:rPr>
              <a:t>(</a:t>
            </a:r>
            <a:r>
              <a:rPr lang="en-US" sz="1700">
                <a:effectLst/>
                <a:latin typeface="Times New Roman" panose="02020603050405020304" pitchFamily="18" charset="0"/>
                <a:ea typeface="PMingLiU" panose="02020500000000000000" pitchFamily="18" charset="-120"/>
              </a:rPr>
              <a:t>379 matches; </a:t>
            </a:r>
            <a:r>
              <a:rPr lang="en-US" sz="1700" b="1">
                <a:solidFill>
                  <a:srgbClr val="FF0000"/>
                </a:solidFill>
                <a:effectLst/>
                <a:latin typeface="Times New Roman" panose="02020603050405020304" pitchFamily="18" charset="0"/>
                <a:ea typeface="Calibri" panose="020F0502020204030204" pitchFamily="34" charset="0"/>
              </a:rPr>
              <a:t>1.23%</a:t>
            </a:r>
            <a:r>
              <a:rPr lang="en-US" sz="1700">
                <a:effectLst/>
                <a:latin typeface="Times New Roman" panose="02020603050405020304" pitchFamily="18" charset="0"/>
                <a:ea typeface="Calibri" panose="020F0502020204030204" pitchFamily="34" charset="0"/>
              </a:rPr>
              <a:t>): </a:t>
            </a:r>
            <a:r>
              <a:rPr lang="en-US" sz="1700" i="1">
                <a:effectLst/>
                <a:latin typeface="Times New Roman" panose="02020603050405020304" pitchFamily="18" charset="0"/>
                <a:ea typeface="Calibri" panose="020F0502020204030204" pitchFamily="34" charset="0"/>
              </a:rPr>
              <a:t>glise</a:t>
            </a:r>
            <a:r>
              <a:rPr lang="en-US" sz="1700">
                <a:effectLst/>
                <a:latin typeface="Times New Roman" panose="02020603050405020304" pitchFamily="18" charset="0"/>
                <a:ea typeface="Calibri" panose="020F0502020204030204" pitchFamily="34" charset="0"/>
              </a:rPr>
              <a:t> ‘grin’, </a:t>
            </a:r>
            <a:r>
              <a:rPr lang="en-US" sz="1700" i="1">
                <a:effectLst/>
                <a:latin typeface="Times New Roman" panose="02020603050405020304" pitchFamily="18" charset="0"/>
                <a:ea typeface="Calibri" panose="020F0502020204030204" pitchFamily="34" charset="0"/>
              </a:rPr>
              <a:t>gråte</a:t>
            </a:r>
            <a:r>
              <a:rPr lang="en-US" sz="1700">
                <a:effectLst/>
                <a:latin typeface="Times New Roman" panose="02020603050405020304" pitchFamily="18" charset="0"/>
                <a:ea typeface="Calibri" panose="020F0502020204030204" pitchFamily="34" charset="0"/>
              </a:rPr>
              <a:t> ‘cry’, </a:t>
            </a:r>
            <a:r>
              <a:rPr lang="en-US" sz="1700" i="1">
                <a:effectLst/>
                <a:latin typeface="Times New Roman" panose="02020603050405020304" pitchFamily="18" charset="0"/>
                <a:ea typeface="Calibri" panose="020F0502020204030204" pitchFamily="34" charset="0"/>
              </a:rPr>
              <a:t>le</a:t>
            </a:r>
            <a:r>
              <a:rPr lang="en-US" sz="1700">
                <a:effectLst/>
                <a:latin typeface="Times New Roman" panose="02020603050405020304" pitchFamily="18" charset="0"/>
                <a:ea typeface="Calibri" panose="020F0502020204030204" pitchFamily="34" charset="0"/>
              </a:rPr>
              <a:t> ‘laugh’, </a:t>
            </a:r>
            <a:r>
              <a:rPr lang="en-US" sz="1700" i="1">
                <a:effectLst/>
                <a:latin typeface="Times New Roman" panose="02020603050405020304" pitchFamily="18" charset="0"/>
                <a:ea typeface="Calibri" panose="020F0502020204030204" pitchFamily="34" charset="0"/>
              </a:rPr>
              <a:t>nyte </a:t>
            </a:r>
            <a:r>
              <a:rPr lang="en-US" sz="1700">
                <a:effectLst/>
                <a:latin typeface="Times New Roman" panose="02020603050405020304" pitchFamily="18" charset="0"/>
                <a:ea typeface="Calibri" panose="020F0502020204030204" pitchFamily="34" charset="0"/>
              </a:rPr>
              <a:t>‘sneeze’, </a:t>
            </a:r>
            <a:r>
              <a:rPr lang="en-US" sz="1700" i="1">
                <a:effectLst/>
                <a:latin typeface="Times New Roman" panose="02020603050405020304" pitchFamily="18" charset="0"/>
                <a:ea typeface="Calibri" panose="020F0502020204030204" pitchFamily="34" charset="0"/>
              </a:rPr>
              <a:t>smile</a:t>
            </a:r>
            <a:br>
              <a:rPr lang="en-US" sz="1700" i="1">
                <a:effectLst/>
                <a:latin typeface="Times New Roman" panose="02020603050405020304" pitchFamily="18" charset="0"/>
                <a:ea typeface="Calibri" panose="020F0502020204030204" pitchFamily="34" charset="0"/>
              </a:rPr>
            </a:br>
            <a:r>
              <a:rPr lang="en-US" sz="1700" i="1">
                <a:effectLst/>
                <a:latin typeface="Times New Roman" panose="02020603050405020304" pitchFamily="18" charset="0"/>
                <a:ea typeface="Calibri" panose="020F0502020204030204" pitchFamily="34" charset="0"/>
              </a:rPr>
              <a:t>               </a:t>
            </a:r>
            <a:r>
              <a:rPr lang="en-US" sz="1700">
                <a:effectLst/>
                <a:latin typeface="Times New Roman" panose="02020603050405020304" pitchFamily="18" charset="0"/>
                <a:ea typeface="Calibri" panose="020F0502020204030204" pitchFamily="34" charset="0"/>
              </a:rPr>
              <a:t>‘smile’, </a:t>
            </a:r>
            <a:r>
              <a:rPr lang="en-US" sz="1700" i="1">
                <a:effectLst/>
                <a:latin typeface="Times New Roman" panose="02020603050405020304" pitchFamily="18" charset="0"/>
                <a:ea typeface="Calibri" panose="020F0502020204030204" pitchFamily="34" charset="0"/>
              </a:rPr>
              <a:t>sukke</a:t>
            </a:r>
            <a:r>
              <a:rPr lang="en-US" sz="1700">
                <a:effectLst/>
                <a:latin typeface="Times New Roman" panose="02020603050405020304" pitchFamily="18" charset="0"/>
                <a:ea typeface="Calibri" panose="020F0502020204030204" pitchFamily="34" charset="0"/>
              </a:rPr>
              <a:t> ‘sigh’</a:t>
            </a:r>
            <a:br>
              <a:rPr lang="en-US" sz="1700">
                <a:effectLst/>
                <a:latin typeface="Times New Roman" panose="02020603050405020304" pitchFamily="18" charset="0"/>
                <a:ea typeface="Calibri" panose="020F0502020204030204" pitchFamily="34" charset="0"/>
              </a:rPr>
            </a:br>
            <a:r>
              <a:rPr lang="en-US" sz="1700">
                <a:effectLst/>
                <a:latin typeface="Times New Roman" panose="02020603050405020304" pitchFamily="18" charset="0"/>
                <a:ea typeface="Calibri" panose="020F0502020204030204" pitchFamily="34" charset="0"/>
              </a:rPr>
              <a:t>       [ii]   </a:t>
            </a:r>
            <a:r>
              <a:rPr lang="en-US" sz="1700" b="1">
                <a:effectLst/>
                <a:latin typeface="Times New Roman" panose="02020603050405020304" pitchFamily="18" charset="0"/>
                <a:ea typeface="Calibri" panose="020F0502020204030204" pitchFamily="34" charset="0"/>
              </a:rPr>
              <a:t>Manner of speaking verbs </a:t>
            </a:r>
            <a:r>
              <a:rPr lang="en-US" sz="1700">
                <a:effectLst/>
                <a:latin typeface="Times New Roman" panose="02020603050405020304" pitchFamily="18" charset="0"/>
                <a:ea typeface="Calibri" panose="020F0502020204030204" pitchFamily="34" charset="0"/>
              </a:rPr>
              <a:t>(</a:t>
            </a:r>
            <a:r>
              <a:rPr lang="en-US" sz="1700">
                <a:effectLst/>
                <a:latin typeface="Times New Roman" panose="02020603050405020304" pitchFamily="18" charset="0"/>
                <a:ea typeface="PMingLiU" panose="02020500000000000000" pitchFamily="18" charset="-120"/>
              </a:rPr>
              <a:t>3334 matches; </a:t>
            </a:r>
            <a:r>
              <a:rPr lang="en-US" sz="1700" b="1">
                <a:solidFill>
                  <a:srgbClr val="FF0000"/>
                </a:solidFill>
                <a:effectLst/>
                <a:latin typeface="Times New Roman" panose="02020603050405020304" pitchFamily="18" charset="0"/>
                <a:ea typeface="Calibri" panose="020F0502020204030204" pitchFamily="34" charset="0"/>
              </a:rPr>
              <a:t>10.85%</a:t>
            </a:r>
            <a:r>
              <a:rPr lang="en-US" sz="1700">
                <a:effectLst/>
                <a:latin typeface="Times New Roman" panose="02020603050405020304" pitchFamily="18" charset="0"/>
                <a:ea typeface="Calibri" panose="020F0502020204030204" pitchFamily="34" charset="0"/>
              </a:rPr>
              <a:t>): </a:t>
            </a:r>
            <a:r>
              <a:rPr lang="en-US" sz="1700" i="1">
                <a:effectLst/>
                <a:latin typeface="Times New Roman" panose="02020603050405020304" pitchFamily="18" charset="0"/>
                <a:ea typeface="Calibri" panose="020F0502020204030204" pitchFamily="34" charset="0"/>
              </a:rPr>
              <a:t>bjeffe</a:t>
            </a:r>
            <a:r>
              <a:rPr lang="en-US" sz="1700">
                <a:effectLst/>
                <a:latin typeface="Times New Roman" panose="02020603050405020304" pitchFamily="18" charset="0"/>
                <a:ea typeface="Calibri" panose="020F0502020204030204" pitchFamily="34" charset="0"/>
              </a:rPr>
              <a:t> ‘bark’, </a:t>
            </a:r>
            <a:r>
              <a:rPr lang="en-US" sz="1700" i="1">
                <a:effectLst/>
                <a:latin typeface="Times New Roman" panose="02020603050405020304" pitchFamily="18" charset="0"/>
                <a:ea typeface="Calibri" panose="020F0502020204030204" pitchFamily="34" charset="0"/>
              </a:rPr>
              <a:t>brøle</a:t>
            </a:r>
            <a:r>
              <a:rPr lang="en-US" sz="1700">
                <a:effectLst/>
                <a:latin typeface="Times New Roman" panose="02020603050405020304" pitchFamily="18" charset="0"/>
                <a:ea typeface="Calibri" panose="020F0502020204030204" pitchFamily="34" charset="0"/>
              </a:rPr>
              <a:t> ‘roar’, </a:t>
            </a:r>
            <a:r>
              <a:rPr lang="en-US" sz="1700" i="1">
                <a:effectLst/>
                <a:latin typeface="Times New Roman" panose="02020603050405020304" pitchFamily="18" charset="0"/>
                <a:ea typeface="Calibri" panose="020F0502020204030204" pitchFamily="34" charset="0"/>
              </a:rPr>
              <a:t>buldre</a:t>
            </a:r>
            <a:r>
              <a:rPr lang="en-US" sz="1700">
                <a:effectLst/>
                <a:latin typeface="Times New Roman" panose="02020603050405020304" pitchFamily="18" charset="0"/>
                <a:ea typeface="Calibri" panose="020F0502020204030204" pitchFamily="34" charset="0"/>
              </a:rPr>
              <a:t> ‘rumble’, </a:t>
            </a:r>
            <a:r>
              <a:rPr lang="en-US" sz="1700" i="1">
                <a:effectLst/>
                <a:latin typeface="Times New Roman" panose="02020603050405020304" pitchFamily="18" charset="0"/>
                <a:ea typeface="Calibri" panose="020F0502020204030204" pitchFamily="34" charset="0"/>
              </a:rPr>
              <a:t>hyle</a:t>
            </a:r>
            <a:r>
              <a:rPr lang="en-US" sz="1700">
                <a:effectLst/>
                <a:latin typeface="Times New Roman" panose="02020603050405020304" pitchFamily="18" charset="0"/>
                <a:ea typeface="Calibri" panose="020F0502020204030204" pitchFamily="34" charset="0"/>
              </a:rPr>
              <a:t> ‘howl’, </a:t>
            </a:r>
            <a:r>
              <a:rPr lang="en-US" sz="1700" i="1">
                <a:effectLst/>
                <a:latin typeface="Times New Roman" panose="02020603050405020304" pitchFamily="18" charset="0"/>
                <a:ea typeface="Calibri" panose="020F0502020204030204" pitchFamily="34" charset="0"/>
              </a:rPr>
              <a:t>pludre</a:t>
            </a:r>
            <a:br>
              <a:rPr lang="en-US" sz="1700" i="1">
                <a:latin typeface="Times New Roman" panose="02020603050405020304" pitchFamily="18" charset="0"/>
                <a:ea typeface="Calibri" panose="020F0502020204030204" pitchFamily="34" charset="0"/>
              </a:rPr>
            </a:br>
            <a:r>
              <a:rPr lang="en-US" sz="1700" i="1">
                <a:latin typeface="Times New Roman" panose="02020603050405020304" pitchFamily="18" charset="0"/>
                <a:ea typeface="Calibri" panose="020F0502020204030204" pitchFamily="34" charset="0"/>
              </a:rPr>
              <a:t>               </a:t>
            </a:r>
            <a:r>
              <a:rPr lang="en-US" sz="1700">
                <a:effectLst/>
                <a:latin typeface="Times New Roman" panose="02020603050405020304" pitchFamily="18" charset="0"/>
                <a:ea typeface="Calibri" panose="020F0502020204030204" pitchFamily="34" charset="0"/>
              </a:rPr>
              <a:t>‘jabber’, </a:t>
            </a:r>
            <a:r>
              <a:rPr lang="en-US" sz="1700" i="1">
                <a:effectLst/>
                <a:latin typeface="Times New Roman" panose="02020603050405020304" pitchFamily="18" charset="0"/>
                <a:ea typeface="Calibri" panose="020F0502020204030204" pitchFamily="34" charset="0"/>
              </a:rPr>
              <a:t>prate </a:t>
            </a:r>
            <a:r>
              <a:rPr lang="en-US" sz="1700">
                <a:effectLst/>
                <a:latin typeface="Times New Roman" panose="02020603050405020304" pitchFamily="18" charset="0"/>
                <a:ea typeface="Calibri" panose="020F0502020204030204" pitchFamily="34" charset="0"/>
              </a:rPr>
              <a:t>‘chatter’, </a:t>
            </a:r>
            <a:r>
              <a:rPr lang="en-US" sz="1700" i="1">
                <a:effectLst/>
                <a:latin typeface="Times New Roman" panose="02020603050405020304" pitchFamily="18" charset="0"/>
                <a:ea typeface="Calibri" panose="020F0502020204030204" pitchFamily="34" charset="0"/>
              </a:rPr>
              <a:t>rope</a:t>
            </a:r>
            <a:r>
              <a:rPr lang="en-US" sz="1700">
                <a:effectLst/>
                <a:latin typeface="Times New Roman" panose="02020603050405020304" pitchFamily="18" charset="0"/>
                <a:ea typeface="Calibri" panose="020F0502020204030204" pitchFamily="34" charset="0"/>
              </a:rPr>
              <a:t> ‘shout’, </a:t>
            </a:r>
            <a:r>
              <a:rPr lang="en-US" sz="1700" i="1">
                <a:effectLst/>
                <a:latin typeface="Times New Roman" panose="02020603050405020304" pitchFamily="18" charset="0"/>
                <a:ea typeface="Calibri" panose="020F0502020204030204" pitchFamily="34" charset="0"/>
              </a:rPr>
              <a:t>skrike</a:t>
            </a:r>
            <a:r>
              <a:rPr lang="en-US" sz="1700">
                <a:effectLst/>
                <a:latin typeface="Times New Roman" panose="02020603050405020304" pitchFamily="18" charset="0"/>
                <a:ea typeface="Calibri" panose="020F0502020204030204" pitchFamily="34" charset="0"/>
              </a:rPr>
              <a:t> ‘scream’, </a:t>
            </a:r>
            <a:r>
              <a:rPr lang="en-US" sz="1700" i="1">
                <a:effectLst/>
                <a:latin typeface="Times New Roman" panose="02020603050405020304" pitchFamily="18" charset="0"/>
                <a:ea typeface="Calibri" panose="020F0502020204030204" pitchFamily="34" charset="0"/>
              </a:rPr>
              <a:t>snakke</a:t>
            </a:r>
            <a:r>
              <a:rPr lang="en-US" sz="1700">
                <a:effectLst/>
                <a:latin typeface="Times New Roman" panose="02020603050405020304" pitchFamily="18" charset="0"/>
                <a:ea typeface="Calibri" panose="020F0502020204030204" pitchFamily="34" charset="0"/>
              </a:rPr>
              <a:t> ‘talk’, </a:t>
            </a:r>
            <a:r>
              <a:rPr lang="en-US" sz="1700" i="1">
                <a:effectLst/>
                <a:latin typeface="Times New Roman" panose="02020603050405020304" pitchFamily="18" charset="0"/>
                <a:ea typeface="Calibri" panose="020F0502020204030204" pitchFamily="34" charset="0"/>
              </a:rPr>
              <a:t>synge</a:t>
            </a:r>
            <a:r>
              <a:rPr lang="en-US" sz="1700">
                <a:effectLst/>
                <a:latin typeface="Times New Roman" panose="02020603050405020304" pitchFamily="18" charset="0"/>
                <a:ea typeface="Calibri" panose="020F0502020204030204" pitchFamily="34" charset="0"/>
              </a:rPr>
              <a:t> ‘sing’ </a:t>
            </a:r>
            <a:br>
              <a:rPr lang="en-US" sz="1700">
                <a:effectLst/>
                <a:latin typeface="Times New Roman" panose="02020603050405020304" pitchFamily="18" charset="0"/>
                <a:ea typeface="Calibri" panose="020F0502020204030204" pitchFamily="34" charset="0"/>
              </a:rPr>
            </a:br>
            <a:r>
              <a:rPr lang="en-US" sz="1700">
                <a:effectLst/>
                <a:latin typeface="Times New Roman" panose="02020603050405020304" pitchFamily="18" charset="0"/>
                <a:ea typeface="Calibri" panose="020F0502020204030204" pitchFamily="34" charset="0"/>
              </a:rPr>
              <a:t>       [iii]  </a:t>
            </a:r>
            <a:r>
              <a:rPr lang="en-US" sz="1700" b="1">
                <a:effectLst/>
                <a:latin typeface="Times New Roman" panose="02020603050405020304" pitchFamily="18" charset="0"/>
                <a:ea typeface="Calibri" panose="020F0502020204030204" pitchFamily="34" charset="0"/>
              </a:rPr>
              <a:t>Various verbs </a:t>
            </a:r>
            <a:r>
              <a:rPr lang="en-US" sz="1700">
                <a:effectLst/>
                <a:latin typeface="Times New Roman" panose="02020603050405020304" pitchFamily="18" charset="0"/>
                <a:ea typeface="Calibri" panose="020F0502020204030204" pitchFamily="34" charset="0"/>
              </a:rPr>
              <a:t>(</a:t>
            </a:r>
            <a:r>
              <a:rPr lang="en-US" sz="1700">
                <a:effectLst/>
                <a:latin typeface="Times New Roman" panose="02020603050405020304" pitchFamily="18" charset="0"/>
                <a:ea typeface="PMingLiU" panose="02020500000000000000" pitchFamily="18" charset="-120"/>
              </a:rPr>
              <a:t>27 023 matches; </a:t>
            </a:r>
            <a:r>
              <a:rPr lang="en-US" sz="1700" b="1">
                <a:solidFill>
                  <a:srgbClr val="FF0000"/>
                </a:solidFill>
                <a:effectLst/>
                <a:latin typeface="Times New Roman" panose="02020603050405020304" pitchFamily="18" charset="0"/>
                <a:ea typeface="Calibri" panose="020F0502020204030204" pitchFamily="34" charset="0"/>
              </a:rPr>
              <a:t>87.92%</a:t>
            </a:r>
            <a:r>
              <a:rPr lang="en-US" sz="1700">
                <a:effectLst/>
                <a:latin typeface="Times New Roman" panose="02020603050405020304" pitchFamily="18" charset="0"/>
                <a:ea typeface="Calibri" panose="020F0502020204030204" pitchFamily="34" charset="0"/>
              </a:rPr>
              <a:t>): </a:t>
            </a:r>
            <a:r>
              <a:rPr lang="en-US" sz="1700" i="1">
                <a:effectLst/>
                <a:latin typeface="Times New Roman" panose="02020603050405020304" pitchFamily="18" charset="0"/>
                <a:ea typeface="Calibri" panose="020F0502020204030204" pitchFamily="34" charset="0"/>
              </a:rPr>
              <a:t>be</a:t>
            </a:r>
            <a:r>
              <a:rPr lang="en-US" sz="1700">
                <a:effectLst/>
                <a:latin typeface="Times New Roman" panose="02020603050405020304" pitchFamily="18" charset="0"/>
                <a:ea typeface="Calibri" panose="020F0502020204030204" pitchFamily="34" charset="0"/>
              </a:rPr>
              <a:t> ‘pray’, </a:t>
            </a:r>
            <a:r>
              <a:rPr lang="en-US" sz="1700" i="1">
                <a:effectLst/>
                <a:latin typeface="Times New Roman" panose="02020603050405020304" pitchFamily="18" charset="0"/>
                <a:ea typeface="Calibri" panose="020F0502020204030204" pitchFamily="34" charset="0"/>
              </a:rPr>
              <a:t>danse</a:t>
            </a:r>
            <a:r>
              <a:rPr lang="en-US" sz="1700">
                <a:effectLst/>
                <a:latin typeface="Times New Roman" panose="02020603050405020304" pitchFamily="18" charset="0"/>
                <a:ea typeface="Calibri" panose="020F0502020204030204" pitchFamily="34" charset="0"/>
              </a:rPr>
              <a:t> ‘dance’, </a:t>
            </a:r>
            <a:r>
              <a:rPr lang="en-US" sz="1700" i="1">
                <a:effectLst/>
                <a:latin typeface="Times New Roman" panose="02020603050405020304" pitchFamily="18" charset="0"/>
                <a:ea typeface="Calibri" panose="020F0502020204030204" pitchFamily="34" charset="0"/>
              </a:rPr>
              <a:t>drikke</a:t>
            </a:r>
            <a:r>
              <a:rPr lang="en-US" sz="1700">
                <a:effectLst/>
                <a:latin typeface="Times New Roman" panose="02020603050405020304" pitchFamily="18" charset="0"/>
                <a:ea typeface="Calibri" panose="020F0502020204030204" pitchFamily="34" charset="0"/>
              </a:rPr>
              <a:t> ‘drink’, </a:t>
            </a:r>
            <a:r>
              <a:rPr lang="en-US" sz="1700" i="1">
                <a:effectLst/>
                <a:latin typeface="Times New Roman" panose="02020603050405020304" pitchFamily="18" charset="0"/>
                <a:ea typeface="Calibri" panose="020F0502020204030204" pitchFamily="34" charset="0"/>
              </a:rPr>
              <a:t>drømme </a:t>
            </a:r>
            <a:r>
              <a:rPr lang="en-US" sz="1700">
                <a:effectLst/>
                <a:latin typeface="Times New Roman" panose="02020603050405020304" pitchFamily="18" charset="0"/>
                <a:ea typeface="Calibri" panose="020F0502020204030204" pitchFamily="34" charset="0"/>
              </a:rPr>
              <a:t>‘dream’, </a:t>
            </a:r>
            <a:r>
              <a:rPr lang="en-US" sz="1700" i="1">
                <a:effectLst/>
                <a:latin typeface="Times New Roman" panose="02020603050405020304" pitchFamily="18" charset="0"/>
                <a:ea typeface="Calibri" panose="020F0502020204030204" pitchFamily="34" charset="0"/>
              </a:rPr>
              <a:t>grave</a:t>
            </a:r>
            <a:r>
              <a:rPr lang="en-US" sz="1700">
                <a:effectLst/>
                <a:latin typeface="Times New Roman" panose="02020603050405020304" pitchFamily="18" charset="0"/>
                <a:ea typeface="Calibri" panose="020F0502020204030204" pitchFamily="34" charset="0"/>
              </a:rPr>
              <a:t> ‘dig’,</a:t>
            </a:r>
            <a:br>
              <a:rPr lang="en-US" sz="1700">
                <a:effectLst/>
                <a:latin typeface="Times New Roman" panose="02020603050405020304" pitchFamily="18" charset="0"/>
                <a:ea typeface="Calibri" panose="020F0502020204030204" pitchFamily="34" charset="0"/>
              </a:rPr>
            </a:br>
            <a:r>
              <a:rPr lang="en-US" sz="1700">
                <a:effectLst/>
                <a:latin typeface="Times New Roman" panose="02020603050405020304" pitchFamily="18" charset="0"/>
                <a:ea typeface="Calibri" panose="020F0502020204030204" pitchFamily="34" charset="0"/>
              </a:rPr>
              <a:t>               </a:t>
            </a:r>
            <a:r>
              <a:rPr lang="en-US" sz="1700" i="1">
                <a:effectLst/>
                <a:latin typeface="Times New Roman" panose="02020603050405020304" pitchFamily="18" charset="0"/>
                <a:ea typeface="Calibri" panose="020F0502020204030204" pitchFamily="34" charset="0"/>
              </a:rPr>
              <a:t>hoppe</a:t>
            </a:r>
            <a:r>
              <a:rPr lang="en-US" sz="1700">
                <a:effectLst/>
                <a:latin typeface="Times New Roman" panose="02020603050405020304" pitchFamily="18" charset="0"/>
                <a:ea typeface="Calibri" panose="020F0502020204030204" pitchFamily="34" charset="0"/>
              </a:rPr>
              <a:t> ‘jump’, </a:t>
            </a:r>
            <a:r>
              <a:rPr lang="en-US" sz="1700" i="1">
                <a:effectLst/>
                <a:latin typeface="Times New Roman" panose="02020603050405020304" pitchFamily="18" charset="0"/>
                <a:ea typeface="Calibri" panose="020F0502020204030204" pitchFamily="34" charset="0"/>
              </a:rPr>
              <a:t>kjempe</a:t>
            </a:r>
            <a:r>
              <a:rPr lang="en-US" sz="1700">
                <a:effectLst/>
                <a:latin typeface="Times New Roman" panose="02020603050405020304" pitchFamily="18" charset="0"/>
                <a:ea typeface="Calibri" panose="020F0502020204030204" pitchFamily="34" charset="0"/>
              </a:rPr>
              <a:t> ‘fight’, </a:t>
            </a:r>
            <a:r>
              <a:rPr lang="en-US" sz="1700" i="1">
                <a:effectLst/>
                <a:latin typeface="Times New Roman" panose="02020603050405020304" pitchFamily="18" charset="0"/>
                <a:ea typeface="Calibri" panose="020F0502020204030204" pitchFamily="34" charset="0"/>
              </a:rPr>
              <a:t>leke</a:t>
            </a:r>
            <a:r>
              <a:rPr lang="en-US" sz="1700">
                <a:effectLst/>
                <a:latin typeface="Times New Roman" panose="02020603050405020304" pitchFamily="18" charset="0"/>
                <a:ea typeface="Calibri" panose="020F0502020204030204" pitchFamily="34" charset="0"/>
              </a:rPr>
              <a:t> ‘play’, </a:t>
            </a:r>
            <a:r>
              <a:rPr lang="en-US" sz="1700" i="1">
                <a:effectLst/>
                <a:latin typeface="Times New Roman" panose="02020603050405020304" pitchFamily="18" charset="0"/>
                <a:ea typeface="Calibri" panose="020F0502020204030204" pitchFamily="34" charset="0"/>
              </a:rPr>
              <a:t>leve</a:t>
            </a:r>
            <a:r>
              <a:rPr lang="en-US" sz="1700">
                <a:effectLst/>
                <a:latin typeface="Times New Roman" panose="02020603050405020304" pitchFamily="18" charset="0"/>
                <a:ea typeface="Calibri" panose="020F0502020204030204" pitchFamily="34" charset="0"/>
              </a:rPr>
              <a:t> ‘live’, </a:t>
            </a:r>
            <a:r>
              <a:rPr lang="en-US" sz="1700" i="1">
                <a:effectLst/>
                <a:latin typeface="Times New Roman" panose="02020603050405020304" pitchFamily="18" charset="0"/>
                <a:ea typeface="Calibri" panose="020F0502020204030204" pitchFamily="34" charset="0"/>
              </a:rPr>
              <a:t>løpe</a:t>
            </a:r>
            <a:r>
              <a:rPr lang="en-US" sz="1700">
                <a:effectLst/>
                <a:latin typeface="Times New Roman" panose="02020603050405020304" pitchFamily="18" charset="0"/>
                <a:ea typeface="Calibri" panose="020F0502020204030204" pitchFamily="34" charset="0"/>
              </a:rPr>
              <a:t> ‘run’, </a:t>
            </a:r>
            <a:r>
              <a:rPr lang="en-US" sz="1700" i="1">
                <a:effectLst/>
                <a:latin typeface="Times New Roman" panose="02020603050405020304" pitchFamily="18" charset="0"/>
                <a:ea typeface="Calibri" panose="020F0502020204030204" pitchFamily="34" charset="0"/>
              </a:rPr>
              <a:t>prompe</a:t>
            </a:r>
            <a:r>
              <a:rPr lang="en-US" sz="1700">
                <a:effectLst/>
                <a:latin typeface="Times New Roman" panose="02020603050405020304" pitchFamily="18" charset="0"/>
                <a:ea typeface="Calibri" panose="020F0502020204030204" pitchFamily="34" charset="0"/>
              </a:rPr>
              <a:t> ‘fart’, </a:t>
            </a:r>
            <a:r>
              <a:rPr lang="en-US" sz="1700" i="1">
                <a:effectLst/>
                <a:latin typeface="Times New Roman" panose="02020603050405020304" pitchFamily="18" charset="0"/>
                <a:ea typeface="Calibri" panose="020F0502020204030204" pitchFamily="34" charset="0"/>
              </a:rPr>
              <a:t>skrive</a:t>
            </a:r>
            <a:r>
              <a:rPr lang="en-US" sz="1700">
                <a:effectLst/>
                <a:latin typeface="Times New Roman" panose="02020603050405020304" pitchFamily="18" charset="0"/>
                <a:ea typeface="Calibri" panose="020F0502020204030204" pitchFamily="34" charset="0"/>
              </a:rPr>
              <a:t> ‘write’, </a:t>
            </a:r>
            <a:r>
              <a:rPr lang="en-US" sz="1700" i="1">
                <a:effectLst/>
                <a:latin typeface="Times New Roman" panose="02020603050405020304" pitchFamily="18" charset="0"/>
                <a:ea typeface="Calibri" panose="020F0502020204030204" pitchFamily="34" charset="0"/>
              </a:rPr>
              <a:t>sove</a:t>
            </a:r>
            <a:r>
              <a:rPr lang="en-US" sz="1700">
                <a:effectLst/>
                <a:latin typeface="Times New Roman" panose="02020603050405020304" pitchFamily="18" charset="0"/>
                <a:ea typeface="Calibri" panose="020F0502020204030204" pitchFamily="34" charset="0"/>
              </a:rPr>
              <a:t> ‘sleep’, </a:t>
            </a:r>
            <a:r>
              <a:rPr lang="en-US" sz="1700" i="1">
                <a:effectLst/>
                <a:latin typeface="Times New Roman" panose="02020603050405020304" pitchFamily="18" charset="0"/>
                <a:ea typeface="Calibri" panose="020F0502020204030204" pitchFamily="34" charset="0"/>
              </a:rPr>
              <a:t>spille</a:t>
            </a:r>
            <a:br>
              <a:rPr lang="en-US" sz="1700" i="1">
                <a:latin typeface="Times New Roman" panose="02020603050405020304" pitchFamily="18" charset="0"/>
                <a:ea typeface="Calibri" panose="020F0502020204030204" pitchFamily="34" charset="0"/>
              </a:rPr>
            </a:br>
            <a:r>
              <a:rPr lang="en-US" sz="1700" i="1">
                <a:latin typeface="Times New Roman" panose="02020603050405020304" pitchFamily="18" charset="0"/>
                <a:ea typeface="Calibri" panose="020F0502020204030204" pitchFamily="34" charset="0"/>
              </a:rPr>
              <a:t>               </a:t>
            </a:r>
            <a:r>
              <a:rPr lang="en-US" sz="1700">
                <a:effectLst/>
                <a:latin typeface="Times New Roman" panose="02020603050405020304" pitchFamily="18" charset="0"/>
                <a:ea typeface="Calibri" panose="020F0502020204030204" pitchFamily="34" charset="0"/>
              </a:rPr>
              <a:t>‘play’, </a:t>
            </a:r>
            <a:r>
              <a:rPr lang="en-US" sz="1700" i="1">
                <a:effectLst/>
                <a:latin typeface="Times New Roman" panose="02020603050405020304" pitchFamily="18" charset="0"/>
                <a:ea typeface="Calibri" panose="020F0502020204030204" pitchFamily="34" charset="0"/>
              </a:rPr>
              <a:t>spinne</a:t>
            </a:r>
            <a:r>
              <a:rPr lang="en-US" sz="1700">
                <a:effectLst/>
                <a:latin typeface="Times New Roman" panose="02020603050405020304" pitchFamily="18" charset="0"/>
                <a:ea typeface="Calibri" panose="020F0502020204030204" pitchFamily="34" charset="0"/>
              </a:rPr>
              <a:t> ‘spin’, </a:t>
            </a:r>
            <a:r>
              <a:rPr lang="en-US" sz="1700" i="1">
                <a:effectLst/>
                <a:latin typeface="Times New Roman" panose="02020603050405020304" pitchFamily="18" charset="0"/>
                <a:ea typeface="Calibri" panose="020F0502020204030204" pitchFamily="34" charset="0"/>
              </a:rPr>
              <a:t>spørre</a:t>
            </a:r>
            <a:r>
              <a:rPr lang="en-US" sz="1700">
                <a:effectLst/>
                <a:latin typeface="Times New Roman" panose="02020603050405020304" pitchFamily="18" charset="0"/>
                <a:ea typeface="Calibri" panose="020F0502020204030204" pitchFamily="34" charset="0"/>
              </a:rPr>
              <a:t> ‘ask’, </a:t>
            </a:r>
            <a:r>
              <a:rPr lang="en-US" sz="1700" i="1">
                <a:effectLst/>
                <a:latin typeface="Times New Roman" panose="02020603050405020304" pitchFamily="18" charset="0"/>
                <a:ea typeface="Calibri" panose="020F0502020204030204" pitchFamily="34" charset="0"/>
              </a:rPr>
              <a:t>tenke</a:t>
            </a:r>
            <a:r>
              <a:rPr lang="en-US" sz="1700">
                <a:effectLst/>
                <a:latin typeface="Times New Roman" panose="02020603050405020304" pitchFamily="18" charset="0"/>
                <a:ea typeface="Calibri" panose="020F0502020204030204" pitchFamily="34" charset="0"/>
              </a:rPr>
              <a:t> ‘think’</a:t>
            </a:r>
          </a:p>
          <a:p>
            <a:pPr>
              <a:lnSpc>
                <a:spcPct val="160000"/>
              </a:lnSpc>
            </a:pPr>
            <a:r>
              <a:rPr lang="nb-NO" sz="1700">
                <a:effectLst/>
                <a:latin typeface="Times New Roman" panose="02020603050405020304" pitchFamily="18" charset="0"/>
                <a:ea typeface="Calibri" panose="020F0502020204030204" pitchFamily="34" charset="0"/>
                <a:cs typeface="Times New Roman" panose="02020603050405020304" pitchFamily="18" charset="0"/>
              </a:rPr>
              <a:t>Accordingly, the above findings largely confirm the Unergative Restriction in that most Norwegian COs combine with unergatives, with </a:t>
            </a:r>
            <a:r>
              <a:rPr lang="nb-NO" sz="1700" i="1">
                <a:effectLst/>
                <a:latin typeface="Times New Roman" panose="02020603050405020304" pitchFamily="18" charset="0"/>
                <a:ea typeface="Calibri" panose="020F0502020204030204" pitchFamily="34" charset="0"/>
                <a:cs typeface="Times New Roman" panose="02020603050405020304" pitchFamily="18" charset="0"/>
              </a:rPr>
              <a:t>dø</a:t>
            </a:r>
            <a:r>
              <a:rPr lang="nb-NO" sz="1700">
                <a:effectLst/>
                <a:latin typeface="Times New Roman" panose="02020603050405020304" pitchFamily="18" charset="0"/>
                <a:ea typeface="Calibri" panose="020F0502020204030204" pitchFamily="34" charset="0"/>
                <a:cs typeface="Times New Roman" panose="02020603050405020304" pitchFamily="18" charset="0"/>
              </a:rPr>
              <a:t> ‘die’ being the main exception.</a:t>
            </a:r>
            <a:endParaRPr lang="nb-NO" sz="170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endParaRPr lang="nb-NO" sz="1600">
              <a:effectLst/>
              <a:latin typeface="Times New Roman" panose="02020603050405020304" pitchFamily="18" charset="0"/>
              <a:ea typeface="PMingLiU" panose="02020500000000000000" pitchFamily="18" charset="-120"/>
            </a:endParaRPr>
          </a:p>
        </p:txBody>
      </p:sp>
      <p:pic>
        <p:nvPicPr>
          <p:cNvPr id="4" name="Bilde 3">
            <a:extLst>
              <a:ext uri="{FF2B5EF4-FFF2-40B4-BE49-F238E27FC236}">
                <a16:creationId xmlns:a16="http://schemas.microsoft.com/office/drawing/2014/main" id="{A0529C7F-D616-4AB5-92FA-1FD1C59804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50" y="99414"/>
            <a:ext cx="6791325" cy="588385"/>
          </a:xfrm>
          <a:prstGeom prst="rect">
            <a:avLst/>
          </a:prstGeom>
        </p:spPr>
      </p:pic>
    </p:spTree>
    <p:extLst>
      <p:ext uri="{BB962C8B-B14F-4D97-AF65-F5344CB8AC3E}">
        <p14:creationId xmlns:p14="http://schemas.microsoft.com/office/powerpoint/2010/main" val="3362643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e 3">
            <a:extLst>
              <a:ext uri="{FF2B5EF4-FFF2-40B4-BE49-F238E27FC236}">
                <a16:creationId xmlns:a16="http://schemas.microsoft.com/office/drawing/2014/main" id="{A0529C7F-D616-4AB5-92FA-1FD1C59804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50" y="99414"/>
            <a:ext cx="6791325" cy="588385"/>
          </a:xfrm>
          <a:prstGeom prst="rect">
            <a:avLst/>
          </a:prstGeom>
        </p:spPr>
      </p:pic>
      <p:sp>
        <p:nvSpPr>
          <p:cNvPr id="11" name="TekstSylinder 10">
            <a:extLst>
              <a:ext uri="{FF2B5EF4-FFF2-40B4-BE49-F238E27FC236}">
                <a16:creationId xmlns:a16="http://schemas.microsoft.com/office/drawing/2014/main" id="{1573D0DB-0D85-4269-83D5-27F4C8201EA1}"/>
              </a:ext>
            </a:extLst>
          </p:cNvPr>
          <p:cNvSpPr txBox="1"/>
          <p:nvPr/>
        </p:nvSpPr>
        <p:spPr>
          <a:xfrm>
            <a:off x="926329" y="5971832"/>
            <a:ext cx="10059172" cy="786754"/>
          </a:xfrm>
          <a:prstGeom prst="rect">
            <a:avLst/>
          </a:prstGeom>
          <a:noFill/>
        </p:spPr>
        <p:txBody>
          <a:bodyPr wrap="square">
            <a:spAutoFit/>
          </a:bodyPr>
          <a:lstStyle/>
          <a:p>
            <a:pPr>
              <a:lnSpc>
                <a:spcPct val="150000"/>
              </a:lnSpc>
            </a:pPr>
            <a:r>
              <a:rPr lang="en-US" sz="1600" b="1">
                <a:effectLst/>
                <a:latin typeface="Times New Roman" panose="02020603050405020304" pitchFamily="18" charset="0"/>
                <a:ea typeface="PMingLiU" panose="02020500000000000000" pitchFamily="18" charset="-120"/>
              </a:rPr>
              <a:t>TABLE 2:</a:t>
            </a:r>
            <a:r>
              <a:rPr lang="en-US" sz="1600">
                <a:effectLst/>
                <a:latin typeface="Times New Roman" panose="02020603050405020304" pitchFamily="18" charset="0"/>
                <a:ea typeface="PMingLiU" panose="02020500000000000000" pitchFamily="18" charset="-120"/>
              </a:rPr>
              <a:t> The most frequent unergative verbs that can take COs in NoWaC, with their absolute and relative frequency of the total sum of matches </a:t>
            </a:r>
            <a:r>
              <a:rPr lang="en-US" sz="1600" i="1">
                <a:effectLst/>
                <a:latin typeface="Times New Roman" panose="02020603050405020304" pitchFamily="18" charset="0"/>
                <a:ea typeface="PMingLiU" panose="02020500000000000000" pitchFamily="18" charset="-120"/>
              </a:rPr>
              <a:t>within</a:t>
            </a:r>
            <a:r>
              <a:rPr lang="en-US" sz="1600">
                <a:effectLst/>
                <a:latin typeface="Times New Roman" panose="02020603050405020304" pitchFamily="18" charset="0"/>
                <a:ea typeface="PMingLiU" panose="02020500000000000000" pitchFamily="18" charset="-120"/>
              </a:rPr>
              <a:t> each class. This data is not annotated.</a:t>
            </a:r>
          </a:p>
        </p:txBody>
      </p:sp>
      <p:pic>
        <p:nvPicPr>
          <p:cNvPr id="5" name="Bilde 4">
            <a:extLst>
              <a:ext uri="{FF2B5EF4-FFF2-40B4-BE49-F238E27FC236}">
                <a16:creationId xmlns:a16="http://schemas.microsoft.com/office/drawing/2014/main" id="{F08C3EE8-1A79-4A30-8D5A-3E7E348FF0DB}"/>
              </a:ext>
            </a:extLst>
          </p:cNvPr>
          <p:cNvPicPr>
            <a:picLocks noChangeAspect="1"/>
          </p:cNvPicPr>
          <p:nvPr/>
        </p:nvPicPr>
        <p:blipFill>
          <a:blip r:embed="rId3"/>
          <a:stretch>
            <a:fillRect/>
          </a:stretch>
        </p:blipFill>
        <p:spPr>
          <a:xfrm>
            <a:off x="926329" y="888807"/>
            <a:ext cx="10160771" cy="5080386"/>
          </a:xfrm>
          <a:prstGeom prst="rect">
            <a:avLst/>
          </a:prstGeom>
          <a:ln w="38100">
            <a:noFill/>
          </a:ln>
        </p:spPr>
      </p:pic>
      <p:sp>
        <p:nvSpPr>
          <p:cNvPr id="8" name="Rektangel 7">
            <a:extLst>
              <a:ext uri="{FF2B5EF4-FFF2-40B4-BE49-F238E27FC236}">
                <a16:creationId xmlns:a16="http://schemas.microsoft.com/office/drawing/2014/main" id="{8A3B11CE-67CE-418B-BF25-5A5FE163ADD0}"/>
              </a:ext>
            </a:extLst>
          </p:cNvPr>
          <p:cNvSpPr/>
          <p:nvPr/>
        </p:nvSpPr>
        <p:spPr>
          <a:xfrm>
            <a:off x="9613900" y="3657600"/>
            <a:ext cx="1371601" cy="4318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ln w="28575">
                <a:solidFill>
                  <a:schemeClr val="tx1"/>
                </a:solidFill>
              </a:ln>
            </a:endParaRPr>
          </a:p>
        </p:txBody>
      </p:sp>
    </p:spTree>
    <p:extLst>
      <p:ext uri="{BB962C8B-B14F-4D97-AF65-F5344CB8AC3E}">
        <p14:creationId xmlns:p14="http://schemas.microsoft.com/office/powerpoint/2010/main" val="1118393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306D5A8D-0BD0-41AB-B7C1-88C09C90B8ED}"/>
              </a:ext>
            </a:extLst>
          </p:cNvPr>
          <p:cNvSpPr>
            <a:spLocks noGrp="1"/>
          </p:cNvSpPr>
          <p:nvPr>
            <p:ph type="title"/>
          </p:nvPr>
        </p:nvSpPr>
        <p:spPr>
          <a:xfrm>
            <a:off x="838200" y="890286"/>
            <a:ext cx="10515600" cy="833740"/>
          </a:xfrm>
        </p:spPr>
        <p:txBody>
          <a:bodyPr>
            <a:normAutofit/>
          </a:bodyPr>
          <a:lstStyle/>
          <a:p>
            <a:pPr algn="ctr"/>
            <a:r>
              <a:rPr lang="nb-NO" sz="4000" b="1">
                <a:latin typeface="Times New Roman" panose="02020603050405020304" pitchFamily="18" charset="0"/>
                <a:cs typeface="Times New Roman" panose="02020603050405020304" pitchFamily="18" charset="0"/>
              </a:rPr>
              <a:t>4   Do Cognate Objects Require Modification? </a:t>
            </a:r>
          </a:p>
        </p:txBody>
      </p:sp>
      <p:sp>
        <p:nvSpPr>
          <p:cNvPr id="7" name="Plassholder for innhold 6">
            <a:extLst>
              <a:ext uri="{FF2B5EF4-FFF2-40B4-BE49-F238E27FC236}">
                <a16:creationId xmlns:a16="http://schemas.microsoft.com/office/drawing/2014/main" id="{9DC4BE33-7008-42D9-B6B6-CA4DF6276D1C}"/>
              </a:ext>
            </a:extLst>
          </p:cNvPr>
          <p:cNvSpPr>
            <a:spLocks noGrp="1"/>
          </p:cNvSpPr>
          <p:nvPr>
            <p:ph idx="1"/>
          </p:nvPr>
        </p:nvSpPr>
        <p:spPr>
          <a:xfrm>
            <a:off x="838200" y="1800226"/>
            <a:ext cx="10658475" cy="4958359"/>
          </a:xfrm>
        </p:spPr>
        <p:txBody>
          <a:bodyPr>
            <a:normAutofit/>
          </a:bodyPr>
          <a:lstStyle/>
          <a:p>
            <a:pPr>
              <a:lnSpc>
                <a:spcPct val="160000"/>
              </a:lnSpc>
            </a:pPr>
            <a:r>
              <a:rPr lang="en-US" sz="1600">
                <a:effectLst/>
                <a:latin typeface="Times New Roman" panose="02020603050405020304" pitchFamily="18" charset="0"/>
                <a:ea typeface="PMingLiU" panose="02020500000000000000" pitchFamily="18" charset="-120"/>
              </a:rPr>
              <a:t>Annotating twelve randomly selected COs (TBA)</a:t>
            </a:r>
          </a:p>
          <a:p>
            <a:pPr>
              <a:lnSpc>
                <a:spcPct val="160000"/>
              </a:lnSpc>
            </a:pPr>
            <a:r>
              <a:rPr lang="en-US" sz="1600">
                <a:latin typeface="Times New Roman" panose="02020603050405020304" pitchFamily="18" charset="0"/>
                <a:ea typeface="PMingLiU" panose="02020500000000000000" pitchFamily="18" charset="-120"/>
              </a:rPr>
              <a:t>A</a:t>
            </a:r>
            <a:r>
              <a:rPr lang="en-US" sz="1600">
                <a:effectLst/>
                <a:latin typeface="Times New Roman" panose="02020603050405020304" pitchFamily="18" charset="0"/>
                <a:ea typeface="PMingLiU" panose="02020500000000000000" pitchFamily="18" charset="-120"/>
              </a:rPr>
              <a:t> brief overview of the </a:t>
            </a:r>
            <a:r>
              <a:rPr lang="en-US" sz="1600" b="1">
                <a:effectLst/>
                <a:latin typeface="Times New Roman" panose="02020603050405020304" pitchFamily="18" charset="0"/>
                <a:ea typeface="PMingLiU" panose="02020500000000000000" pitchFamily="18" charset="-120"/>
              </a:rPr>
              <a:t>annotation criteria </a:t>
            </a:r>
            <a:r>
              <a:rPr lang="en-US" sz="1600">
                <a:effectLst/>
                <a:latin typeface="Times New Roman" panose="02020603050405020304" pitchFamily="18" charset="0"/>
                <a:ea typeface="PMingLiU" panose="02020500000000000000" pitchFamily="18" charset="-120"/>
              </a:rPr>
              <a:t>(i.e., various types of modifiers), classified by form and parts of speech (Faarlund et al. 1997:27-30)</a:t>
            </a:r>
            <a:r>
              <a:rPr lang="nb-NO" sz="1600">
                <a:effectLst/>
                <a:latin typeface="Times New Roman" panose="02020603050405020304" pitchFamily="18" charset="0"/>
                <a:ea typeface="PMingLiU" panose="02020500000000000000" pitchFamily="18" charset="-120"/>
              </a:rPr>
              <a:t>:</a:t>
            </a:r>
          </a:p>
          <a:p>
            <a:pPr lvl="1">
              <a:lnSpc>
                <a:spcPct val="160000"/>
              </a:lnSpc>
              <a:buFont typeface="Courier New" panose="02070309020205020404" pitchFamily="49" charset="0"/>
              <a:buChar char="o"/>
            </a:pPr>
            <a:r>
              <a:rPr lang="nb-NO" sz="1600" b="1">
                <a:latin typeface="Times New Roman" panose="02020603050405020304" pitchFamily="18" charset="0"/>
                <a:ea typeface="PMingLiU" panose="02020500000000000000" pitchFamily="18" charset="-120"/>
              </a:rPr>
              <a:t>ADJECTIVES</a:t>
            </a:r>
            <a:r>
              <a:rPr lang="nb-NO" sz="1600">
                <a:latin typeface="Times New Roman" panose="02020603050405020304" pitchFamily="18" charset="0"/>
                <a:ea typeface="PMingLiU" panose="02020500000000000000" pitchFamily="18" charset="-120"/>
              </a:rPr>
              <a:t> (‘ADJ’): [i] heads of adjective phrases (e.g., </a:t>
            </a:r>
            <a:r>
              <a:rPr lang="en-US" sz="1600" i="1">
                <a:effectLst/>
                <a:latin typeface="Times New Roman" panose="02020603050405020304" pitchFamily="18" charset="0"/>
                <a:ea typeface="PMingLiU" panose="02020500000000000000" pitchFamily="18" charset="-120"/>
              </a:rPr>
              <a:t>en veldig </a:t>
            </a:r>
            <a:r>
              <a:rPr lang="en-US" sz="1600" b="1" i="1">
                <a:effectLst/>
                <a:latin typeface="Times New Roman" panose="02020603050405020304" pitchFamily="18" charset="0"/>
                <a:ea typeface="PMingLiU" panose="02020500000000000000" pitchFamily="18" charset="-120"/>
              </a:rPr>
              <a:t>fin</a:t>
            </a:r>
            <a:r>
              <a:rPr lang="en-US" sz="1600" i="1">
                <a:effectLst/>
                <a:latin typeface="Times New Roman" panose="02020603050405020304" pitchFamily="18" charset="0"/>
                <a:ea typeface="PMingLiU" panose="02020500000000000000" pitchFamily="18" charset="-120"/>
              </a:rPr>
              <a:t> sang</a:t>
            </a:r>
            <a:r>
              <a:rPr lang="en-US" sz="1600" i="1">
                <a:latin typeface="Times New Roman" panose="02020603050405020304" pitchFamily="18" charset="0"/>
                <a:ea typeface="PMingLiU" panose="02020500000000000000" pitchFamily="18" charset="-120"/>
              </a:rPr>
              <a:t> </a:t>
            </a:r>
            <a:r>
              <a:rPr lang="en-US" sz="1600">
                <a:effectLst/>
                <a:latin typeface="Times New Roman" panose="02020603050405020304" pitchFamily="18" charset="0"/>
                <a:ea typeface="PMingLiU" panose="02020500000000000000" pitchFamily="18" charset="-120"/>
              </a:rPr>
              <a:t>‘a very nice song’), [ii] ordinal numbers (</a:t>
            </a:r>
            <a:r>
              <a:rPr lang="en-US" sz="1600" i="1">
                <a:effectLst/>
                <a:latin typeface="Times New Roman" panose="02020603050405020304" pitchFamily="18" charset="0"/>
                <a:ea typeface="PMingLiU" panose="02020500000000000000" pitchFamily="18" charset="-120"/>
              </a:rPr>
              <a:t>hans </a:t>
            </a:r>
            <a:r>
              <a:rPr lang="en-US" sz="1600" b="1" i="1">
                <a:effectLst/>
                <a:latin typeface="Times New Roman" panose="02020603050405020304" pitchFamily="18" charset="0"/>
                <a:ea typeface="PMingLiU" panose="02020500000000000000" pitchFamily="18" charset="-120"/>
              </a:rPr>
              <a:t>andre</a:t>
            </a:r>
            <a:r>
              <a:rPr lang="en-US" sz="1600" i="1">
                <a:effectLst/>
                <a:latin typeface="Times New Roman" panose="02020603050405020304" pitchFamily="18" charset="0"/>
                <a:ea typeface="PMingLiU" panose="02020500000000000000" pitchFamily="18" charset="-120"/>
              </a:rPr>
              <a:t> løp</a:t>
            </a:r>
            <a:r>
              <a:rPr lang="en-US" sz="1600">
                <a:effectLst/>
                <a:latin typeface="Times New Roman" panose="02020603050405020304" pitchFamily="18" charset="0"/>
                <a:ea typeface="PMingLiU" panose="02020500000000000000" pitchFamily="18" charset="-120"/>
              </a:rPr>
              <a:t> ‘his second run’), and [iii]</a:t>
            </a:r>
            <a:r>
              <a:rPr lang="nb-NO" sz="1600">
                <a:latin typeface="Times New Roman" panose="02020603050405020304" pitchFamily="18" charset="0"/>
                <a:ea typeface="PMingLiU" panose="02020500000000000000" pitchFamily="18" charset="-120"/>
              </a:rPr>
              <a:t> </a:t>
            </a:r>
            <a:r>
              <a:rPr lang="en-US" sz="1600">
                <a:latin typeface="Times New Roman" panose="02020603050405020304" pitchFamily="18" charset="0"/>
                <a:ea typeface="PMingLiU" panose="02020500000000000000" pitchFamily="18" charset="-120"/>
              </a:rPr>
              <a:t>the determinative </a:t>
            </a:r>
            <a:r>
              <a:rPr lang="en-US" sz="1600" i="1">
                <a:latin typeface="Times New Roman" panose="02020603050405020304" pitchFamily="18" charset="0"/>
                <a:ea typeface="PMingLiU" panose="02020500000000000000" pitchFamily="18" charset="-120"/>
              </a:rPr>
              <a:t>egen</a:t>
            </a:r>
            <a:r>
              <a:rPr lang="en-US" sz="1600">
                <a:latin typeface="Times New Roman" panose="02020603050405020304" pitchFamily="18" charset="0"/>
                <a:ea typeface="PMingLiU" panose="02020500000000000000" pitchFamily="18" charset="-120"/>
              </a:rPr>
              <a:t> ‘own’ (</a:t>
            </a:r>
            <a:r>
              <a:rPr lang="en-US" sz="1600">
                <a:effectLst/>
                <a:latin typeface="Times New Roman" panose="02020603050405020304" pitchFamily="18" charset="0"/>
                <a:ea typeface="PMingLiU" panose="02020500000000000000" pitchFamily="18" charset="-120"/>
              </a:rPr>
              <a:t>e.g.,</a:t>
            </a:r>
            <a:r>
              <a:rPr lang="en-US" sz="1600" i="1">
                <a:effectLst/>
                <a:latin typeface="Times New Roman" panose="02020603050405020304" pitchFamily="18" charset="0"/>
                <a:ea typeface="PMingLiU" panose="02020500000000000000" pitchFamily="18" charset="-120"/>
              </a:rPr>
              <a:t> mitt </a:t>
            </a:r>
            <a:r>
              <a:rPr lang="en-US" sz="1600" b="1" i="1">
                <a:effectLst/>
                <a:latin typeface="Times New Roman" panose="02020603050405020304" pitchFamily="18" charset="0"/>
                <a:ea typeface="PMingLiU" panose="02020500000000000000" pitchFamily="18" charset="-120"/>
              </a:rPr>
              <a:t>eget</a:t>
            </a:r>
            <a:r>
              <a:rPr lang="en-US" sz="1600" i="1">
                <a:effectLst/>
                <a:latin typeface="Times New Roman" panose="02020603050405020304" pitchFamily="18" charset="0"/>
                <a:ea typeface="PMingLiU" panose="02020500000000000000" pitchFamily="18" charset="-120"/>
              </a:rPr>
              <a:t> liv</a:t>
            </a:r>
            <a:r>
              <a:rPr lang="en-US" sz="1600">
                <a:effectLst/>
                <a:latin typeface="Times New Roman" panose="02020603050405020304" pitchFamily="18" charset="0"/>
                <a:ea typeface="PMingLiU" panose="02020500000000000000" pitchFamily="18" charset="-120"/>
              </a:rPr>
              <a:t> ‘my own life’)</a:t>
            </a:r>
          </a:p>
          <a:p>
            <a:pPr lvl="1">
              <a:lnSpc>
                <a:spcPct val="160000"/>
              </a:lnSpc>
              <a:buFont typeface="Courier New" panose="02070309020205020404" pitchFamily="49" charset="0"/>
              <a:buChar char="o"/>
            </a:pPr>
            <a:r>
              <a:rPr lang="en-US" sz="1600" b="1">
                <a:effectLst/>
                <a:latin typeface="Times New Roman" panose="02020603050405020304" pitchFamily="18" charset="0"/>
                <a:ea typeface="PMingLiU" panose="02020500000000000000" pitchFamily="18" charset="-120"/>
              </a:rPr>
              <a:t>POSSESSIVES</a:t>
            </a:r>
            <a:r>
              <a:rPr lang="en-US" sz="1600">
                <a:effectLst/>
                <a:latin typeface="Times New Roman" panose="02020603050405020304" pitchFamily="18" charset="0"/>
                <a:ea typeface="PMingLiU" panose="02020500000000000000" pitchFamily="18" charset="-120"/>
              </a:rPr>
              <a:t> (‘POSS’): [i] possessive pronouns (</a:t>
            </a:r>
            <a:r>
              <a:rPr lang="nb-NO" sz="1600">
                <a:latin typeface="Times New Roman" panose="02020603050405020304" pitchFamily="18" charset="0"/>
                <a:ea typeface="PMingLiU" panose="02020500000000000000" pitchFamily="18" charset="-120"/>
              </a:rPr>
              <a:t>e.g., </a:t>
            </a:r>
            <a:r>
              <a:rPr lang="en-US" sz="1600" i="1">
                <a:effectLst/>
                <a:latin typeface="Times New Roman" panose="02020603050405020304" pitchFamily="18" charset="0"/>
                <a:ea typeface="PMingLiU" panose="02020500000000000000" pitchFamily="18" charset="-120"/>
              </a:rPr>
              <a:t>min</a:t>
            </a:r>
            <a:r>
              <a:rPr lang="en-US" sz="1600">
                <a:effectLst/>
                <a:latin typeface="Times New Roman" panose="02020603050405020304" pitchFamily="18" charset="0"/>
                <a:ea typeface="PMingLiU" panose="02020500000000000000" pitchFamily="18" charset="-120"/>
              </a:rPr>
              <a:t> ‘my’, </a:t>
            </a:r>
            <a:r>
              <a:rPr lang="en-US" sz="1600" i="1">
                <a:effectLst/>
                <a:latin typeface="Times New Roman" panose="02020603050405020304" pitchFamily="18" charset="0"/>
                <a:ea typeface="PMingLiU" panose="02020500000000000000" pitchFamily="18" charset="-120"/>
              </a:rPr>
              <a:t>hans</a:t>
            </a:r>
            <a:r>
              <a:rPr lang="en-US" sz="1600">
                <a:effectLst/>
                <a:latin typeface="Times New Roman" panose="02020603050405020304" pitchFamily="18" charset="0"/>
                <a:ea typeface="PMingLiU" panose="02020500000000000000" pitchFamily="18" charset="-120"/>
              </a:rPr>
              <a:t> ‘his’), and [ii] possessive determiner phrases (</a:t>
            </a:r>
            <a:r>
              <a:rPr lang="nb-NO" sz="1600">
                <a:latin typeface="Times New Roman" panose="02020603050405020304" pitchFamily="18" charset="0"/>
                <a:ea typeface="PMingLiU" panose="02020500000000000000" pitchFamily="18" charset="-120"/>
              </a:rPr>
              <a:t>e.g., </a:t>
            </a:r>
            <a:r>
              <a:rPr lang="en-US" sz="1600" b="1" i="1">
                <a:effectLst/>
                <a:latin typeface="Times New Roman" panose="02020603050405020304" pitchFamily="18" charset="0"/>
                <a:ea typeface="PMingLiU" panose="02020500000000000000" pitchFamily="18" charset="-120"/>
              </a:rPr>
              <a:t>verdens</a:t>
            </a:r>
            <a:r>
              <a:rPr lang="en-US" sz="1600" i="1">
                <a:effectLst/>
                <a:latin typeface="Times New Roman" panose="02020603050405020304" pitchFamily="18" charset="0"/>
                <a:ea typeface="PMingLiU" panose="02020500000000000000" pitchFamily="18" charset="-120"/>
              </a:rPr>
              <a:t> største smil</a:t>
            </a:r>
            <a:r>
              <a:rPr lang="en-US" sz="1600">
                <a:effectLst/>
                <a:latin typeface="Times New Roman" panose="02020603050405020304" pitchFamily="18" charset="0"/>
                <a:ea typeface="PMingLiU" panose="02020500000000000000" pitchFamily="18" charset="-120"/>
              </a:rPr>
              <a:t> ‘the world’s biggest smile’)</a:t>
            </a:r>
          </a:p>
          <a:p>
            <a:pPr lvl="1">
              <a:lnSpc>
                <a:spcPct val="160000"/>
              </a:lnSpc>
              <a:buFont typeface="Courier New" panose="02070309020205020404" pitchFamily="49" charset="0"/>
              <a:buChar char="o"/>
            </a:pPr>
            <a:r>
              <a:rPr lang="en-US" sz="1600" b="1">
                <a:effectLst/>
                <a:latin typeface="Times New Roman" panose="02020603050405020304" pitchFamily="18" charset="0"/>
                <a:ea typeface="PMingLiU" panose="02020500000000000000" pitchFamily="18" charset="-120"/>
              </a:rPr>
              <a:t>DEMONSTRATIVES</a:t>
            </a:r>
            <a:r>
              <a:rPr lang="en-US" sz="1600">
                <a:effectLst/>
                <a:latin typeface="Times New Roman" panose="02020603050405020304" pitchFamily="18" charset="0"/>
                <a:ea typeface="PMingLiU" panose="02020500000000000000" pitchFamily="18" charset="-120"/>
              </a:rPr>
              <a:t> (‘DEM’): </a:t>
            </a:r>
            <a:r>
              <a:rPr lang="en-US" sz="1600">
                <a:effectLst/>
                <a:latin typeface="Times New Roman" panose="02020603050405020304" pitchFamily="18" charset="0"/>
                <a:ea typeface="Calibri" panose="020F0502020204030204" pitchFamily="34" charset="0"/>
              </a:rPr>
              <a:t>expressing definiteness, proximity or distance </a:t>
            </a:r>
            <a:r>
              <a:rPr lang="en-US" sz="1600">
                <a:effectLst/>
                <a:latin typeface="Times New Roman" panose="02020603050405020304" pitchFamily="18" charset="0"/>
                <a:ea typeface="PMingLiU" panose="02020500000000000000" pitchFamily="18" charset="-120"/>
              </a:rPr>
              <a:t>(e.g.,</a:t>
            </a:r>
            <a:r>
              <a:rPr lang="en-US" sz="1600" i="1">
                <a:effectLst/>
                <a:latin typeface="Times New Roman" panose="02020603050405020304" pitchFamily="18" charset="0"/>
                <a:ea typeface="PMingLiU" panose="02020500000000000000" pitchFamily="18" charset="-120"/>
              </a:rPr>
              <a:t> denne</a:t>
            </a:r>
            <a:r>
              <a:rPr lang="en-US" sz="1600">
                <a:effectLst/>
                <a:latin typeface="Times New Roman" panose="02020603050405020304" pitchFamily="18" charset="0"/>
                <a:ea typeface="PMingLiU" panose="02020500000000000000" pitchFamily="18" charset="-120"/>
              </a:rPr>
              <a:t> ‘this’, </a:t>
            </a:r>
            <a:r>
              <a:rPr lang="en-US" sz="1600" i="1">
                <a:effectLst/>
                <a:latin typeface="Times New Roman" panose="02020603050405020304" pitchFamily="18" charset="0"/>
                <a:ea typeface="PMingLiU" panose="02020500000000000000" pitchFamily="18" charset="-120"/>
              </a:rPr>
              <a:t>den</a:t>
            </a:r>
            <a:r>
              <a:rPr lang="en-US" sz="1600">
                <a:effectLst/>
                <a:latin typeface="Times New Roman" panose="02020603050405020304" pitchFamily="18" charset="0"/>
                <a:ea typeface="PMingLiU" panose="02020500000000000000" pitchFamily="18" charset="-120"/>
              </a:rPr>
              <a:t> ‘that’, </a:t>
            </a:r>
            <a:r>
              <a:rPr lang="en-US" sz="1600" i="1">
                <a:effectLst/>
                <a:latin typeface="Times New Roman" panose="02020603050405020304" pitchFamily="18" charset="0"/>
                <a:ea typeface="PMingLiU" panose="02020500000000000000" pitchFamily="18" charset="-120"/>
              </a:rPr>
              <a:t>slik</a:t>
            </a:r>
            <a:r>
              <a:rPr lang="en-US" sz="1600">
                <a:effectLst/>
                <a:latin typeface="Times New Roman" panose="02020603050405020304" pitchFamily="18" charset="0"/>
                <a:ea typeface="PMingLiU" panose="02020500000000000000" pitchFamily="18" charset="-120"/>
              </a:rPr>
              <a:t> ‘such’)</a:t>
            </a:r>
          </a:p>
          <a:p>
            <a:pPr lvl="1">
              <a:lnSpc>
                <a:spcPct val="160000"/>
              </a:lnSpc>
              <a:buFont typeface="Courier New" panose="02070309020205020404" pitchFamily="49" charset="0"/>
              <a:buChar char="o"/>
            </a:pPr>
            <a:r>
              <a:rPr lang="en-US" sz="1600" b="1">
                <a:effectLst/>
                <a:latin typeface="Times New Roman" panose="02020603050405020304" pitchFamily="18" charset="0"/>
                <a:ea typeface="PMingLiU" panose="02020500000000000000" pitchFamily="18" charset="-120"/>
              </a:rPr>
              <a:t>QUANTIFIERS</a:t>
            </a:r>
            <a:r>
              <a:rPr lang="en-US" sz="1600">
                <a:effectLst/>
                <a:latin typeface="Times New Roman" panose="02020603050405020304" pitchFamily="18" charset="0"/>
                <a:ea typeface="PMingLiU" panose="02020500000000000000" pitchFamily="18" charset="-120"/>
              </a:rPr>
              <a:t> (‘QUANT’): e.g., </a:t>
            </a:r>
            <a:r>
              <a:rPr lang="en-US" sz="1600" i="1">
                <a:effectLst/>
                <a:latin typeface="Times New Roman" panose="02020603050405020304" pitchFamily="18" charset="0"/>
                <a:ea typeface="PMingLiU" panose="02020500000000000000" pitchFamily="18" charset="-120"/>
              </a:rPr>
              <a:t>alle</a:t>
            </a:r>
            <a:r>
              <a:rPr lang="en-US" sz="1600">
                <a:effectLst/>
                <a:latin typeface="Times New Roman" panose="02020603050405020304" pitchFamily="18" charset="0"/>
                <a:ea typeface="PMingLiU" panose="02020500000000000000" pitchFamily="18" charset="-120"/>
              </a:rPr>
              <a:t> ‘all’, </a:t>
            </a:r>
            <a:r>
              <a:rPr lang="en-US" sz="1600" i="1">
                <a:effectLst/>
                <a:latin typeface="Times New Roman" panose="02020603050405020304" pitchFamily="18" charset="0"/>
                <a:ea typeface="PMingLiU" panose="02020500000000000000" pitchFamily="18" charset="-120"/>
              </a:rPr>
              <a:t>noen</a:t>
            </a:r>
            <a:r>
              <a:rPr lang="en-US" sz="1600">
                <a:effectLst/>
                <a:latin typeface="Times New Roman" panose="02020603050405020304" pitchFamily="18" charset="0"/>
                <a:ea typeface="PMingLiU" panose="02020500000000000000" pitchFamily="18" charset="-120"/>
              </a:rPr>
              <a:t> ‘some’, </a:t>
            </a:r>
            <a:r>
              <a:rPr lang="en-US" sz="1600" i="1">
                <a:effectLst/>
                <a:latin typeface="Times New Roman" panose="02020603050405020304" pitchFamily="18" charset="0"/>
                <a:ea typeface="PMingLiU" panose="02020500000000000000" pitchFamily="18" charset="-120"/>
              </a:rPr>
              <a:t>fem</a:t>
            </a:r>
            <a:r>
              <a:rPr lang="en-US" sz="1600">
                <a:effectLst/>
                <a:latin typeface="Times New Roman" panose="02020603050405020304" pitchFamily="18" charset="0"/>
                <a:ea typeface="PMingLiU" panose="02020500000000000000" pitchFamily="18" charset="-120"/>
              </a:rPr>
              <a:t> ‘five’, </a:t>
            </a:r>
            <a:r>
              <a:rPr lang="en-US" sz="1600" i="1">
                <a:effectLst/>
                <a:latin typeface="Times New Roman" panose="02020603050405020304" pitchFamily="18" charset="0"/>
                <a:ea typeface="PMingLiU" panose="02020500000000000000" pitchFamily="18" charset="-120"/>
              </a:rPr>
              <a:t>samtlige</a:t>
            </a:r>
            <a:r>
              <a:rPr lang="en-US" sz="1600">
                <a:effectLst/>
                <a:latin typeface="Times New Roman" panose="02020603050405020304" pitchFamily="18" charset="0"/>
                <a:ea typeface="PMingLiU" panose="02020500000000000000" pitchFamily="18" charset="-120"/>
              </a:rPr>
              <a:t> ‘all’, </a:t>
            </a:r>
            <a:r>
              <a:rPr lang="en-US" sz="1600" i="1">
                <a:effectLst/>
                <a:latin typeface="Times New Roman" panose="02020603050405020304" pitchFamily="18" charset="0"/>
                <a:ea typeface="PMingLiU" panose="02020500000000000000" pitchFamily="18" charset="-120"/>
              </a:rPr>
              <a:t>ingen</a:t>
            </a:r>
            <a:r>
              <a:rPr lang="en-US" sz="1600">
                <a:effectLst/>
                <a:latin typeface="Times New Roman" panose="02020603050405020304" pitchFamily="18" charset="0"/>
                <a:ea typeface="PMingLiU" panose="02020500000000000000" pitchFamily="18" charset="-120"/>
              </a:rPr>
              <a:t> ‘no’, </a:t>
            </a:r>
            <a:r>
              <a:rPr lang="en-US" sz="1600" i="1">
                <a:effectLst/>
                <a:latin typeface="Times New Roman" panose="02020603050405020304" pitchFamily="18" charset="0"/>
                <a:ea typeface="PMingLiU" panose="02020500000000000000" pitchFamily="18" charset="-120"/>
              </a:rPr>
              <a:t>et par</a:t>
            </a:r>
            <a:r>
              <a:rPr lang="en-US" sz="1600">
                <a:effectLst/>
                <a:latin typeface="Times New Roman" panose="02020603050405020304" pitchFamily="18" charset="0"/>
                <a:ea typeface="PMingLiU" panose="02020500000000000000" pitchFamily="18" charset="-120"/>
              </a:rPr>
              <a:t> ‘a couple’, </a:t>
            </a:r>
            <a:r>
              <a:rPr lang="en-US" sz="1600" i="1">
                <a:effectLst/>
                <a:latin typeface="Times New Roman" panose="02020603050405020304" pitchFamily="18" charset="0"/>
                <a:ea typeface="PMingLiU" panose="02020500000000000000" pitchFamily="18" charset="-120"/>
              </a:rPr>
              <a:t>mange</a:t>
            </a:r>
            <a:r>
              <a:rPr lang="en-US" sz="1600">
                <a:effectLst/>
                <a:latin typeface="Times New Roman" panose="02020603050405020304" pitchFamily="18" charset="0"/>
                <a:ea typeface="PMingLiU" panose="02020500000000000000" pitchFamily="18" charset="-120"/>
              </a:rPr>
              <a:t> ‘many’</a:t>
            </a:r>
          </a:p>
        </p:txBody>
      </p:sp>
      <p:pic>
        <p:nvPicPr>
          <p:cNvPr id="4" name="Bilde 3">
            <a:extLst>
              <a:ext uri="{FF2B5EF4-FFF2-40B4-BE49-F238E27FC236}">
                <a16:creationId xmlns:a16="http://schemas.microsoft.com/office/drawing/2014/main" id="{A0529C7F-D616-4AB5-92FA-1FD1C59804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50" y="99414"/>
            <a:ext cx="6791325" cy="588385"/>
          </a:xfrm>
          <a:prstGeom prst="rect">
            <a:avLst/>
          </a:prstGeom>
        </p:spPr>
      </p:pic>
    </p:spTree>
    <p:extLst>
      <p:ext uri="{BB962C8B-B14F-4D97-AF65-F5344CB8AC3E}">
        <p14:creationId xmlns:p14="http://schemas.microsoft.com/office/powerpoint/2010/main" val="7618029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306D5A8D-0BD0-41AB-B7C1-88C09C90B8ED}"/>
              </a:ext>
            </a:extLst>
          </p:cNvPr>
          <p:cNvSpPr>
            <a:spLocks noGrp="1"/>
          </p:cNvSpPr>
          <p:nvPr>
            <p:ph type="title"/>
          </p:nvPr>
        </p:nvSpPr>
        <p:spPr>
          <a:xfrm>
            <a:off x="838200" y="890286"/>
            <a:ext cx="10515600" cy="833740"/>
          </a:xfrm>
        </p:spPr>
        <p:txBody>
          <a:bodyPr>
            <a:normAutofit/>
          </a:bodyPr>
          <a:lstStyle/>
          <a:p>
            <a:pPr algn="ctr"/>
            <a:r>
              <a:rPr lang="nb-NO" sz="4000" b="1">
                <a:latin typeface="Times New Roman" panose="02020603050405020304" pitchFamily="18" charset="0"/>
                <a:cs typeface="Times New Roman" panose="02020603050405020304" pitchFamily="18" charset="0"/>
              </a:rPr>
              <a:t>4   Do Cognate Objects Require Modification? </a:t>
            </a:r>
          </a:p>
        </p:txBody>
      </p:sp>
      <p:sp>
        <p:nvSpPr>
          <p:cNvPr id="7" name="Plassholder for innhold 6">
            <a:extLst>
              <a:ext uri="{FF2B5EF4-FFF2-40B4-BE49-F238E27FC236}">
                <a16:creationId xmlns:a16="http://schemas.microsoft.com/office/drawing/2014/main" id="{9DC4BE33-7008-42D9-B6B6-CA4DF6276D1C}"/>
              </a:ext>
            </a:extLst>
          </p:cNvPr>
          <p:cNvSpPr>
            <a:spLocks noGrp="1"/>
          </p:cNvSpPr>
          <p:nvPr>
            <p:ph idx="1"/>
          </p:nvPr>
        </p:nvSpPr>
        <p:spPr>
          <a:xfrm>
            <a:off x="838200" y="1800227"/>
            <a:ext cx="10658475" cy="4752974"/>
          </a:xfrm>
        </p:spPr>
        <p:txBody>
          <a:bodyPr>
            <a:normAutofit/>
          </a:bodyPr>
          <a:lstStyle/>
          <a:p>
            <a:pPr lvl="1">
              <a:lnSpc>
                <a:spcPct val="150000"/>
              </a:lnSpc>
              <a:buFont typeface="Courier New" panose="02070309020205020404" pitchFamily="49" charset="0"/>
              <a:buChar char="o"/>
            </a:pPr>
            <a:r>
              <a:rPr lang="nb-NO" sz="1600" b="1">
                <a:effectLst/>
                <a:latin typeface="Times New Roman" panose="02020603050405020304" pitchFamily="18" charset="0"/>
                <a:ea typeface="PMingLiU" panose="02020500000000000000" pitchFamily="18" charset="-120"/>
              </a:rPr>
              <a:t>PREPOSITIONAL PHRASES </a:t>
            </a:r>
            <a:r>
              <a:rPr lang="nb-NO" sz="1600">
                <a:effectLst/>
                <a:latin typeface="Times New Roman" panose="02020603050405020304" pitchFamily="18" charset="0"/>
                <a:ea typeface="PMingLiU" panose="02020500000000000000" pitchFamily="18" charset="-120"/>
              </a:rPr>
              <a:t>(‘PP’): </a:t>
            </a:r>
            <a:r>
              <a:rPr lang="en-US" sz="1600">
                <a:latin typeface="Times New Roman" panose="02020603050405020304" pitchFamily="18" charset="0"/>
                <a:ea typeface="PMingLiU" panose="02020500000000000000" pitchFamily="18" charset="-120"/>
              </a:rPr>
              <a:t>serve as adjuncts to the head noun. This criterion is not used when</a:t>
            </a:r>
            <a:r>
              <a:rPr lang="en-US" sz="1600">
                <a:effectLst/>
                <a:latin typeface="Times New Roman" panose="02020603050405020304" pitchFamily="18" charset="0"/>
                <a:ea typeface="PMingLiU" panose="02020500000000000000" pitchFamily="18" charset="-120"/>
              </a:rPr>
              <a:t> the PP is ambigious as to what it modifies – the CO or the verb. E.g., </a:t>
            </a:r>
            <a:r>
              <a:rPr lang="en-US" sz="1600" i="1">
                <a:effectLst/>
                <a:latin typeface="Times New Roman" panose="02020603050405020304" pitchFamily="18" charset="0"/>
                <a:ea typeface="PMingLiU" panose="02020500000000000000" pitchFamily="18" charset="-120"/>
              </a:rPr>
              <a:t>Han drømmer en drøm [</a:t>
            </a:r>
            <a:r>
              <a:rPr lang="en-US" sz="1600" b="1" i="1">
                <a:effectLst/>
                <a:latin typeface="Times New Roman" panose="02020603050405020304" pitchFamily="18" charset="0"/>
                <a:ea typeface="PMingLiU" panose="02020500000000000000" pitchFamily="18" charset="-120"/>
              </a:rPr>
              <a:t>om håp</a:t>
            </a:r>
            <a:r>
              <a:rPr lang="en-US" sz="1600" i="1">
                <a:effectLst/>
                <a:latin typeface="Times New Roman" panose="02020603050405020304" pitchFamily="18" charset="0"/>
                <a:ea typeface="PMingLiU" panose="02020500000000000000" pitchFamily="18" charset="-120"/>
              </a:rPr>
              <a:t>] </a:t>
            </a:r>
            <a:r>
              <a:rPr lang="en-US" sz="1600">
                <a:effectLst/>
                <a:latin typeface="Times New Roman" panose="02020603050405020304" pitchFamily="18" charset="0"/>
                <a:ea typeface="PMingLiU" panose="02020500000000000000" pitchFamily="18" charset="-120"/>
              </a:rPr>
              <a:t>‘he dreams a dream about hope’, where the PP can attach at the NP- or VP-level.</a:t>
            </a:r>
          </a:p>
          <a:p>
            <a:pPr lvl="1">
              <a:lnSpc>
                <a:spcPct val="150000"/>
              </a:lnSpc>
              <a:buFont typeface="Courier New" panose="02070309020205020404" pitchFamily="49" charset="0"/>
              <a:buChar char="o"/>
            </a:pPr>
            <a:r>
              <a:rPr lang="en-US" sz="1600" b="1">
                <a:latin typeface="Times New Roman" panose="02020603050405020304" pitchFamily="18" charset="0"/>
                <a:ea typeface="PMingLiU" panose="02020500000000000000" pitchFamily="18" charset="-120"/>
              </a:rPr>
              <a:t>APPOSITIONS</a:t>
            </a:r>
            <a:r>
              <a:rPr lang="en-US" sz="1600">
                <a:latin typeface="Times New Roman" panose="02020603050405020304" pitchFamily="18" charset="0"/>
                <a:ea typeface="PMingLiU" panose="02020500000000000000" pitchFamily="18" charset="-120"/>
              </a:rPr>
              <a:t> (‘APP’): the last part of more complex noun phrases, which specifies the reference of the CO (</a:t>
            </a:r>
            <a:r>
              <a:rPr lang="en-US" sz="1600">
                <a:effectLst/>
                <a:latin typeface="Times New Roman" panose="02020603050405020304" pitchFamily="18" charset="0"/>
                <a:ea typeface="PMingLiU" panose="02020500000000000000" pitchFamily="18" charset="-120"/>
              </a:rPr>
              <a:t>e.g., </a:t>
            </a:r>
            <a:r>
              <a:rPr lang="en-US" sz="1600" i="1">
                <a:effectLst/>
                <a:latin typeface="Times New Roman" panose="02020603050405020304" pitchFamily="18" charset="0"/>
                <a:ea typeface="PMingLiU" panose="02020500000000000000" pitchFamily="18" charset="-120"/>
              </a:rPr>
              <a:t>folkedansen </a:t>
            </a:r>
            <a:r>
              <a:rPr lang="en-US" sz="1600" b="1" i="1">
                <a:effectLst/>
                <a:latin typeface="Times New Roman" panose="02020603050405020304" pitchFamily="18" charset="0"/>
                <a:ea typeface="PMingLiU" panose="02020500000000000000" pitchFamily="18" charset="-120"/>
              </a:rPr>
              <a:t>Dapka</a:t>
            </a:r>
            <a:r>
              <a:rPr lang="en-US" sz="1600">
                <a:effectLst/>
                <a:latin typeface="Times New Roman" panose="02020603050405020304" pitchFamily="18" charset="0"/>
                <a:ea typeface="PMingLiU" panose="02020500000000000000" pitchFamily="18" charset="-120"/>
              </a:rPr>
              <a:t> ‘the folk dance Dapka’)</a:t>
            </a:r>
          </a:p>
          <a:p>
            <a:pPr lvl="1">
              <a:lnSpc>
                <a:spcPct val="150000"/>
              </a:lnSpc>
              <a:buFont typeface="Courier New" panose="02070309020205020404" pitchFamily="49" charset="0"/>
              <a:buChar char="o"/>
            </a:pPr>
            <a:r>
              <a:rPr lang="en-US" sz="1600" b="1">
                <a:latin typeface="Times New Roman" panose="02020603050405020304" pitchFamily="18" charset="0"/>
                <a:ea typeface="PMingLiU" panose="02020500000000000000" pitchFamily="18" charset="-120"/>
              </a:rPr>
              <a:t>RELATIVE CLAUSES </a:t>
            </a:r>
            <a:r>
              <a:rPr lang="en-US" sz="1600">
                <a:latin typeface="Times New Roman" panose="02020603050405020304" pitchFamily="18" charset="0"/>
                <a:ea typeface="PMingLiU" panose="02020500000000000000" pitchFamily="18" charset="-120"/>
              </a:rPr>
              <a:t>(‘REL’): [i] subordinate relative clauses (</a:t>
            </a:r>
            <a:r>
              <a:rPr lang="en-US" sz="1600" i="1">
                <a:effectLst/>
                <a:latin typeface="Times New Roman" panose="02020603050405020304" pitchFamily="18" charset="0"/>
                <a:ea typeface="PMingLiU" panose="02020500000000000000" pitchFamily="18" charset="-120"/>
              </a:rPr>
              <a:t>den sangen [</a:t>
            </a:r>
            <a:r>
              <a:rPr lang="en-US" sz="1600" b="1" i="1">
                <a:effectLst/>
                <a:latin typeface="Times New Roman" panose="02020603050405020304" pitchFamily="18" charset="0"/>
                <a:ea typeface="PMingLiU" panose="02020500000000000000" pitchFamily="18" charset="-120"/>
              </a:rPr>
              <a:t>jeg liker</a:t>
            </a:r>
            <a:r>
              <a:rPr lang="en-US" sz="1600" i="1">
                <a:effectLst/>
                <a:latin typeface="Times New Roman" panose="02020603050405020304" pitchFamily="18" charset="0"/>
                <a:ea typeface="PMingLiU" panose="02020500000000000000" pitchFamily="18" charset="-120"/>
              </a:rPr>
              <a:t>]</a:t>
            </a:r>
            <a:r>
              <a:rPr lang="en-US" sz="1600">
                <a:effectLst/>
                <a:latin typeface="Times New Roman" panose="02020603050405020304" pitchFamily="18" charset="0"/>
                <a:ea typeface="PMingLiU" panose="02020500000000000000" pitchFamily="18" charset="-120"/>
              </a:rPr>
              <a:t> ‘that song I like’), and [ii]</a:t>
            </a:r>
            <a:r>
              <a:rPr lang="en-US" sz="1600">
                <a:latin typeface="Times New Roman" panose="02020603050405020304" pitchFamily="18" charset="0"/>
                <a:ea typeface="PMingLiU" panose="02020500000000000000" pitchFamily="18" charset="-120"/>
              </a:rPr>
              <a:t> reduced relative clauses (</a:t>
            </a:r>
            <a:r>
              <a:rPr lang="en-US" sz="1600" i="1">
                <a:effectLst/>
                <a:latin typeface="Times New Roman" panose="02020603050405020304" pitchFamily="18" charset="0"/>
                <a:ea typeface="PMingLiU" panose="02020500000000000000" pitchFamily="18" charset="-120"/>
              </a:rPr>
              <a:t>et smil [</a:t>
            </a:r>
            <a:r>
              <a:rPr lang="en-US" sz="1600" b="1" i="1">
                <a:effectLst/>
                <a:latin typeface="Times New Roman" panose="02020603050405020304" pitchFamily="18" charset="0"/>
                <a:ea typeface="PMingLiU" panose="02020500000000000000" pitchFamily="18" charset="-120"/>
              </a:rPr>
              <a:t>fylt av kjærlighet</a:t>
            </a:r>
            <a:r>
              <a:rPr lang="en-US" sz="1600" i="1">
                <a:effectLst/>
                <a:latin typeface="Times New Roman" panose="02020603050405020304" pitchFamily="18" charset="0"/>
                <a:ea typeface="PMingLiU" panose="02020500000000000000" pitchFamily="18" charset="-120"/>
              </a:rPr>
              <a:t>]</a:t>
            </a:r>
            <a:r>
              <a:rPr lang="en-US" sz="1600">
                <a:effectLst/>
                <a:latin typeface="Times New Roman" panose="02020603050405020304" pitchFamily="18" charset="0"/>
                <a:ea typeface="PMingLiU" panose="02020500000000000000" pitchFamily="18" charset="-120"/>
              </a:rPr>
              <a:t> ‘a smile filled with love’) (Sag 1997:39)</a:t>
            </a:r>
          </a:p>
          <a:p>
            <a:pPr lvl="1">
              <a:lnSpc>
                <a:spcPct val="150000"/>
              </a:lnSpc>
              <a:buFont typeface="Courier New" panose="02070309020205020404" pitchFamily="49" charset="0"/>
              <a:buChar char="o"/>
            </a:pPr>
            <a:r>
              <a:rPr lang="en-US" sz="1600" b="1">
                <a:latin typeface="Times New Roman" panose="02020603050405020304" pitchFamily="18" charset="0"/>
                <a:ea typeface="PMingLiU" panose="02020500000000000000" pitchFamily="18" charset="-120"/>
              </a:rPr>
              <a:t>COMPOUNDS</a:t>
            </a:r>
            <a:r>
              <a:rPr lang="en-US" sz="1600">
                <a:latin typeface="Times New Roman" panose="02020603050405020304" pitchFamily="18" charset="0"/>
                <a:ea typeface="PMingLiU" panose="02020500000000000000" pitchFamily="18" charset="-120"/>
              </a:rPr>
              <a:t> (‘COMP’): endocentric, with the head (i.e., the CO) to the right. </a:t>
            </a:r>
            <a:r>
              <a:rPr lang="en-US" sz="1600">
                <a:effectLst/>
                <a:latin typeface="Times New Roman" panose="02020603050405020304" pitchFamily="18" charset="0"/>
                <a:ea typeface="Calibri" panose="020F0502020204030204" pitchFamily="34" charset="0"/>
              </a:rPr>
              <a:t>Hence, the CO determines what part of speech the compound belongs to, and the left constituent modifies the meaning of the CO</a:t>
            </a:r>
            <a:r>
              <a:rPr lang="en-US" sz="1600">
                <a:latin typeface="Times New Roman" panose="02020603050405020304" pitchFamily="18" charset="0"/>
                <a:ea typeface="PMingLiU" panose="02020500000000000000" pitchFamily="18" charset="-120"/>
              </a:rPr>
              <a:t> (e.g., </a:t>
            </a:r>
            <a:r>
              <a:rPr lang="en-US" sz="1600" i="1">
                <a:effectLst/>
                <a:latin typeface="Times New Roman" panose="02020603050405020304" pitchFamily="18" charset="0"/>
                <a:ea typeface="PMingLiU" panose="02020500000000000000" pitchFamily="18" charset="-120"/>
              </a:rPr>
              <a:t>folkedans</a:t>
            </a:r>
            <a:r>
              <a:rPr lang="en-US" sz="1600">
                <a:effectLst/>
                <a:latin typeface="Times New Roman" panose="02020603050405020304" pitchFamily="18" charset="0"/>
                <a:ea typeface="PMingLiU" panose="02020500000000000000" pitchFamily="18" charset="-120"/>
              </a:rPr>
              <a:t> ‘folke dance’, </a:t>
            </a:r>
            <a:r>
              <a:rPr lang="en-US" sz="1600" i="1">
                <a:effectLst/>
                <a:latin typeface="Times New Roman" panose="02020603050405020304" pitchFamily="18" charset="0"/>
                <a:ea typeface="PMingLiU" panose="02020500000000000000" pitchFamily="18" charset="-120"/>
              </a:rPr>
              <a:t>sottedød</a:t>
            </a:r>
            <a:r>
              <a:rPr lang="en-US" sz="1600">
                <a:effectLst/>
                <a:latin typeface="Times New Roman" panose="02020603050405020304" pitchFamily="18" charset="0"/>
                <a:ea typeface="PMingLiU" panose="02020500000000000000" pitchFamily="18" charset="-120"/>
              </a:rPr>
              <a:t> ‘death from disease’, </a:t>
            </a:r>
            <a:r>
              <a:rPr lang="en-US" sz="1600" i="1">
                <a:effectLst/>
                <a:latin typeface="Times New Roman" panose="02020603050405020304" pitchFamily="18" charset="0"/>
                <a:ea typeface="PMingLiU" panose="02020500000000000000" pitchFamily="18" charset="-120"/>
              </a:rPr>
              <a:t>kjempeløp</a:t>
            </a:r>
            <a:r>
              <a:rPr lang="en-US" sz="1600">
                <a:effectLst/>
                <a:latin typeface="Times New Roman" panose="02020603050405020304" pitchFamily="18" charset="0"/>
                <a:ea typeface="PMingLiU" panose="02020500000000000000" pitchFamily="18" charset="-120"/>
              </a:rPr>
              <a:t> ‘huge run’).</a:t>
            </a:r>
          </a:p>
        </p:txBody>
      </p:sp>
      <p:pic>
        <p:nvPicPr>
          <p:cNvPr id="4" name="Bilde 3">
            <a:extLst>
              <a:ext uri="{FF2B5EF4-FFF2-40B4-BE49-F238E27FC236}">
                <a16:creationId xmlns:a16="http://schemas.microsoft.com/office/drawing/2014/main" id="{A0529C7F-D616-4AB5-92FA-1FD1C59804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50" y="99414"/>
            <a:ext cx="6791325" cy="588385"/>
          </a:xfrm>
          <a:prstGeom prst="rect">
            <a:avLst/>
          </a:prstGeom>
        </p:spPr>
      </p:pic>
    </p:spTree>
    <p:extLst>
      <p:ext uri="{BB962C8B-B14F-4D97-AF65-F5344CB8AC3E}">
        <p14:creationId xmlns:p14="http://schemas.microsoft.com/office/powerpoint/2010/main" val="4220462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e 3">
            <a:extLst>
              <a:ext uri="{FF2B5EF4-FFF2-40B4-BE49-F238E27FC236}">
                <a16:creationId xmlns:a16="http://schemas.microsoft.com/office/drawing/2014/main" id="{A0529C7F-D616-4AB5-92FA-1FD1C59804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50" y="99414"/>
            <a:ext cx="6791325" cy="588385"/>
          </a:xfrm>
          <a:prstGeom prst="rect">
            <a:avLst/>
          </a:prstGeom>
        </p:spPr>
      </p:pic>
      <p:pic>
        <p:nvPicPr>
          <p:cNvPr id="8" name="Bilde 7">
            <a:extLst>
              <a:ext uri="{FF2B5EF4-FFF2-40B4-BE49-F238E27FC236}">
                <a16:creationId xmlns:a16="http://schemas.microsoft.com/office/drawing/2014/main" id="{58C23172-8A42-4184-829F-08FB08D95B94}"/>
              </a:ext>
            </a:extLst>
          </p:cNvPr>
          <p:cNvPicPr>
            <a:picLocks noChangeAspect="1"/>
          </p:cNvPicPr>
          <p:nvPr/>
        </p:nvPicPr>
        <p:blipFill>
          <a:blip r:embed="rId3"/>
          <a:stretch>
            <a:fillRect/>
          </a:stretch>
        </p:blipFill>
        <p:spPr>
          <a:xfrm>
            <a:off x="4900681" y="534957"/>
            <a:ext cx="7196069" cy="6223629"/>
          </a:xfrm>
          <a:prstGeom prst="rect">
            <a:avLst/>
          </a:prstGeom>
        </p:spPr>
      </p:pic>
      <p:sp>
        <p:nvSpPr>
          <p:cNvPr id="10" name="TekstSylinder 9">
            <a:extLst>
              <a:ext uri="{FF2B5EF4-FFF2-40B4-BE49-F238E27FC236}">
                <a16:creationId xmlns:a16="http://schemas.microsoft.com/office/drawing/2014/main" id="{2E7163A1-B8CF-47DF-BE83-178E508F1535}"/>
              </a:ext>
            </a:extLst>
          </p:cNvPr>
          <p:cNvSpPr txBox="1"/>
          <p:nvPr/>
        </p:nvSpPr>
        <p:spPr>
          <a:xfrm>
            <a:off x="271973" y="1885973"/>
            <a:ext cx="4628708" cy="3376822"/>
          </a:xfrm>
          <a:prstGeom prst="rect">
            <a:avLst/>
          </a:prstGeom>
          <a:noFill/>
        </p:spPr>
        <p:txBody>
          <a:bodyPr wrap="square">
            <a:spAutoFit/>
          </a:bodyPr>
          <a:lstStyle/>
          <a:p>
            <a:pPr>
              <a:lnSpc>
                <a:spcPct val="150000"/>
              </a:lnSpc>
            </a:pPr>
            <a:r>
              <a:rPr lang="en-US" sz="1600" b="1">
                <a:effectLst/>
                <a:latin typeface="Times New Roman" panose="02020603050405020304" pitchFamily="18" charset="0"/>
                <a:ea typeface="PMingLiU" panose="02020500000000000000" pitchFamily="18" charset="-120"/>
              </a:rPr>
              <a:t>TABLE 3</a:t>
            </a:r>
            <a:r>
              <a:rPr lang="en-US" sz="1600">
                <a:effectLst/>
                <a:latin typeface="Times New Roman" panose="02020603050405020304" pitchFamily="18" charset="0"/>
                <a:ea typeface="PMingLiU" panose="02020500000000000000" pitchFamily="18" charset="-120"/>
              </a:rPr>
              <a:t>: An overview of twelve randomly selected COs in NoWaC, each with its total number of modified and non-modified matches. In cases where there are over a thousand hits for one search, I have annotated a random selection of 500 constructions. Relative frequencies are given within parentheses: of the total number of modified COs in column 2, of the total number of non-modified COs in column 3, and of the total number of annotated matches in column 4.</a:t>
            </a:r>
            <a:endParaRPr lang="nb-NO" sz="1600"/>
          </a:p>
        </p:txBody>
      </p:sp>
      <p:sp>
        <p:nvSpPr>
          <p:cNvPr id="6" name="Rektangel 5">
            <a:extLst>
              <a:ext uri="{FF2B5EF4-FFF2-40B4-BE49-F238E27FC236}">
                <a16:creationId xmlns:a16="http://schemas.microsoft.com/office/drawing/2014/main" id="{256274EC-D65D-47D5-8DF8-FCD48121E2FF}"/>
              </a:ext>
            </a:extLst>
          </p:cNvPr>
          <p:cNvSpPr/>
          <p:nvPr/>
        </p:nvSpPr>
        <p:spPr>
          <a:xfrm>
            <a:off x="6749470" y="6210301"/>
            <a:ext cx="5234712" cy="43988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ln w="28575">
                <a:solidFill>
                  <a:schemeClr val="tx1"/>
                </a:solidFill>
              </a:ln>
            </a:endParaRPr>
          </a:p>
        </p:txBody>
      </p:sp>
    </p:spTree>
    <p:extLst>
      <p:ext uri="{BB962C8B-B14F-4D97-AF65-F5344CB8AC3E}">
        <p14:creationId xmlns:p14="http://schemas.microsoft.com/office/powerpoint/2010/main" val="3373989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306D5A8D-0BD0-41AB-B7C1-88C09C90B8ED}"/>
              </a:ext>
            </a:extLst>
          </p:cNvPr>
          <p:cNvSpPr>
            <a:spLocks noGrp="1"/>
          </p:cNvSpPr>
          <p:nvPr>
            <p:ph type="title"/>
          </p:nvPr>
        </p:nvSpPr>
        <p:spPr>
          <a:xfrm>
            <a:off x="838200" y="890286"/>
            <a:ext cx="10515600" cy="833740"/>
          </a:xfrm>
        </p:spPr>
        <p:txBody>
          <a:bodyPr>
            <a:normAutofit/>
          </a:bodyPr>
          <a:lstStyle/>
          <a:p>
            <a:pPr algn="ctr"/>
            <a:r>
              <a:rPr lang="nb-NO" sz="4000" b="1">
                <a:latin typeface="Times New Roman" panose="02020603050405020304" pitchFamily="18" charset="0"/>
                <a:cs typeface="Times New Roman" panose="02020603050405020304" pitchFamily="18" charset="0"/>
              </a:rPr>
              <a:t>4.1   Modified vs. Non-Modified COs</a:t>
            </a:r>
          </a:p>
        </p:txBody>
      </p:sp>
      <p:sp>
        <p:nvSpPr>
          <p:cNvPr id="7" name="Plassholder for innhold 6">
            <a:extLst>
              <a:ext uri="{FF2B5EF4-FFF2-40B4-BE49-F238E27FC236}">
                <a16:creationId xmlns:a16="http://schemas.microsoft.com/office/drawing/2014/main" id="{9DC4BE33-7008-42D9-B6B6-CA4DF6276D1C}"/>
              </a:ext>
            </a:extLst>
          </p:cNvPr>
          <p:cNvSpPr>
            <a:spLocks noGrp="1"/>
          </p:cNvSpPr>
          <p:nvPr>
            <p:ph idx="1"/>
          </p:nvPr>
        </p:nvSpPr>
        <p:spPr>
          <a:xfrm>
            <a:off x="838200" y="1800227"/>
            <a:ext cx="10658475" cy="4783453"/>
          </a:xfrm>
        </p:spPr>
        <p:txBody>
          <a:bodyPr>
            <a:normAutofit/>
          </a:bodyPr>
          <a:lstStyle/>
          <a:p>
            <a:pPr marL="0" indent="0">
              <a:lnSpc>
                <a:spcPct val="150000"/>
              </a:lnSpc>
              <a:buNone/>
            </a:pPr>
            <a:r>
              <a:rPr lang="en-US" sz="1600">
                <a:latin typeface="Times New Roman" panose="02020603050405020304" pitchFamily="18" charset="0"/>
                <a:ea typeface="Calibri" panose="020F0502020204030204" pitchFamily="34" charset="0"/>
                <a:cs typeface="Times New Roman" panose="02020603050405020304" pitchFamily="18" charset="0"/>
              </a:rPr>
              <a:t>Generalization: </a:t>
            </a:r>
            <a:r>
              <a:rPr lang="nb-NO" sz="1600">
                <a:effectLst/>
                <a:latin typeface="Times New Roman" panose="02020603050405020304" pitchFamily="18" charset="0"/>
                <a:ea typeface="Calibri" panose="020F0502020204030204" pitchFamily="34" charset="0"/>
              </a:rPr>
              <a:t>The modification requirement of COs in Norwegian largely depends upon the</a:t>
            </a:r>
            <a:r>
              <a:rPr lang="nb-NO" sz="1600" b="1">
                <a:effectLst/>
                <a:latin typeface="Times New Roman" panose="02020603050405020304" pitchFamily="18" charset="0"/>
                <a:ea typeface="Calibri" panose="020F0502020204030204" pitchFamily="34" charset="0"/>
              </a:rPr>
              <a:t> verbs’ valency</a:t>
            </a:r>
            <a:r>
              <a:rPr lang="nb-NO" sz="1600">
                <a:effectLst/>
                <a:latin typeface="Times New Roman" panose="02020603050405020304" pitchFamily="18" charset="0"/>
                <a:ea typeface="Calibri" panose="020F0502020204030204" pitchFamily="34" charset="0"/>
              </a:rPr>
              <a:t>.</a:t>
            </a:r>
            <a:endParaRPr lang="en-US" sz="160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50000"/>
              </a:lnSpc>
              <a:buNone/>
            </a:pPr>
            <a:r>
              <a:rPr lang="en-US" sz="1600" b="1">
                <a:latin typeface="Times New Roman" panose="02020603050405020304" pitchFamily="18" charset="0"/>
                <a:ea typeface="Calibri" panose="020F0502020204030204" pitchFamily="34" charset="0"/>
                <a:cs typeface="Times New Roman" panose="02020603050405020304" pitchFamily="18" charset="0"/>
              </a:rPr>
              <a:t>A.    </a:t>
            </a:r>
            <a:r>
              <a:rPr lang="en-US" sz="1600">
                <a:latin typeface="Times New Roman" panose="02020603050405020304" pitchFamily="18" charset="0"/>
                <a:ea typeface="Calibri" panose="020F0502020204030204" pitchFamily="34" charset="0"/>
                <a:cs typeface="Times New Roman" panose="02020603050405020304" pitchFamily="18" charset="0"/>
              </a:rPr>
              <a:t>M</a:t>
            </a:r>
            <a:r>
              <a:rPr lang="nb-NO" sz="1600">
                <a:effectLst/>
                <a:latin typeface="Times New Roman" panose="02020603050405020304" pitchFamily="18" charset="0"/>
                <a:ea typeface="Calibri" panose="020F0502020204030204" pitchFamily="34" charset="0"/>
                <a:cs typeface="Times New Roman" panose="02020603050405020304" pitchFamily="18" charset="0"/>
              </a:rPr>
              <a:t>odification seems to be </a:t>
            </a:r>
            <a:r>
              <a:rPr lang="nb-NO" sz="1600" b="1" u="sng">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required</a:t>
            </a:r>
            <a:r>
              <a:rPr lang="nb-NO" sz="16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nb-NO" sz="1600">
                <a:effectLst/>
                <a:latin typeface="Times New Roman" panose="02020603050405020304" pitchFamily="18" charset="0"/>
                <a:ea typeface="Calibri" panose="020F0502020204030204" pitchFamily="34" charset="0"/>
                <a:cs typeface="Times New Roman" panose="02020603050405020304" pitchFamily="18" charset="0"/>
              </a:rPr>
              <a:t>for COs of verbs that can </a:t>
            </a:r>
            <a:r>
              <a:rPr lang="nb-NO" sz="1600" i="1">
                <a:effectLst/>
                <a:latin typeface="Times New Roman" panose="02020603050405020304" pitchFamily="18" charset="0"/>
                <a:ea typeface="Calibri" panose="020F0502020204030204" pitchFamily="34" charset="0"/>
                <a:cs typeface="Times New Roman" panose="02020603050405020304" pitchFamily="18" charset="0"/>
              </a:rPr>
              <a:t>only</a:t>
            </a:r>
            <a:r>
              <a:rPr lang="nb-NO" sz="1600">
                <a:effectLst/>
                <a:latin typeface="Times New Roman" panose="02020603050405020304" pitchFamily="18" charset="0"/>
                <a:ea typeface="Calibri" panose="020F0502020204030204" pitchFamily="34" charset="0"/>
                <a:cs typeface="Times New Roman" panose="02020603050405020304" pitchFamily="18" charset="0"/>
              </a:rPr>
              <a:t> take objects to which they are morphologically and</a:t>
            </a:r>
            <a:br>
              <a:rPr lang="nb-NO" sz="1600">
                <a:effectLst/>
                <a:latin typeface="Times New Roman" panose="02020603050405020304" pitchFamily="18" charset="0"/>
                <a:ea typeface="Calibri" panose="020F0502020204030204" pitchFamily="34" charset="0"/>
                <a:cs typeface="Times New Roman" panose="02020603050405020304" pitchFamily="18" charset="0"/>
              </a:rPr>
            </a:br>
            <a:r>
              <a:rPr lang="nb-NO" sz="1600">
                <a:effectLst/>
                <a:latin typeface="Times New Roman" panose="02020603050405020304" pitchFamily="18" charset="0"/>
                <a:ea typeface="Calibri" panose="020F0502020204030204" pitchFamily="34" charset="0"/>
                <a:cs typeface="Times New Roman" panose="02020603050405020304" pitchFamily="18" charset="0"/>
              </a:rPr>
              <a:t>        semantically related, as indicated with an asterisk:</a:t>
            </a:r>
          </a:p>
          <a:p>
            <a:pPr marL="0" indent="0">
              <a:lnSpc>
                <a:spcPct val="150000"/>
              </a:lnSpc>
              <a:buNone/>
            </a:pPr>
            <a:r>
              <a:rPr lang="nb-NO" sz="1600">
                <a:effectLst/>
                <a:latin typeface="Times New Roman" panose="02020603050405020304" pitchFamily="18" charset="0"/>
                <a:ea typeface="Calibri" panose="020F0502020204030204" pitchFamily="34" charset="0"/>
                <a:cs typeface="Times New Roman" panose="02020603050405020304" pitchFamily="18" charset="0"/>
              </a:rPr>
              <a:t>        (5)  a.  </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Hun </a:t>
            </a:r>
            <a:r>
              <a:rPr lang="en-US" sz="1600" b="1">
                <a:effectLst/>
                <a:latin typeface="Times New Roman" panose="02020603050405020304" pitchFamily="18" charset="0"/>
                <a:ea typeface="PMingLiU" panose="02020500000000000000" pitchFamily="18" charset="-120"/>
                <a:cs typeface="Times New Roman" panose="02020603050405020304" pitchFamily="18" charset="0"/>
              </a:rPr>
              <a:t>døde</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 [en *(tragisk) </a:t>
            </a:r>
            <a:r>
              <a:rPr lang="en-US" sz="1600" b="1">
                <a:effectLst/>
                <a:latin typeface="Times New Roman" panose="02020603050405020304" pitchFamily="18" charset="0"/>
                <a:ea typeface="PMingLiU" panose="02020500000000000000" pitchFamily="18" charset="-120"/>
                <a:cs typeface="Times New Roman" panose="02020603050405020304" pitchFamily="18" charset="0"/>
              </a:rPr>
              <a:t>død</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	   ‘She died [a tragic death].’</a:t>
            </a:r>
            <a:br>
              <a:rPr lang="en-US" sz="1600">
                <a:effectLst/>
                <a:latin typeface="Times New Roman" panose="02020603050405020304" pitchFamily="18" charset="0"/>
                <a:ea typeface="PMingLiU" panose="02020500000000000000" pitchFamily="18" charset="-120"/>
                <a:cs typeface="Times New Roman" panose="02020603050405020304" pitchFamily="18" charset="0"/>
              </a:rPr>
            </a:br>
            <a:r>
              <a:rPr lang="en-US" sz="1600">
                <a:effectLst/>
                <a:latin typeface="Times New Roman" panose="02020603050405020304" pitchFamily="18" charset="0"/>
                <a:ea typeface="PMingLiU" panose="02020500000000000000" pitchFamily="18" charset="-120"/>
                <a:cs typeface="Times New Roman" panose="02020603050405020304" pitchFamily="18" charset="0"/>
              </a:rPr>
              <a:t>               b.  Jeg </a:t>
            </a:r>
            <a:r>
              <a:rPr lang="en-US" sz="1600" b="1">
                <a:effectLst/>
                <a:latin typeface="Times New Roman" panose="02020603050405020304" pitchFamily="18" charset="0"/>
                <a:ea typeface="PMingLiU" panose="02020500000000000000" pitchFamily="18" charset="-120"/>
                <a:cs typeface="Times New Roman" panose="02020603050405020304" pitchFamily="18" charset="0"/>
              </a:rPr>
              <a:t>ler</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 [en *(trillende) </a:t>
            </a:r>
            <a:r>
              <a:rPr lang="en-US" sz="1600" b="1">
                <a:effectLst/>
                <a:latin typeface="Times New Roman" panose="02020603050405020304" pitchFamily="18" charset="0"/>
                <a:ea typeface="PMingLiU" panose="02020500000000000000" pitchFamily="18" charset="-120"/>
                <a:cs typeface="Times New Roman" panose="02020603050405020304" pitchFamily="18" charset="0"/>
              </a:rPr>
              <a:t>latter</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	   ‘I laugh [a rippling laughter].’</a:t>
            </a:r>
            <a:br>
              <a:rPr lang="en-US" sz="1600">
                <a:effectLst/>
                <a:latin typeface="Times New Roman" panose="02020603050405020304" pitchFamily="18" charset="0"/>
                <a:ea typeface="PMingLiU" panose="02020500000000000000" pitchFamily="18" charset="-120"/>
                <a:cs typeface="Times New Roman" panose="02020603050405020304" pitchFamily="18" charset="0"/>
              </a:rPr>
            </a:br>
            <a:r>
              <a:rPr lang="en-US" sz="1600">
                <a:effectLst/>
                <a:latin typeface="Times New Roman" panose="02020603050405020304" pitchFamily="18" charset="0"/>
                <a:ea typeface="PMingLiU" panose="02020500000000000000" pitchFamily="18" charset="-120"/>
                <a:cs typeface="Times New Roman" panose="02020603050405020304" pitchFamily="18" charset="0"/>
              </a:rPr>
              <a:t>               c.  Hun </a:t>
            </a:r>
            <a:r>
              <a:rPr lang="en-US" sz="1600" b="1">
                <a:effectLst/>
                <a:latin typeface="Times New Roman" panose="02020603050405020304" pitchFamily="18" charset="0"/>
                <a:ea typeface="PMingLiU" panose="02020500000000000000" pitchFamily="18" charset="-120"/>
                <a:cs typeface="Times New Roman" panose="02020603050405020304" pitchFamily="18" charset="0"/>
              </a:rPr>
              <a:t>smiler</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 [et *(bredt) </a:t>
            </a:r>
            <a:r>
              <a:rPr lang="en-US" sz="1600" b="1">
                <a:effectLst/>
                <a:latin typeface="Times New Roman" panose="02020603050405020304" pitchFamily="18" charset="0"/>
                <a:ea typeface="PMingLiU" panose="02020500000000000000" pitchFamily="18" charset="-120"/>
                <a:cs typeface="Times New Roman" panose="02020603050405020304" pitchFamily="18" charset="0"/>
              </a:rPr>
              <a:t>smil</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	   ‘She smiles [a broad smile].’</a:t>
            </a:r>
            <a:br>
              <a:rPr lang="en-US" sz="1600">
                <a:effectLst/>
                <a:latin typeface="Times New Roman" panose="02020603050405020304" pitchFamily="18" charset="0"/>
                <a:ea typeface="PMingLiU" panose="02020500000000000000" pitchFamily="18" charset="-120"/>
                <a:cs typeface="Times New Roman" panose="02020603050405020304" pitchFamily="18" charset="0"/>
              </a:rPr>
            </a:br>
            <a:r>
              <a:rPr lang="en-US" sz="1600">
                <a:effectLst/>
                <a:latin typeface="Times New Roman" panose="02020603050405020304" pitchFamily="18" charset="0"/>
                <a:ea typeface="PMingLiU" panose="02020500000000000000" pitchFamily="18" charset="-120"/>
                <a:cs typeface="Times New Roman" panose="02020603050405020304" pitchFamily="18" charset="0"/>
              </a:rPr>
              <a:t>               d.  Han </a:t>
            </a:r>
            <a:r>
              <a:rPr lang="en-US" sz="1600" b="1">
                <a:effectLst/>
                <a:latin typeface="Times New Roman" panose="02020603050405020304" pitchFamily="18" charset="0"/>
                <a:ea typeface="PMingLiU" panose="02020500000000000000" pitchFamily="18" charset="-120"/>
                <a:cs typeface="Times New Roman" panose="02020603050405020304" pitchFamily="18" charset="0"/>
              </a:rPr>
              <a:t>sover</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 [en *(dyp) </a:t>
            </a:r>
            <a:r>
              <a:rPr lang="en-US" sz="1600" b="1">
                <a:effectLst/>
                <a:latin typeface="Times New Roman" panose="02020603050405020304" pitchFamily="18" charset="0"/>
                <a:ea typeface="PMingLiU" panose="02020500000000000000" pitchFamily="18" charset="-120"/>
                <a:cs typeface="Times New Roman" panose="02020603050405020304" pitchFamily="18" charset="0"/>
              </a:rPr>
              <a:t>søvn</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	   ‘He sleeps [a deep sleep].’</a:t>
            </a:r>
            <a:endParaRPr lang="nb-NO" sz="160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50000"/>
              </a:lnSpc>
              <a:buNone/>
            </a:pPr>
            <a:r>
              <a:rPr lang="nb-NO" sz="1600" b="1">
                <a:effectLst/>
                <a:latin typeface="Times New Roman" panose="02020603050405020304" pitchFamily="18" charset="0"/>
                <a:ea typeface="Calibri" panose="020F0502020204030204" pitchFamily="34" charset="0"/>
                <a:cs typeface="Times New Roman" panose="02020603050405020304" pitchFamily="18" charset="0"/>
              </a:rPr>
              <a:t>B.    </a:t>
            </a:r>
            <a:r>
              <a:rPr lang="nb-NO" sz="1600">
                <a:effectLst/>
                <a:latin typeface="Times New Roman" panose="02020603050405020304" pitchFamily="18" charset="0"/>
                <a:ea typeface="Calibri" panose="020F0502020204030204" pitchFamily="34" charset="0"/>
                <a:cs typeface="Times New Roman" panose="02020603050405020304" pitchFamily="18" charset="0"/>
              </a:rPr>
              <a:t>Non-modified COs attach to more transitive-like verbs that can take a wider range of objects. Hence, </a:t>
            </a:r>
            <a:r>
              <a:rPr lang="en-US" sz="1600">
                <a:latin typeface="Times New Roman" panose="02020603050405020304" pitchFamily="18" charset="0"/>
                <a:ea typeface="Calibri" panose="020F0502020204030204" pitchFamily="34" charset="0"/>
                <a:cs typeface="Times New Roman" panose="02020603050405020304" pitchFamily="18" charset="0"/>
              </a:rPr>
              <a:t>m</a:t>
            </a:r>
            <a:r>
              <a:rPr lang="en-US" sz="1600">
                <a:effectLst/>
                <a:latin typeface="Times New Roman" panose="02020603050405020304" pitchFamily="18" charset="0"/>
                <a:ea typeface="Calibri" panose="020F0502020204030204" pitchFamily="34" charset="0"/>
                <a:cs typeface="Times New Roman" panose="02020603050405020304" pitchFamily="18" charset="0"/>
              </a:rPr>
              <a:t>odification</a:t>
            </a:r>
            <a:br>
              <a:rPr lang="en-US" sz="1600">
                <a:effectLst/>
                <a:latin typeface="Times New Roman" panose="02020603050405020304" pitchFamily="18" charset="0"/>
                <a:ea typeface="Calibri" panose="020F0502020204030204" pitchFamily="34" charset="0"/>
                <a:cs typeface="Times New Roman" panose="02020603050405020304" pitchFamily="18" charset="0"/>
              </a:rPr>
            </a:br>
            <a:r>
              <a:rPr lang="en-US" sz="1600">
                <a:effectLst/>
                <a:latin typeface="Times New Roman" panose="02020603050405020304" pitchFamily="18" charset="0"/>
                <a:ea typeface="Calibri" panose="020F0502020204030204" pitchFamily="34" charset="0"/>
                <a:cs typeface="Times New Roman" panose="02020603050405020304" pitchFamily="18" charset="0"/>
              </a:rPr>
              <a:t>        seems to be </a:t>
            </a:r>
            <a:r>
              <a:rPr lang="en-US" sz="1600" b="1" u="sng">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optional</a:t>
            </a:r>
            <a:r>
              <a:rPr lang="en-US" sz="160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a:effectLst/>
                <a:latin typeface="Times New Roman" panose="02020603050405020304" pitchFamily="18" charset="0"/>
                <a:ea typeface="Calibri" panose="020F0502020204030204" pitchFamily="34" charset="0"/>
                <a:cs typeface="Times New Roman" panose="02020603050405020304" pitchFamily="18" charset="0"/>
              </a:rPr>
              <a:t>for COs of verbs that can take both cognate and non-cognate objects:</a:t>
            </a:r>
          </a:p>
          <a:p>
            <a:pPr marL="0" indent="0">
              <a:lnSpc>
                <a:spcPct val="150000"/>
              </a:lnSpc>
              <a:buNone/>
            </a:pPr>
            <a:r>
              <a:rPr lang="en-US" sz="1600">
                <a:latin typeface="Times New Roman" panose="02020603050405020304" pitchFamily="18" charset="0"/>
                <a:ea typeface="Calibri" panose="020F0502020204030204" pitchFamily="34" charset="0"/>
                <a:cs typeface="Times New Roman" panose="02020603050405020304" pitchFamily="18" charset="0"/>
              </a:rPr>
              <a:t>        (6)  a.  </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De </a:t>
            </a:r>
            <a:r>
              <a:rPr lang="en-US" sz="1600" b="1">
                <a:effectLst/>
                <a:latin typeface="Times New Roman" panose="02020603050405020304" pitchFamily="18" charset="0"/>
                <a:ea typeface="PMingLiU" panose="02020500000000000000" pitchFamily="18" charset="-120"/>
                <a:cs typeface="Times New Roman" panose="02020603050405020304" pitchFamily="18" charset="0"/>
              </a:rPr>
              <a:t>danser</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 {en (rolig) </a:t>
            </a:r>
            <a:r>
              <a:rPr lang="en-US" sz="1600" b="1">
                <a:effectLst/>
                <a:latin typeface="Times New Roman" panose="02020603050405020304" pitchFamily="18" charset="0"/>
                <a:ea typeface="PMingLiU" panose="02020500000000000000" pitchFamily="18" charset="-120"/>
                <a:cs typeface="Times New Roman" panose="02020603050405020304" pitchFamily="18" charset="0"/>
              </a:rPr>
              <a:t>dans</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 / en vals}.		   ‘They dance {a (calm) dance / a valse}.’</a:t>
            </a:r>
            <a:br>
              <a:rPr lang="en-US" sz="1600">
                <a:effectLst/>
                <a:latin typeface="Times New Roman" panose="02020603050405020304" pitchFamily="18" charset="0"/>
                <a:ea typeface="PMingLiU" panose="02020500000000000000" pitchFamily="18" charset="-120"/>
                <a:cs typeface="Times New Roman" panose="02020603050405020304" pitchFamily="18" charset="0"/>
              </a:rPr>
            </a:br>
            <a:r>
              <a:rPr lang="en-US" sz="1600">
                <a:effectLst/>
                <a:latin typeface="Times New Roman" panose="02020603050405020304" pitchFamily="18" charset="0"/>
                <a:ea typeface="PMingLiU" panose="02020500000000000000" pitchFamily="18" charset="-120"/>
                <a:cs typeface="Times New Roman" panose="02020603050405020304" pitchFamily="18" charset="0"/>
              </a:rPr>
              <a:t>               b.  Jeg</a:t>
            </a:r>
            <a:r>
              <a:rPr lang="en-US" sz="1600">
                <a:latin typeface="Times New Roman" panose="02020603050405020304" pitchFamily="18" charset="0"/>
                <a:ea typeface="PMingLiU" panose="02020500000000000000" pitchFamily="18" charset="-120"/>
                <a:cs typeface="Times New Roman" panose="02020603050405020304" pitchFamily="18" charset="0"/>
              </a:rPr>
              <a:t> </a:t>
            </a:r>
            <a:r>
              <a:rPr lang="en-US" sz="1600" b="1">
                <a:effectLst/>
                <a:latin typeface="Times New Roman" panose="02020603050405020304" pitchFamily="18" charset="0"/>
                <a:ea typeface="PMingLiU" panose="02020500000000000000" pitchFamily="18" charset="-120"/>
                <a:cs typeface="Times New Roman" panose="02020603050405020304" pitchFamily="18" charset="0"/>
              </a:rPr>
              <a:t>drømmer</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 {en (skummel) </a:t>
            </a:r>
            <a:r>
              <a:rPr lang="en-US" sz="1600" b="1">
                <a:effectLst/>
                <a:latin typeface="Times New Roman" panose="02020603050405020304" pitchFamily="18" charset="0"/>
                <a:ea typeface="PMingLiU" panose="02020500000000000000" pitchFamily="18" charset="-120"/>
                <a:cs typeface="Times New Roman" panose="02020603050405020304" pitchFamily="18" charset="0"/>
              </a:rPr>
              <a:t>drøm</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 / at jeg kan fly}.      ‘I dream {a (scary) dream / that I can fly}.’</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4" name="Bilde 3">
            <a:extLst>
              <a:ext uri="{FF2B5EF4-FFF2-40B4-BE49-F238E27FC236}">
                <a16:creationId xmlns:a16="http://schemas.microsoft.com/office/drawing/2014/main" id="{A0529C7F-D616-4AB5-92FA-1FD1C59804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50" y="99414"/>
            <a:ext cx="6791325" cy="588385"/>
          </a:xfrm>
          <a:prstGeom prst="rect">
            <a:avLst/>
          </a:prstGeom>
        </p:spPr>
      </p:pic>
    </p:spTree>
    <p:extLst>
      <p:ext uri="{BB962C8B-B14F-4D97-AF65-F5344CB8AC3E}">
        <p14:creationId xmlns:p14="http://schemas.microsoft.com/office/powerpoint/2010/main" val="16365821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306D5A8D-0BD0-41AB-B7C1-88C09C90B8ED}"/>
              </a:ext>
            </a:extLst>
          </p:cNvPr>
          <p:cNvSpPr>
            <a:spLocks noGrp="1"/>
          </p:cNvSpPr>
          <p:nvPr>
            <p:ph type="title"/>
          </p:nvPr>
        </p:nvSpPr>
        <p:spPr>
          <a:xfrm>
            <a:off x="838200" y="890286"/>
            <a:ext cx="10515600" cy="833740"/>
          </a:xfrm>
        </p:spPr>
        <p:txBody>
          <a:bodyPr>
            <a:normAutofit/>
          </a:bodyPr>
          <a:lstStyle/>
          <a:p>
            <a:pPr algn="ctr"/>
            <a:r>
              <a:rPr lang="nb-NO" sz="4000" b="1">
                <a:latin typeface="Times New Roman" panose="02020603050405020304" pitchFamily="18" charset="0"/>
                <a:cs typeface="Times New Roman" panose="02020603050405020304" pitchFamily="18" charset="0"/>
              </a:rPr>
              <a:t>4.1   Modified vs. Non-Modified COs</a:t>
            </a:r>
          </a:p>
        </p:txBody>
      </p:sp>
      <p:sp>
        <p:nvSpPr>
          <p:cNvPr id="7" name="Plassholder for innhold 6">
            <a:extLst>
              <a:ext uri="{FF2B5EF4-FFF2-40B4-BE49-F238E27FC236}">
                <a16:creationId xmlns:a16="http://schemas.microsoft.com/office/drawing/2014/main" id="{9DC4BE33-7008-42D9-B6B6-CA4DF6276D1C}"/>
              </a:ext>
            </a:extLst>
          </p:cNvPr>
          <p:cNvSpPr>
            <a:spLocks noGrp="1"/>
          </p:cNvSpPr>
          <p:nvPr>
            <p:ph idx="1"/>
          </p:nvPr>
        </p:nvSpPr>
        <p:spPr>
          <a:xfrm>
            <a:off x="766762" y="1800226"/>
            <a:ext cx="10658475" cy="4958360"/>
          </a:xfrm>
        </p:spPr>
        <p:txBody>
          <a:bodyPr>
            <a:normAutofit/>
          </a:bodyPr>
          <a:lstStyle/>
          <a:p>
            <a:pPr marL="0" indent="0">
              <a:lnSpc>
                <a:spcPct val="150000"/>
              </a:lnSpc>
              <a:buNone/>
            </a:pPr>
            <a:r>
              <a:rPr lang="en-US" sz="1600">
                <a:latin typeface="Times New Roman" panose="02020603050405020304" pitchFamily="18" charset="0"/>
                <a:ea typeface="PMingLiU" panose="02020500000000000000" pitchFamily="18" charset="-120"/>
                <a:cs typeface="Times New Roman" panose="02020603050405020304" pitchFamily="18" charset="0"/>
              </a:rPr>
              <a:t>              </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c.  Vi </a:t>
            </a:r>
            <a:r>
              <a:rPr lang="en-US" sz="1600" b="1">
                <a:effectLst/>
                <a:latin typeface="Times New Roman" panose="02020603050405020304" pitchFamily="18" charset="0"/>
                <a:ea typeface="PMingLiU" panose="02020500000000000000" pitchFamily="18" charset="-120"/>
                <a:cs typeface="Times New Roman" panose="02020603050405020304" pitchFamily="18" charset="0"/>
              </a:rPr>
              <a:t>leker</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 {en (morsom) </a:t>
            </a:r>
            <a:r>
              <a:rPr lang="en-US" sz="1600" b="1">
                <a:effectLst/>
                <a:latin typeface="Times New Roman" panose="02020603050405020304" pitchFamily="18" charset="0"/>
                <a:ea typeface="PMingLiU" panose="02020500000000000000" pitchFamily="18" charset="-120"/>
                <a:cs typeface="Times New Roman" panose="02020603050405020304" pitchFamily="18" charset="0"/>
              </a:rPr>
              <a:t>lek</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 / sisten}.	   ‘We play {a (fun) game / tag}.’</a:t>
            </a:r>
            <a:br>
              <a:rPr lang="en-US" sz="1600">
                <a:effectLst/>
                <a:latin typeface="Times New Roman" panose="02020603050405020304" pitchFamily="18" charset="0"/>
                <a:ea typeface="PMingLiU" panose="02020500000000000000" pitchFamily="18" charset="-120"/>
                <a:cs typeface="Times New Roman" panose="02020603050405020304" pitchFamily="18" charset="0"/>
              </a:rPr>
            </a:br>
            <a:r>
              <a:rPr lang="en-US" sz="1600">
                <a:effectLst/>
                <a:latin typeface="Times New Roman" panose="02020603050405020304" pitchFamily="18" charset="0"/>
                <a:ea typeface="PMingLiU" panose="02020500000000000000" pitchFamily="18" charset="-120"/>
                <a:cs typeface="Times New Roman" panose="02020603050405020304" pitchFamily="18" charset="0"/>
              </a:rPr>
              <a:t>              </a:t>
            </a:r>
            <a:r>
              <a:rPr lang="en-US" sz="1600">
                <a:latin typeface="Times New Roman" panose="02020603050405020304" pitchFamily="18" charset="0"/>
                <a:ea typeface="PMingLiU" panose="02020500000000000000" pitchFamily="18" charset="-120"/>
                <a:cs typeface="Times New Roman" panose="02020603050405020304" pitchFamily="18" charset="0"/>
              </a:rPr>
              <a:t>d.  </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Han </a:t>
            </a:r>
            <a:r>
              <a:rPr lang="en-US" sz="1600" b="1">
                <a:effectLst/>
                <a:latin typeface="Times New Roman" panose="02020603050405020304" pitchFamily="18" charset="0"/>
                <a:ea typeface="PMingLiU" panose="02020500000000000000" pitchFamily="18" charset="-120"/>
                <a:cs typeface="Times New Roman" panose="02020603050405020304" pitchFamily="18" charset="0"/>
              </a:rPr>
              <a:t>lever</a:t>
            </a:r>
            <a:r>
              <a:rPr lang="en-US" sz="1600">
                <a:latin typeface="Times New Roman" panose="02020603050405020304" pitchFamily="18" charset="0"/>
                <a:ea typeface="PMingLiU" panose="02020500000000000000" pitchFamily="18" charset="-120"/>
                <a:cs typeface="Times New Roman" panose="02020603050405020304" pitchFamily="18" charset="0"/>
              </a:rPr>
              <a:t> {et </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(aktivt) </a:t>
            </a:r>
            <a:r>
              <a:rPr lang="en-US" sz="1600" b="1">
                <a:effectLst/>
                <a:latin typeface="Times New Roman" panose="02020603050405020304" pitchFamily="18" charset="0"/>
                <a:ea typeface="PMingLiU" panose="02020500000000000000" pitchFamily="18" charset="-120"/>
                <a:cs typeface="Times New Roman" panose="02020603050405020304" pitchFamily="18" charset="0"/>
              </a:rPr>
              <a:t>liv</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 / drømmen}.	   ‘He lives {an (active) life / the dream}.’</a:t>
            </a:r>
            <a:br>
              <a:rPr lang="en-US" sz="1600">
                <a:effectLst/>
                <a:latin typeface="Times New Roman" panose="02020603050405020304" pitchFamily="18" charset="0"/>
                <a:ea typeface="PMingLiU" panose="02020500000000000000" pitchFamily="18" charset="-120"/>
                <a:cs typeface="Times New Roman" panose="02020603050405020304" pitchFamily="18" charset="0"/>
              </a:rPr>
            </a:br>
            <a:r>
              <a:rPr lang="en-US" sz="1600">
                <a:effectLst/>
                <a:latin typeface="Times New Roman" panose="02020603050405020304" pitchFamily="18" charset="0"/>
                <a:ea typeface="PMingLiU" panose="02020500000000000000" pitchFamily="18" charset="-120"/>
                <a:cs typeface="Times New Roman" panose="02020603050405020304" pitchFamily="18" charset="0"/>
              </a:rPr>
              <a:t>              </a:t>
            </a:r>
            <a:r>
              <a:rPr lang="en-US" sz="1600">
                <a:latin typeface="Times New Roman" panose="02020603050405020304" pitchFamily="18" charset="0"/>
                <a:ea typeface="PMingLiU" panose="02020500000000000000" pitchFamily="18" charset="-120"/>
                <a:cs typeface="Times New Roman" panose="02020603050405020304" pitchFamily="18" charset="0"/>
              </a:rPr>
              <a:t>e.  </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Hun</a:t>
            </a:r>
            <a:r>
              <a:rPr lang="en-US" sz="1600" b="1">
                <a:effectLst/>
                <a:latin typeface="Times New Roman" panose="02020603050405020304" pitchFamily="18" charset="0"/>
                <a:ea typeface="PMingLiU" panose="02020500000000000000" pitchFamily="18" charset="-120"/>
                <a:cs typeface="Times New Roman" panose="02020603050405020304" pitchFamily="18" charset="0"/>
              </a:rPr>
              <a:t> løper </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{et (sterkt) </a:t>
            </a:r>
            <a:r>
              <a:rPr lang="en-US" sz="1600" b="1">
                <a:effectLst/>
                <a:latin typeface="Times New Roman" panose="02020603050405020304" pitchFamily="18" charset="0"/>
                <a:ea typeface="PMingLiU" panose="02020500000000000000" pitchFamily="18" charset="-120"/>
                <a:cs typeface="Times New Roman" panose="02020603050405020304" pitchFamily="18" charset="0"/>
              </a:rPr>
              <a:t>løp</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 / maraton}.	   ‘She runs {a (strong) run / a marathon}.’</a:t>
            </a:r>
            <a:br>
              <a:rPr lang="en-US" sz="1600">
                <a:effectLst/>
                <a:latin typeface="Times New Roman" panose="02020603050405020304" pitchFamily="18" charset="0"/>
                <a:ea typeface="PMingLiU" panose="02020500000000000000" pitchFamily="18" charset="-120"/>
                <a:cs typeface="Times New Roman" panose="02020603050405020304" pitchFamily="18" charset="0"/>
              </a:rPr>
            </a:br>
            <a:r>
              <a:rPr lang="en-US" sz="1600">
                <a:effectLst/>
                <a:latin typeface="Times New Roman" panose="02020603050405020304" pitchFamily="18" charset="0"/>
                <a:ea typeface="PMingLiU" panose="02020500000000000000" pitchFamily="18" charset="-120"/>
                <a:cs typeface="Times New Roman" panose="02020603050405020304" pitchFamily="18" charset="0"/>
              </a:rPr>
              <a:t>              f.  Barna </a:t>
            </a:r>
            <a:r>
              <a:rPr lang="en-US" sz="1600" b="1">
                <a:effectLst/>
                <a:latin typeface="Times New Roman" panose="02020603050405020304" pitchFamily="18" charset="0"/>
                <a:ea typeface="PMingLiU" panose="02020500000000000000" pitchFamily="18" charset="-120"/>
                <a:cs typeface="Times New Roman" panose="02020603050405020304" pitchFamily="18" charset="0"/>
              </a:rPr>
              <a:t>synger</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 {en (nydelig) </a:t>
            </a:r>
            <a:r>
              <a:rPr lang="en-US" sz="1600" b="1">
                <a:effectLst/>
                <a:latin typeface="Times New Roman" panose="02020603050405020304" pitchFamily="18" charset="0"/>
                <a:ea typeface="PMingLiU" panose="02020500000000000000" pitchFamily="18" charset="-120"/>
                <a:cs typeface="Times New Roman" panose="02020603050405020304" pitchFamily="18" charset="0"/>
              </a:rPr>
              <a:t>sang</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 / et vers}.	   ‘The children sing {a (beautiful) song / a verse}.’</a:t>
            </a:r>
          </a:p>
          <a:p>
            <a:pPr marL="0" indent="0">
              <a:lnSpc>
                <a:spcPct val="150000"/>
              </a:lnSpc>
              <a:buNone/>
            </a:pPr>
            <a:r>
              <a:rPr lang="nb-NO" sz="1600" b="1">
                <a:effectLst/>
                <a:latin typeface="Times New Roman" panose="02020603050405020304" pitchFamily="18" charset="0"/>
                <a:ea typeface="Calibri" panose="020F0502020204030204" pitchFamily="34" charset="0"/>
                <a:cs typeface="Times New Roman" panose="02020603050405020304" pitchFamily="18" charset="0"/>
              </a:rPr>
              <a:t>c.    </a:t>
            </a:r>
            <a:r>
              <a:rPr lang="nb-NO" sz="1600">
                <a:effectLst/>
                <a:latin typeface="Times New Roman" panose="02020603050405020304" pitchFamily="18" charset="0"/>
                <a:ea typeface="Calibri" panose="020F0502020204030204" pitchFamily="34" charset="0"/>
                <a:cs typeface="Times New Roman" panose="02020603050405020304" pitchFamily="18" charset="0"/>
              </a:rPr>
              <a:t>There are two </a:t>
            </a:r>
            <a:r>
              <a:rPr lang="nb-NO" sz="1600" b="1" u="sng">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exceptions</a:t>
            </a:r>
            <a:r>
              <a:rPr lang="nb-NO" sz="1600">
                <a:effectLst/>
                <a:latin typeface="Times New Roman" panose="02020603050405020304" pitchFamily="18" charset="0"/>
                <a:ea typeface="Calibri" panose="020F0502020204030204" pitchFamily="34" charset="0"/>
                <a:cs typeface="Times New Roman" panose="02020603050405020304" pitchFamily="18" charset="0"/>
              </a:rPr>
              <a:t>: </a:t>
            </a:r>
            <a:r>
              <a:rPr lang="nb-NO" sz="1600" i="1">
                <a:effectLst/>
                <a:latin typeface="Times New Roman" panose="02020603050405020304" pitchFamily="18" charset="0"/>
                <a:ea typeface="Calibri" panose="020F0502020204030204" pitchFamily="34" charset="0"/>
              </a:rPr>
              <a:t>rop</a:t>
            </a:r>
            <a:r>
              <a:rPr lang="nb-NO" sz="1600">
                <a:effectLst/>
                <a:latin typeface="Times New Roman" panose="02020603050405020304" pitchFamily="18" charset="0"/>
                <a:ea typeface="Calibri" panose="020F0502020204030204" pitchFamily="34" charset="0"/>
              </a:rPr>
              <a:t> ‘shout’ and </a:t>
            </a:r>
            <a:r>
              <a:rPr lang="nb-NO" sz="1600" i="1">
                <a:effectLst/>
                <a:latin typeface="Times New Roman" panose="02020603050405020304" pitchFamily="18" charset="0"/>
                <a:ea typeface="Calibri" panose="020F0502020204030204" pitchFamily="34" charset="0"/>
              </a:rPr>
              <a:t>skrik</a:t>
            </a:r>
            <a:r>
              <a:rPr lang="nb-NO" sz="1600">
                <a:effectLst/>
                <a:latin typeface="Times New Roman" panose="02020603050405020304" pitchFamily="18" charset="0"/>
                <a:ea typeface="Calibri" panose="020F0502020204030204" pitchFamily="34" charset="0"/>
              </a:rPr>
              <a:t> ‘scream’ seem to require modiciation even though their</a:t>
            </a:r>
            <a:br>
              <a:rPr lang="nb-NO" sz="1600">
                <a:effectLst/>
                <a:latin typeface="Times New Roman" panose="02020603050405020304" pitchFamily="18" charset="0"/>
                <a:ea typeface="Calibri" panose="020F0502020204030204" pitchFamily="34" charset="0"/>
              </a:rPr>
            </a:br>
            <a:r>
              <a:rPr lang="nb-NO" sz="1600">
                <a:effectLst/>
                <a:latin typeface="Times New Roman" panose="02020603050405020304" pitchFamily="18" charset="0"/>
                <a:ea typeface="Calibri" panose="020F0502020204030204" pitchFamily="34" charset="0"/>
              </a:rPr>
              <a:t>       predicates allow non-cognate objects. They thus behave like </a:t>
            </a:r>
            <a:r>
              <a:rPr lang="nb-NO" sz="1600" i="1">
                <a:effectLst/>
                <a:latin typeface="Times New Roman" panose="02020603050405020304" pitchFamily="18" charset="0"/>
                <a:ea typeface="Calibri" panose="020F0502020204030204" pitchFamily="34" charset="0"/>
              </a:rPr>
              <a:t>død</a:t>
            </a:r>
            <a:r>
              <a:rPr lang="nb-NO" sz="1600">
                <a:effectLst/>
                <a:latin typeface="Times New Roman" panose="02020603050405020304" pitchFamily="18" charset="0"/>
                <a:ea typeface="Calibri" panose="020F0502020204030204" pitchFamily="34" charset="0"/>
              </a:rPr>
              <a:t> ‘death’, </a:t>
            </a:r>
            <a:r>
              <a:rPr lang="nb-NO" sz="1600" i="1">
                <a:effectLst/>
                <a:latin typeface="Times New Roman" panose="02020603050405020304" pitchFamily="18" charset="0"/>
                <a:ea typeface="Calibri" panose="020F0502020204030204" pitchFamily="34" charset="0"/>
              </a:rPr>
              <a:t>latter</a:t>
            </a:r>
            <a:r>
              <a:rPr lang="nb-NO" sz="1600">
                <a:effectLst/>
                <a:latin typeface="Times New Roman" panose="02020603050405020304" pitchFamily="18" charset="0"/>
                <a:ea typeface="Calibri" panose="020F0502020204030204" pitchFamily="34" charset="0"/>
              </a:rPr>
              <a:t> ‘laughter’, </a:t>
            </a:r>
            <a:r>
              <a:rPr lang="nb-NO" sz="1600" i="1">
                <a:effectLst/>
                <a:latin typeface="Times New Roman" panose="02020603050405020304" pitchFamily="18" charset="0"/>
                <a:ea typeface="Calibri" panose="020F0502020204030204" pitchFamily="34" charset="0"/>
              </a:rPr>
              <a:t>smil</a:t>
            </a:r>
            <a:r>
              <a:rPr lang="nb-NO" sz="1600" i="1">
                <a:latin typeface="Times New Roman" panose="02020603050405020304" pitchFamily="18" charset="0"/>
                <a:ea typeface="Calibri" panose="020F0502020204030204" pitchFamily="34" charset="0"/>
              </a:rPr>
              <a:t> </a:t>
            </a:r>
            <a:r>
              <a:rPr lang="nb-NO" sz="1600">
                <a:latin typeface="Times New Roman" panose="02020603050405020304" pitchFamily="18" charset="0"/>
                <a:ea typeface="Calibri" panose="020F0502020204030204" pitchFamily="34" charset="0"/>
              </a:rPr>
              <a:t>‘smile’,</a:t>
            </a:r>
            <a:r>
              <a:rPr lang="nb-NO" sz="1600">
                <a:effectLst/>
                <a:latin typeface="Times New Roman" panose="02020603050405020304" pitchFamily="18" charset="0"/>
                <a:ea typeface="Calibri" panose="020F0502020204030204" pitchFamily="34" charset="0"/>
              </a:rPr>
              <a:t> and</a:t>
            </a:r>
            <a:br>
              <a:rPr lang="nb-NO" sz="1600">
                <a:effectLst/>
                <a:latin typeface="Times New Roman" panose="02020603050405020304" pitchFamily="18" charset="0"/>
                <a:ea typeface="Calibri" panose="020F0502020204030204" pitchFamily="34" charset="0"/>
              </a:rPr>
            </a:br>
            <a:r>
              <a:rPr lang="nb-NO" sz="1600">
                <a:effectLst/>
                <a:latin typeface="Times New Roman" panose="02020603050405020304" pitchFamily="18" charset="0"/>
                <a:ea typeface="Calibri" panose="020F0502020204030204" pitchFamily="34" charset="0"/>
              </a:rPr>
              <a:t>       </a:t>
            </a:r>
            <a:r>
              <a:rPr lang="nb-NO" sz="1600" i="1">
                <a:effectLst/>
                <a:latin typeface="Times New Roman" panose="02020603050405020304" pitchFamily="18" charset="0"/>
                <a:ea typeface="Calibri" panose="020F0502020204030204" pitchFamily="34" charset="0"/>
              </a:rPr>
              <a:t>søvn</a:t>
            </a:r>
            <a:r>
              <a:rPr lang="nb-NO" sz="1600">
                <a:effectLst/>
                <a:latin typeface="Times New Roman" panose="02020603050405020304" pitchFamily="18" charset="0"/>
                <a:ea typeface="Calibri" panose="020F0502020204030204" pitchFamily="34" charset="0"/>
              </a:rPr>
              <a:t> ‘sleep’ (Group A) in that modification is required:</a:t>
            </a:r>
          </a:p>
          <a:p>
            <a:pPr marL="0" indent="0">
              <a:lnSpc>
                <a:spcPct val="150000"/>
              </a:lnSpc>
              <a:buNone/>
            </a:pPr>
            <a:r>
              <a:rPr lang="nb-NO" sz="1600">
                <a:effectLst/>
                <a:latin typeface="Times New Roman" panose="02020603050405020304" pitchFamily="18" charset="0"/>
                <a:ea typeface="PMingLiU" panose="02020500000000000000" pitchFamily="18" charset="-120"/>
              </a:rPr>
              <a:t>       (7)  a.  </a:t>
            </a:r>
            <a:r>
              <a:rPr lang="en-US" sz="1600">
                <a:effectLst/>
                <a:latin typeface="Times New Roman" panose="02020603050405020304" pitchFamily="18" charset="0"/>
                <a:ea typeface="PMingLiU" panose="02020500000000000000" pitchFamily="18" charset="-120"/>
              </a:rPr>
              <a:t>Hun </a:t>
            </a:r>
            <a:r>
              <a:rPr lang="en-US" sz="1600" b="1">
                <a:effectLst/>
                <a:latin typeface="Times New Roman" panose="02020603050405020304" pitchFamily="18" charset="0"/>
                <a:ea typeface="PMingLiU" panose="02020500000000000000" pitchFamily="18" charset="-120"/>
              </a:rPr>
              <a:t>ropte</a:t>
            </a:r>
            <a:r>
              <a:rPr lang="en-US" sz="1600">
                <a:effectLst/>
                <a:latin typeface="Times New Roman" panose="02020603050405020304" pitchFamily="18" charset="0"/>
                <a:ea typeface="PMingLiU" panose="02020500000000000000" pitchFamily="18" charset="-120"/>
              </a:rPr>
              <a:t> {*(sinte) </a:t>
            </a:r>
            <a:r>
              <a:rPr lang="en-US" sz="1600" b="1">
                <a:effectLst/>
                <a:latin typeface="Times New Roman" panose="02020603050405020304" pitchFamily="18" charset="0"/>
                <a:ea typeface="PMingLiU" panose="02020500000000000000" pitchFamily="18" charset="-120"/>
              </a:rPr>
              <a:t>rop</a:t>
            </a:r>
            <a:r>
              <a:rPr lang="en-US" sz="1600">
                <a:effectLst/>
                <a:latin typeface="Times New Roman" panose="02020603050405020304" pitchFamily="18" charset="0"/>
                <a:ea typeface="PMingLiU" panose="02020500000000000000" pitchFamily="18" charset="-120"/>
              </a:rPr>
              <a:t> / farvel}.                             ‘She shouted </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a:t>
            </a:r>
            <a:r>
              <a:rPr lang="en-US" sz="1600">
                <a:effectLst/>
                <a:latin typeface="Times New Roman" panose="02020603050405020304" pitchFamily="18" charset="0"/>
                <a:ea typeface="PMingLiU" panose="02020500000000000000" pitchFamily="18" charset="-120"/>
              </a:rPr>
              <a:t>angry shouts / farewell</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a:t>
            </a:r>
            <a:r>
              <a:rPr lang="en-US" sz="1600">
                <a:effectLst/>
                <a:latin typeface="Times New Roman" panose="02020603050405020304" pitchFamily="18" charset="0"/>
                <a:ea typeface="PMingLiU" panose="02020500000000000000" pitchFamily="18" charset="-120"/>
              </a:rPr>
              <a:t>.’</a:t>
            </a:r>
            <a:br>
              <a:rPr lang="en-US" sz="1600">
                <a:effectLst/>
                <a:latin typeface="Times New Roman" panose="02020603050405020304" pitchFamily="18" charset="0"/>
                <a:ea typeface="PMingLiU" panose="02020500000000000000" pitchFamily="18" charset="-120"/>
              </a:rPr>
            </a:br>
            <a:r>
              <a:rPr lang="en-US" sz="1600">
                <a:effectLst/>
                <a:latin typeface="Times New Roman" panose="02020603050405020304" pitchFamily="18" charset="0"/>
                <a:ea typeface="PMingLiU" panose="02020500000000000000" pitchFamily="18" charset="-120"/>
              </a:rPr>
              <a:t>              b.  Jeg </a:t>
            </a:r>
            <a:r>
              <a:rPr lang="en-US" sz="1600" b="1">
                <a:effectLst/>
                <a:latin typeface="Times New Roman" panose="02020603050405020304" pitchFamily="18" charset="0"/>
                <a:ea typeface="PMingLiU" panose="02020500000000000000" pitchFamily="18" charset="-120"/>
              </a:rPr>
              <a:t>skrek</a:t>
            </a:r>
            <a:r>
              <a:rPr lang="en-US" sz="1600">
                <a:effectLst/>
                <a:latin typeface="Times New Roman" panose="02020603050405020304" pitchFamily="18" charset="0"/>
                <a:ea typeface="PMingLiU" panose="02020500000000000000" pitchFamily="18" charset="-120"/>
              </a:rPr>
              <a:t> {et *(kort) </a:t>
            </a:r>
            <a:r>
              <a:rPr lang="en-US" sz="1600" b="1">
                <a:effectLst/>
                <a:latin typeface="Times New Roman" panose="02020603050405020304" pitchFamily="18" charset="0"/>
                <a:ea typeface="PMingLiU" panose="02020500000000000000" pitchFamily="18" charset="-120"/>
              </a:rPr>
              <a:t>skrik</a:t>
            </a:r>
            <a:r>
              <a:rPr lang="en-US" sz="1600">
                <a:effectLst/>
                <a:latin typeface="Times New Roman" panose="02020603050405020304" pitchFamily="18" charset="0"/>
                <a:ea typeface="PMingLiU" panose="02020500000000000000" pitchFamily="18" charset="-120"/>
              </a:rPr>
              <a:t> / at jeg skulle dra}.        ‘I screamed </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a:t>
            </a:r>
            <a:r>
              <a:rPr lang="en-US" sz="1600">
                <a:effectLst/>
                <a:latin typeface="Times New Roman" panose="02020603050405020304" pitchFamily="18" charset="0"/>
                <a:ea typeface="PMingLiU" panose="02020500000000000000" pitchFamily="18" charset="-120"/>
              </a:rPr>
              <a:t>a short scream / that I was going to leave</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a:t>
            </a:r>
            <a:r>
              <a:rPr lang="en-US" sz="1600">
                <a:effectLst/>
                <a:latin typeface="Times New Roman" panose="02020603050405020304" pitchFamily="18" charset="0"/>
                <a:ea typeface="PMingLiU" panose="02020500000000000000" pitchFamily="18" charset="-120"/>
              </a:rPr>
              <a:t>.’</a:t>
            </a:r>
          </a:p>
        </p:txBody>
      </p:sp>
      <p:pic>
        <p:nvPicPr>
          <p:cNvPr id="4" name="Bilde 3">
            <a:extLst>
              <a:ext uri="{FF2B5EF4-FFF2-40B4-BE49-F238E27FC236}">
                <a16:creationId xmlns:a16="http://schemas.microsoft.com/office/drawing/2014/main" id="{A0529C7F-D616-4AB5-92FA-1FD1C59804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50" y="99414"/>
            <a:ext cx="6791325" cy="588385"/>
          </a:xfrm>
          <a:prstGeom prst="rect">
            <a:avLst/>
          </a:prstGeom>
        </p:spPr>
      </p:pic>
    </p:spTree>
    <p:extLst>
      <p:ext uri="{BB962C8B-B14F-4D97-AF65-F5344CB8AC3E}">
        <p14:creationId xmlns:p14="http://schemas.microsoft.com/office/powerpoint/2010/main" val="14055206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306D5A8D-0BD0-41AB-B7C1-88C09C90B8ED}"/>
              </a:ext>
            </a:extLst>
          </p:cNvPr>
          <p:cNvSpPr>
            <a:spLocks noGrp="1"/>
          </p:cNvSpPr>
          <p:nvPr>
            <p:ph type="title"/>
          </p:nvPr>
        </p:nvSpPr>
        <p:spPr>
          <a:xfrm>
            <a:off x="838200" y="890286"/>
            <a:ext cx="10515600" cy="833740"/>
          </a:xfrm>
        </p:spPr>
        <p:txBody>
          <a:bodyPr>
            <a:normAutofit/>
          </a:bodyPr>
          <a:lstStyle/>
          <a:p>
            <a:pPr algn="ctr"/>
            <a:r>
              <a:rPr lang="nb-NO" sz="4000" b="1">
                <a:latin typeface="Times New Roman" panose="02020603050405020304" pitchFamily="18" charset="0"/>
                <a:cs typeface="Times New Roman" panose="02020603050405020304" pitchFamily="18" charset="0"/>
              </a:rPr>
              <a:t>4.2   Towards an Explanation</a:t>
            </a:r>
          </a:p>
        </p:txBody>
      </p:sp>
      <p:sp>
        <p:nvSpPr>
          <p:cNvPr id="7" name="Plassholder for innhold 6">
            <a:extLst>
              <a:ext uri="{FF2B5EF4-FFF2-40B4-BE49-F238E27FC236}">
                <a16:creationId xmlns:a16="http://schemas.microsoft.com/office/drawing/2014/main" id="{9DC4BE33-7008-42D9-B6B6-CA4DF6276D1C}"/>
              </a:ext>
            </a:extLst>
          </p:cNvPr>
          <p:cNvSpPr>
            <a:spLocks noGrp="1"/>
          </p:cNvSpPr>
          <p:nvPr>
            <p:ph idx="1"/>
          </p:nvPr>
        </p:nvSpPr>
        <p:spPr>
          <a:xfrm>
            <a:off x="838200" y="1800227"/>
            <a:ext cx="10658475" cy="4809580"/>
          </a:xfrm>
        </p:spPr>
        <p:txBody>
          <a:bodyPr>
            <a:normAutofit/>
          </a:bodyPr>
          <a:lstStyle/>
          <a:p>
            <a:pPr>
              <a:lnSpc>
                <a:spcPct val="150000"/>
              </a:lnSpc>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Pragmatic redundancy</a:t>
            </a:r>
            <a:r>
              <a:rPr lang="en-US" sz="1600">
                <a:effectLst/>
                <a:latin typeface="Times New Roman" panose="02020603050405020304" pitchFamily="18" charset="0"/>
                <a:ea typeface="Calibri" panose="020F0502020204030204" pitchFamily="34" charset="0"/>
                <a:cs typeface="Times New Roman" panose="02020603050405020304" pitchFamily="18" charset="0"/>
              </a:rPr>
              <a:t>: The object of an intransitive verb must be modified by an element that «makes a contribution to the meaning of the sentence»</a:t>
            </a:r>
            <a:r>
              <a:rPr lang="en-US" sz="1600">
                <a:effectLst/>
                <a:latin typeface="Times New Roman" panose="02020603050405020304" pitchFamily="18" charset="0"/>
                <a:ea typeface="PMingLiU" panose="02020500000000000000" pitchFamily="18" charset="-120"/>
              </a:rPr>
              <a:t> (Levin 1993:96).</a:t>
            </a:r>
          </a:p>
          <a:p>
            <a:pPr>
              <a:lnSpc>
                <a:spcPct val="150000"/>
              </a:lnSpc>
            </a:pPr>
            <a:r>
              <a:rPr lang="en-US" sz="1600">
                <a:effectLst/>
                <a:latin typeface="Times New Roman" panose="02020603050405020304" pitchFamily="18" charset="0"/>
                <a:ea typeface="Calibri" panose="020F0502020204030204" pitchFamily="34" charset="0"/>
                <a:cs typeface="Times New Roman" panose="02020603050405020304" pitchFamily="18" charset="0"/>
              </a:rPr>
              <a:t>The verb </a:t>
            </a:r>
            <a:r>
              <a:rPr lang="en-US" sz="1600" i="1">
                <a:effectLst/>
                <a:latin typeface="Times New Roman" panose="02020603050405020304" pitchFamily="18" charset="0"/>
                <a:ea typeface="Calibri" panose="020F0502020204030204" pitchFamily="34" charset="0"/>
                <a:cs typeface="Times New Roman" panose="02020603050405020304" pitchFamily="18" charset="0"/>
              </a:rPr>
              <a:t>le</a:t>
            </a:r>
            <a:r>
              <a:rPr lang="en-US" sz="1600">
                <a:effectLst/>
                <a:latin typeface="Times New Roman" panose="02020603050405020304" pitchFamily="18" charset="0"/>
                <a:ea typeface="Calibri" panose="020F0502020204030204" pitchFamily="34" charset="0"/>
                <a:cs typeface="Times New Roman" panose="02020603050405020304" pitchFamily="18" charset="0"/>
              </a:rPr>
              <a:t> ‘laugh’ (8a) can only take an object to which it is morphologically and semantically related </a:t>
            </a:r>
            <a:r>
              <a:rPr lang="en-US" sz="1600" b="1">
                <a:effectLst/>
                <a:latin typeface="Times New Roman" panose="02020603050405020304" pitchFamily="18" charset="0"/>
                <a:ea typeface="Calibri" panose="020F0502020204030204" pitchFamily="34" charset="0"/>
                <a:cs typeface="Times New Roman" panose="02020603050405020304" pitchFamily="18" charset="0"/>
              </a:rPr>
              <a:t>(Group A</a:t>
            </a:r>
            <a:r>
              <a:rPr lang="en-US" sz="1600">
                <a:latin typeface="Times New Roman" panose="02020603050405020304" pitchFamily="18" charset="0"/>
                <a:ea typeface="Calibri" panose="020F0502020204030204" pitchFamily="34" charset="0"/>
                <a:cs typeface="Times New Roman" panose="02020603050405020304" pitchFamily="18" charset="0"/>
              </a:rPr>
              <a:t>)</a:t>
            </a:r>
            <a:r>
              <a:rPr lang="en-US" sz="1600">
                <a:effectLst/>
                <a:latin typeface="Times New Roman" panose="02020603050405020304" pitchFamily="18" charset="0"/>
                <a:ea typeface="Calibri" panose="020F0502020204030204" pitchFamily="34" charset="0"/>
                <a:cs typeface="Times New Roman" panose="02020603050405020304" pitchFamily="18" charset="0"/>
              </a:rPr>
              <a:t>, but the object itself does not provide any new information on its own. Hence, modification is </a:t>
            </a:r>
            <a:r>
              <a:rPr lang="en-US" sz="1600" b="1" u="sng">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required</a:t>
            </a:r>
            <a:r>
              <a:rPr lang="en-US" sz="1600">
                <a:effectLst/>
                <a:latin typeface="Times New Roman" panose="02020603050405020304" pitchFamily="18" charset="0"/>
                <a:ea typeface="Calibri" panose="020F0502020204030204" pitchFamily="34" charset="0"/>
                <a:cs typeface="Times New Roman" panose="02020603050405020304" pitchFamily="18" charset="0"/>
              </a:rPr>
              <a:t>.</a:t>
            </a:r>
          </a:p>
          <a:p>
            <a:pPr>
              <a:lnSpc>
                <a:spcPct val="150000"/>
              </a:lnSpc>
            </a:pPr>
            <a:r>
              <a:rPr lang="en-US" sz="1600">
                <a:latin typeface="Times New Roman" panose="02020603050405020304" pitchFamily="18" charset="0"/>
                <a:ea typeface="PMingLiU" panose="02020500000000000000" pitchFamily="18" charset="-120"/>
              </a:rPr>
              <a:t>The verb </a:t>
            </a:r>
            <a:r>
              <a:rPr lang="en-US" sz="1600" i="1">
                <a:latin typeface="Times New Roman" panose="02020603050405020304" pitchFamily="18" charset="0"/>
                <a:ea typeface="PMingLiU" panose="02020500000000000000" pitchFamily="18" charset="-120"/>
              </a:rPr>
              <a:t>spille</a:t>
            </a:r>
            <a:r>
              <a:rPr lang="en-US" sz="1600">
                <a:latin typeface="Times New Roman" panose="02020603050405020304" pitchFamily="18" charset="0"/>
                <a:ea typeface="PMingLiU" panose="02020500000000000000" pitchFamily="18" charset="-120"/>
              </a:rPr>
              <a:t> ‘play’ can also take non-cognate objects (</a:t>
            </a:r>
            <a:r>
              <a:rPr lang="en-US" sz="1600" b="1">
                <a:latin typeface="Times New Roman" panose="02020603050405020304" pitchFamily="18" charset="0"/>
                <a:ea typeface="PMingLiU" panose="02020500000000000000" pitchFamily="18" charset="-120"/>
              </a:rPr>
              <a:t>Group B</a:t>
            </a:r>
            <a:r>
              <a:rPr lang="en-US" sz="1600">
                <a:latin typeface="Times New Roman" panose="02020603050405020304" pitchFamily="18" charset="0"/>
                <a:ea typeface="PMingLiU" panose="02020500000000000000" pitchFamily="18" charset="-120"/>
              </a:rPr>
              <a:t>), such as </a:t>
            </a:r>
            <a:r>
              <a:rPr lang="en-US" sz="1600" i="1">
                <a:latin typeface="Times New Roman" panose="02020603050405020304" pitchFamily="18" charset="0"/>
                <a:ea typeface="PMingLiU" panose="02020500000000000000" pitchFamily="18" charset="-120"/>
              </a:rPr>
              <a:t>musikk</a:t>
            </a:r>
            <a:r>
              <a:rPr lang="en-US" sz="1600">
                <a:latin typeface="Times New Roman" panose="02020603050405020304" pitchFamily="18" charset="0"/>
                <a:ea typeface="PMingLiU" panose="02020500000000000000" pitchFamily="18" charset="-120"/>
              </a:rPr>
              <a:t> ‘music’ or </a:t>
            </a:r>
            <a:r>
              <a:rPr lang="en-US" sz="1600" i="1">
                <a:latin typeface="Times New Roman" panose="02020603050405020304" pitchFamily="18" charset="0"/>
                <a:ea typeface="PMingLiU" panose="02020500000000000000" pitchFamily="18" charset="-120"/>
              </a:rPr>
              <a:t>teater</a:t>
            </a:r>
            <a:r>
              <a:rPr lang="en-US" sz="1600">
                <a:latin typeface="Times New Roman" panose="02020603050405020304" pitchFamily="18" charset="0"/>
                <a:ea typeface="PMingLiU" panose="02020500000000000000" pitchFamily="18" charset="-120"/>
              </a:rPr>
              <a:t> ‘theater’. Its object in (8b) thus has a more restricted meaning in that it “delimits” the number of possible actions denoted by the verb. Hence, modification is </a:t>
            </a:r>
            <a:r>
              <a:rPr lang="en-US" sz="1600" b="1" u="sng">
                <a:solidFill>
                  <a:srgbClr val="FF0000"/>
                </a:solidFill>
                <a:latin typeface="Times New Roman" panose="02020603050405020304" pitchFamily="18" charset="0"/>
                <a:ea typeface="PMingLiU" panose="02020500000000000000" pitchFamily="18" charset="-120"/>
              </a:rPr>
              <a:t>optional</a:t>
            </a:r>
            <a:r>
              <a:rPr lang="en-US" sz="1600">
                <a:latin typeface="Times New Roman" panose="02020603050405020304" pitchFamily="18" charset="0"/>
                <a:ea typeface="PMingLiU" panose="02020500000000000000" pitchFamily="18" charset="-120"/>
              </a:rPr>
              <a:t>.</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50000"/>
              </a:lnSpc>
              <a:buNone/>
            </a:pPr>
            <a:r>
              <a:rPr lang="en-US" sz="1600">
                <a:latin typeface="Times New Roman" panose="02020603050405020304" pitchFamily="18" charset="0"/>
                <a:ea typeface="PMingLiU" panose="02020500000000000000" pitchFamily="18" charset="-120"/>
                <a:cs typeface="Times New Roman" panose="02020603050405020304" pitchFamily="18" charset="0"/>
              </a:rPr>
              <a:t>    </a:t>
            </a:r>
            <a:r>
              <a:rPr lang="en-US" sz="1600">
                <a:latin typeface="Times New Roman" panose="02020603050405020304" pitchFamily="18" charset="0"/>
                <a:ea typeface="PMingLiU" panose="02020500000000000000" pitchFamily="18" charset="-120"/>
              </a:rPr>
              <a:t>(8)  a.  </a:t>
            </a:r>
            <a:r>
              <a:rPr lang="en-US" sz="1600">
                <a:effectLst/>
                <a:latin typeface="Times New Roman" panose="02020603050405020304" pitchFamily="18" charset="0"/>
                <a:ea typeface="PMingLiU" panose="02020500000000000000" pitchFamily="18" charset="-120"/>
              </a:rPr>
              <a:t>Hun  </a:t>
            </a:r>
            <a:r>
              <a:rPr lang="en-US" sz="1600" b="1">
                <a:effectLst/>
                <a:latin typeface="Times New Roman" panose="02020603050405020304" pitchFamily="18" charset="0"/>
                <a:ea typeface="PMingLiU" panose="02020500000000000000" pitchFamily="18" charset="-120"/>
              </a:rPr>
              <a:t>lo</a:t>
            </a:r>
            <a:r>
              <a:rPr lang="en-US" sz="1600">
                <a:effectLst/>
                <a:latin typeface="Times New Roman" panose="02020603050405020304" pitchFamily="18" charset="0"/>
                <a:ea typeface="PMingLiU" panose="02020500000000000000" pitchFamily="18" charset="-120"/>
              </a:rPr>
              <a:t>          [en  *(trillende)  </a:t>
            </a:r>
            <a:r>
              <a:rPr lang="en-US" sz="1600" b="1">
                <a:effectLst/>
                <a:latin typeface="Times New Roman" panose="02020603050405020304" pitchFamily="18" charset="0"/>
                <a:ea typeface="PMingLiU" panose="02020500000000000000" pitchFamily="18" charset="-120"/>
              </a:rPr>
              <a:t>latter</a:t>
            </a:r>
            <a:r>
              <a:rPr lang="en-US" sz="1600">
                <a:effectLst/>
                <a:latin typeface="Times New Roman" panose="02020603050405020304" pitchFamily="18" charset="0"/>
                <a:ea typeface="PMingLiU" panose="02020500000000000000" pitchFamily="18" charset="-120"/>
              </a:rPr>
              <a:t>].              b.  hele     julen                gikk   med  til   å   </a:t>
            </a:r>
            <a:r>
              <a:rPr lang="en-US" sz="1600" b="1">
                <a:effectLst/>
                <a:latin typeface="Times New Roman" panose="02020603050405020304" pitchFamily="18" charset="0"/>
                <a:ea typeface="PMingLiU" panose="02020500000000000000" pitchFamily="18" charset="-120"/>
              </a:rPr>
              <a:t>spille</a:t>
            </a:r>
            <a:r>
              <a:rPr lang="en-US" sz="1600">
                <a:effectLst/>
                <a:latin typeface="Times New Roman" panose="02020603050405020304" pitchFamily="18" charset="0"/>
                <a:ea typeface="PMingLiU" panose="02020500000000000000" pitchFamily="18" charset="-120"/>
              </a:rPr>
              <a:t>  [(morsomme)  </a:t>
            </a:r>
            <a:r>
              <a:rPr lang="en-US" sz="1600" b="1">
                <a:effectLst/>
                <a:latin typeface="Times New Roman" panose="02020603050405020304" pitchFamily="18" charset="0"/>
                <a:ea typeface="PMingLiU" panose="02020500000000000000" pitchFamily="18" charset="-120"/>
              </a:rPr>
              <a:t>spill</a:t>
            </a:r>
            <a:r>
              <a:rPr lang="en-US" sz="1600">
                <a:effectLst/>
                <a:latin typeface="Times New Roman" panose="02020603050405020304" pitchFamily="18" charset="0"/>
                <a:ea typeface="PMingLiU" panose="02020500000000000000" pitchFamily="18" charset="-120"/>
              </a:rPr>
              <a:t>]</a:t>
            </a:r>
            <a:br>
              <a:rPr lang="en-US" sz="1600">
                <a:effectLst/>
                <a:latin typeface="Times New Roman" panose="02020603050405020304" pitchFamily="18" charset="0"/>
                <a:ea typeface="PMingLiU" panose="02020500000000000000" pitchFamily="18" charset="-120"/>
              </a:rPr>
            </a:br>
            <a:r>
              <a:rPr lang="en-US" sz="1600">
                <a:effectLst/>
                <a:latin typeface="Times New Roman" panose="02020603050405020304" pitchFamily="18" charset="0"/>
                <a:ea typeface="PMingLiU" panose="02020500000000000000" pitchFamily="18" charset="-120"/>
              </a:rPr>
              <a:t>                she   laughed  a       rippling    laughter                  whole  Christmas.the  went  on     by  to  play       fun               games</a:t>
            </a:r>
            <a:br>
              <a:rPr lang="en-US" sz="1600">
                <a:effectLst/>
                <a:latin typeface="Times New Roman" panose="02020603050405020304" pitchFamily="18" charset="0"/>
                <a:ea typeface="PMingLiU" panose="02020500000000000000" pitchFamily="18" charset="-120"/>
              </a:rPr>
            </a:br>
            <a:r>
              <a:rPr lang="en-US" sz="1600">
                <a:effectLst/>
                <a:latin typeface="Times New Roman" panose="02020603050405020304" pitchFamily="18" charset="0"/>
                <a:ea typeface="PMingLiU" panose="02020500000000000000" pitchFamily="18" charset="-120"/>
              </a:rPr>
              <a:t>                ‘She laughed a rippling laughter.’                          ‘The whole Christmas was spent playing (fun) games.’</a:t>
            </a:r>
            <a:br>
              <a:rPr lang="en-US" sz="1600">
                <a:effectLst/>
                <a:latin typeface="Times New Roman" panose="02020603050405020304" pitchFamily="18" charset="0"/>
                <a:ea typeface="PMingLiU" panose="02020500000000000000" pitchFamily="18" charset="-120"/>
              </a:rPr>
            </a:br>
            <a:r>
              <a:rPr lang="en-US" sz="1600">
                <a:effectLst/>
                <a:latin typeface="Times New Roman" panose="02020603050405020304" pitchFamily="18" charset="0"/>
                <a:ea typeface="PMingLiU" panose="02020500000000000000" pitchFamily="18" charset="-120"/>
              </a:rPr>
              <a:t>                                                                                                (Faarlund et al. 1997:718)</a:t>
            </a:r>
          </a:p>
        </p:txBody>
      </p:sp>
      <p:pic>
        <p:nvPicPr>
          <p:cNvPr id="4" name="Bilde 3">
            <a:extLst>
              <a:ext uri="{FF2B5EF4-FFF2-40B4-BE49-F238E27FC236}">
                <a16:creationId xmlns:a16="http://schemas.microsoft.com/office/drawing/2014/main" id="{A0529C7F-D616-4AB5-92FA-1FD1C59804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50" y="99414"/>
            <a:ext cx="6791325" cy="588385"/>
          </a:xfrm>
          <a:prstGeom prst="rect">
            <a:avLst/>
          </a:prstGeom>
        </p:spPr>
      </p:pic>
    </p:spTree>
    <p:extLst>
      <p:ext uri="{BB962C8B-B14F-4D97-AF65-F5344CB8AC3E}">
        <p14:creationId xmlns:p14="http://schemas.microsoft.com/office/powerpoint/2010/main" val="41016719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306D5A8D-0BD0-41AB-B7C1-88C09C90B8ED}"/>
              </a:ext>
            </a:extLst>
          </p:cNvPr>
          <p:cNvSpPr>
            <a:spLocks noGrp="1"/>
          </p:cNvSpPr>
          <p:nvPr>
            <p:ph type="title"/>
          </p:nvPr>
        </p:nvSpPr>
        <p:spPr>
          <a:xfrm>
            <a:off x="838200" y="890286"/>
            <a:ext cx="10515600" cy="833740"/>
          </a:xfrm>
        </p:spPr>
        <p:txBody>
          <a:bodyPr>
            <a:normAutofit/>
          </a:bodyPr>
          <a:lstStyle/>
          <a:p>
            <a:pPr algn="ctr"/>
            <a:r>
              <a:rPr lang="nb-NO" sz="4000" b="1">
                <a:latin typeface="Times New Roman" panose="02020603050405020304" pitchFamily="18" charset="0"/>
                <a:cs typeface="Times New Roman" panose="02020603050405020304" pitchFamily="18" charset="0"/>
              </a:rPr>
              <a:t>4.2   Towards an Explanation</a:t>
            </a:r>
          </a:p>
        </p:txBody>
      </p:sp>
      <p:sp>
        <p:nvSpPr>
          <p:cNvPr id="7" name="Plassholder for innhold 6">
            <a:extLst>
              <a:ext uri="{FF2B5EF4-FFF2-40B4-BE49-F238E27FC236}">
                <a16:creationId xmlns:a16="http://schemas.microsoft.com/office/drawing/2014/main" id="{9DC4BE33-7008-42D9-B6B6-CA4DF6276D1C}"/>
              </a:ext>
            </a:extLst>
          </p:cNvPr>
          <p:cNvSpPr>
            <a:spLocks noGrp="1"/>
          </p:cNvSpPr>
          <p:nvPr>
            <p:ph idx="1"/>
          </p:nvPr>
        </p:nvSpPr>
        <p:spPr>
          <a:xfrm>
            <a:off x="838200" y="1800227"/>
            <a:ext cx="10658475" cy="4752974"/>
          </a:xfrm>
        </p:spPr>
        <p:txBody>
          <a:bodyPr>
            <a:normAutofit/>
          </a:bodyPr>
          <a:lstStyle/>
          <a:p>
            <a:pPr marL="342900" indent="-342900">
              <a:lnSpc>
                <a:spcPct val="150000"/>
              </a:lnSpc>
              <a:spcAft>
                <a:spcPts val="800"/>
              </a:spcAft>
              <a:buFont typeface="Symbol" panose="05050102010706020507" pitchFamily="18" charset="2"/>
              <a:buChar char=""/>
            </a:pPr>
            <a:r>
              <a:rPr lang="en-US" sz="1600">
                <a:effectLst/>
                <a:latin typeface="Times New Roman" panose="02020603050405020304" pitchFamily="18" charset="0"/>
                <a:ea typeface="Calibri" panose="020F0502020204030204" pitchFamily="34" charset="0"/>
                <a:cs typeface="Times New Roman" panose="02020603050405020304" pitchFamily="18" charset="0"/>
              </a:rPr>
              <a:t>The same redundancy applies to </a:t>
            </a:r>
            <a:r>
              <a:rPr lang="en-US" sz="1600" b="1">
                <a:effectLst/>
                <a:latin typeface="Times New Roman" panose="02020603050405020304" pitchFamily="18" charset="0"/>
                <a:ea typeface="Calibri" panose="020F0502020204030204" pitchFamily="34" charset="0"/>
                <a:cs typeface="Times New Roman" panose="02020603050405020304" pitchFamily="18" charset="0"/>
              </a:rPr>
              <a:t>parasynthetic compounds </a:t>
            </a:r>
            <a:r>
              <a:rPr lang="en-US" sz="1600">
                <a:effectLst/>
                <a:latin typeface="Times New Roman" panose="02020603050405020304" pitchFamily="18" charset="0"/>
                <a:ea typeface="Calibri" panose="020F0502020204030204" pitchFamily="34" charset="0"/>
                <a:cs typeface="Times New Roman" panose="02020603050405020304" pitchFamily="18" charset="0"/>
              </a:rPr>
              <a:t>like </a:t>
            </a:r>
            <a:r>
              <a:rPr lang="en-US" sz="1600" i="1">
                <a:effectLst/>
                <a:latin typeface="Times New Roman" panose="02020603050405020304" pitchFamily="18" charset="0"/>
                <a:ea typeface="Calibri" panose="020F0502020204030204" pitchFamily="34" charset="0"/>
                <a:cs typeface="Times New Roman" panose="02020603050405020304" pitchFamily="18" charset="0"/>
              </a:rPr>
              <a:t>brown-eyed</a:t>
            </a: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i="1">
                <a:effectLst/>
                <a:latin typeface="Times New Roman" panose="02020603050405020304" pitchFamily="18" charset="0"/>
                <a:ea typeface="Calibri" panose="020F0502020204030204" pitchFamily="34" charset="0"/>
                <a:cs typeface="Times New Roman" panose="02020603050405020304" pitchFamily="18" charset="0"/>
              </a:rPr>
              <a:t>brunøyd</a:t>
            </a:r>
            <a:r>
              <a:rPr lang="en-US" sz="1600">
                <a:effectLst/>
                <a:latin typeface="Times New Roman" panose="02020603050405020304" pitchFamily="18" charset="0"/>
                <a:ea typeface="Calibri" panose="020F0502020204030204" pitchFamily="34" charset="0"/>
                <a:cs typeface="Times New Roman" panose="02020603050405020304" pitchFamily="18" charset="0"/>
              </a:rPr>
              <a:t> in Norwegian). Nevins &amp; Myler (2014) argue that </a:t>
            </a:r>
            <a:r>
              <a:rPr lang="en-US" sz="1600" i="1">
                <a:effectLst/>
                <a:latin typeface="Times New Roman" panose="02020603050405020304" pitchFamily="18" charset="0"/>
                <a:ea typeface="Calibri" panose="020F0502020204030204" pitchFamily="34" charset="0"/>
                <a:cs typeface="Times New Roman" panose="02020603050405020304" pitchFamily="18" charset="0"/>
              </a:rPr>
              <a:t>eyed</a:t>
            </a:r>
            <a:r>
              <a:rPr lang="en-US" sz="1600">
                <a:effectLst/>
                <a:latin typeface="Times New Roman" panose="02020603050405020304" pitchFamily="18" charset="0"/>
                <a:ea typeface="Calibri" panose="020F0502020204030204" pitchFamily="34" charset="0"/>
                <a:cs typeface="Times New Roman" panose="02020603050405020304" pitchFamily="18" charset="0"/>
              </a:rPr>
              <a:t> is technically grammatical, but uninformative when it is non-modified. Compare (8a) to (9a-c):</a:t>
            </a:r>
          </a:p>
          <a:p>
            <a:pPr marL="0" indent="0">
              <a:lnSpc>
                <a:spcPct val="150000"/>
              </a:lnSpc>
              <a:spcAft>
                <a:spcPts val="800"/>
              </a:spcAft>
              <a:buNone/>
            </a:pPr>
            <a:r>
              <a:rPr lang="en-US" sz="1600">
                <a:latin typeface="Times New Roman" panose="02020603050405020304" pitchFamily="18" charset="0"/>
                <a:ea typeface="Calibri" panose="020F0502020204030204" pitchFamily="34" charset="0"/>
                <a:cs typeface="Times New Roman" panose="02020603050405020304" pitchFamily="18" charset="0"/>
              </a:rPr>
              <a:t>       (9)  a.  en *(</a:t>
            </a:r>
            <a:r>
              <a:rPr lang="en-US" sz="1600" b="1">
                <a:latin typeface="Times New Roman" panose="02020603050405020304" pitchFamily="18" charset="0"/>
                <a:ea typeface="Calibri" panose="020F0502020204030204" pitchFamily="34" charset="0"/>
                <a:cs typeface="Times New Roman" panose="02020603050405020304" pitchFamily="18" charset="0"/>
              </a:rPr>
              <a:t>brun</a:t>
            </a:r>
            <a:r>
              <a:rPr lang="en-US" sz="1600">
                <a:latin typeface="Times New Roman" panose="02020603050405020304" pitchFamily="18" charset="0"/>
                <a:ea typeface="Calibri" panose="020F0502020204030204" pitchFamily="34" charset="0"/>
                <a:cs typeface="Times New Roman" panose="02020603050405020304" pitchFamily="18" charset="0"/>
              </a:rPr>
              <a:t>)øyd jente	        ‘a *(brown-)eyed girl’</a:t>
            </a:r>
            <a:br>
              <a:rPr lang="en-US" sz="1600">
                <a:latin typeface="Times New Roman" panose="02020603050405020304" pitchFamily="18" charset="0"/>
                <a:ea typeface="Calibri" panose="020F0502020204030204" pitchFamily="34" charset="0"/>
                <a:cs typeface="Times New Roman" panose="02020603050405020304" pitchFamily="18" charset="0"/>
              </a:rPr>
            </a:br>
            <a:r>
              <a:rPr lang="en-US" sz="1600">
                <a:latin typeface="Times New Roman" panose="02020603050405020304" pitchFamily="18" charset="0"/>
                <a:ea typeface="Calibri" panose="020F0502020204030204" pitchFamily="34" charset="0"/>
                <a:cs typeface="Times New Roman" panose="02020603050405020304" pitchFamily="18" charset="0"/>
              </a:rPr>
              <a:t>              b.  en *(</a:t>
            </a:r>
            <a:r>
              <a:rPr lang="en-US" sz="1600" b="1">
                <a:latin typeface="Times New Roman" panose="02020603050405020304" pitchFamily="18" charset="0"/>
                <a:ea typeface="Calibri" panose="020F0502020204030204" pitchFamily="34" charset="0"/>
                <a:cs typeface="Times New Roman" panose="02020603050405020304" pitchFamily="18" charset="0"/>
              </a:rPr>
              <a:t>en</a:t>
            </a:r>
            <a:r>
              <a:rPr lang="en-US" sz="1600">
                <a:latin typeface="Times New Roman" panose="02020603050405020304" pitchFamily="18" charset="0"/>
                <a:ea typeface="Calibri" panose="020F0502020204030204" pitchFamily="34" charset="0"/>
                <a:cs typeface="Times New Roman" panose="02020603050405020304" pitchFamily="18" charset="0"/>
              </a:rPr>
              <a:t>)armet mann          ‘a *(one-)armed man’</a:t>
            </a:r>
            <a:br>
              <a:rPr lang="en-US" sz="1600">
                <a:latin typeface="Times New Roman" panose="02020603050405020304" pitchFamily="18" charset="0"/>
                <a:ea typeface="Calibri" panose="020F0502020204030204" pitchFamily="34" charset="0"/>
                <a:cs typeface="Times New Roman" panose="02020603050405020304" pitchFamily="18" charset="0"/>
              </a:rPr>
            </a:br>
            <a:r>
              <a:rPr lang="en-US" sz="1600">
                <a:latin typeface="Times New Roman" panose="02020603050405020304" pitchFamily="18" charset="0"/>
                <a:ea typeface="Calibri" panose="020F0502020204030204" pitchFamily="34" charset="0"/>
                <a:cs typeface="Times New Roman" panose="02020603050405020304" pitchFamily="18" charset="0"/>
              </a:rPr>
              <a:t>              c.  en *(</a:t>
            </a:r>
            <a:r>
              <a:rPr lang="en-US" sz="1600" b="1">
                <a:latin typeface="Times New Roman" panose="02020603050405020304" pitchFamily="18" charset="0"/>
                <a:ea typeface="Calibri" panose="020F0502020204030204" pitchFamily="34" charset="0"/>
                <a:cs typeface="Times New Roman" panose="02020603050405020304" pitchFamily="18" charset="0"/>
              </a:rPr>
              <a:t>rød</a:t>
            </a:r>
            <a:r>
              <a:rPr lang="en-US" sz="1600">
                <a:latin typeface="Times New Roman" panose="02020603050405020304" pitchFamily="18" charset="0"/>
                <a:ea typeface="Calibri" panose="020F0502020204030204" pitchFamily="34" charset="0"/>
                <a:cs typeface="Times New Roman" panose="02020603050405020304" pitchFamily="18" charset="0"/>
              </a:rPr>
              <a:t>)håret kvinne       ‘a *(red-)haired woman’</a:t>
            </a:r>
          </a:p>
        </p:txBody>
      </p:sp>
      <p:pic>
        <p:nvPicPr>
          <p:cNvPr id="4" name="Bilde 3">
            <a:extLst>
              <a:ext uri="{FF2B5EF4-FFF2-40B4-BE49-F238E27FC236}">
                <a16:creationId xmlns:a16="http://schemas.microsoft.com/office/drawing/2014/main" id="{A0529C7F-D616-4AB5-92FA-1FD1C59804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50" y="99414"/>
            <a:ext cx="6791325" cy="588385"/>
          </a:xfrm>
          <a:prstGeom prst="rect">
            <a:avLst/>
          </a:prstGeom>
        </p:spPr>
      </p:pic>
    </p:spTree>
    <p:extLst>
      <p:ext uri="{BB962C8B-B14F-4D97-AF65-F5344CB8AC3E}">
        <p14:creationId xmlns:p14="http://schemas.microsoft.com/office/powerpoint/2010/main" val="2937264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306D5A8D-0BD0-41AB-B7C1-88C09C90B8ED}"/>
              </a:ext>
            </a:extLst>
          </p:cNvPr>
          <p:cNvSpPr>
            <a:spLocks noGrp="1"/>
          </p:cNvSpPr>
          <p:nvPr>
            <p:ph type="title"/>
          </p:nvPr>
        </p:nvSpPr>
        <p:spPr>
          <a:xfrm>
            <a:off x="838200" y="890286"/>
            <a:ext cx="10515600" cy="833740"/>
          </a:xfrm>
        </p:spPr>
        <p:txBody>
          <a:bodyPr>
            <a:normAutofit/>
          </a:bodyPr>
          <a:lstStyle/>
          <a:p>
            <a:pPr algn="ctr"/>
            <a:r>
              <a:rPr lang="nb-NO" sz="4000" b="1">
                <a:latin typeface="Times New Roman" panose="02020603050405020304" pitchFamily="18" charset="0"/>
                <a:cs typeface="Times New Roman" panose="02020603050405020304" pitchFamily="18" charset="0"/>
              </a:rPr>
              <a:t>Content</a:t>
            </a:r>
          </a:p>
        </p:txBody>
      </p:sp>
      <p:sp>
        <p:nvSpPr>
          <p:cNvPr id="7" name="Plassholder for innhold 6">
            <a:extLst>
              <a:ext uri="{FF2B5EF4-FFF2-40B4-BE49-F238E27FC236}">
                <a16:creationId xmlns:a16="http://schemas.microsoft.com/office/drawing/2014/main" id="{9DC4BE33-7008-42D9-B6B6-CA4DF6276D1C}"/>
              </a:ext>
            </a:extLst>
          </p:cNvPr>
          <p:cNvSpPr>
            <a:spLocks noGrp="1"/>
          </p:cNvSpPr>
          <p:nvPr>
            <p:ph idx="1"/>
          </p:nvPr>
        </p:nvSpPr>
        <p:spPr>
          <a:xfrm>
            <a:off x="1046837" y="2020186"/>
            <a:ext cx="11353799" cy="4738400"/>
          </a:xfrm>
        </p:spPr>
        <p:txBody>
          <a:bodyPr numCol="2">
            <a:normAutofit/>
          </a:bodyPr>
          <a:lstStyle/>
          <a:p>
            <a:pPr marL="0" indent="0">
              <a:lnSpc>
                <a:spcPct val="150000"/>
              </a:lnSpc>
              <a:buNone/>
            </a:pPr>
            <a:r>
              <a:rPr lang="nb-NO" sz="1600" b="1">
                <a:latin typeface="Times New Roman" panose="02020603050405020304" pitchFamily="18" charset="0"/>
                <a:cs typeface="Times New Roman" panose="02020603050405020304" pitchFamily="18" charset="0"/>
              </a:rPr>
              <a:t>1   Introduction</a:t>
            </a:r>
          </a:p>
          <a:p>
            <a:pPr marL="0" indent="0">
              <a:lnSpc>
                <a:spcPct val="150000"/>
              </a:lnSpc>
              <a:buNone/>
            </a:pPr>
            <a:r>
              <a:rPr lang="nb-NO" sz="1600" b="1">
                <a:latin typeface="Times New Roman" panose="02020603050405020304" pitchFamily="18" charset="0"/>
                <a:cs typeface="Times New Roman" panose="02020603050405020304" pitchFamily="18" charset="0"/>
              </a:rPr>
              <a:t>2   Method</a:t>
            </a:r>
          </a:p>
          <a:p>
            <a:pPr marL="0" indent="0">
              <a:lnSpc>
                <a:spcPct val="150000"/>
              </a:lnSpc>
              <a:buNone/>
            </a:pPr>
            <a:r>
              <a:rPr lang="nb-NO" sz="1600" b="1">
                <a:latin typeface="Times New Roman" panose="02020603050405020304" pitchFamily="18" charset="0"/>
                <a:cs typeface="Times New Roman" panose="02020603050405020304" pitchFamily="18" charset="0"/>
              </a:rPr>
              <a:t>3   Which Verbs </a:t>
            </a:r>
            <a:r>
              <a:rPr lang="nb-NO" sz="1600" b="1" err="1">
                <a:latin typeface="Times New Roman" panose="02020603050405020304" pitchFamily="18" charset="0"/>
                <a:cs typeface="Times New Roman" panose="02020603050405020304" pitchFamily="18" charset="0"/>
              </a:rPr>
              <a:t>Can</a:t>
            </a:r>
            <a:r>
              <a:rPr lang="nb-NO" sz="1600" b="1">
                <a:latin typeface="Times New Roman" panose="02020603050405020304" pitchFamily="18" charset="0"/>
                <a:cs typeface="Times New Roman" panose="02020603050405020304" pitchFamily="18" charset="0"/>
              </a:rPr>
              <a:t> </a:t>
            </a:r>
            <a:r>
              <a:rPr lang="nb-NO" sz="1600" b="1" err="1">
                <a:latin typeface="Times New Roman" panose="02020603050405020304" pitchFamily="18" charset="0"/>
                <a:cs typeface="Times New Roman" panose="02020603050405020304" pitchFamily="18" charset="0"/>
              </a:rPr>
              <a:t>Take</a:t>
            </a:r>
            <a:r>
              <a:rPr lang="nb-NO" sz="1600" b="1">
                <a:latin typeface="Times New Roman" panose="02020603050405020304" pitchFamily="18" charset="0"/>
                <a:cs typeface="Times New Roman" panose="02020603050405020304" pitchFamily="18" charset="0"/>
              </a:rPr>
              <a:t> Cognate Objects?</a:t>
            </a:r>
          </a:p>
          <a:p>
            <a:pPr marL="0" indent="0">
              <a:lnSpc>
                <a:spcPct val="150000"/>
              </a:lnSpc>
              <a:buNone/>
            </a:pPr>
            <a:r>
              <a:rPr lang="nb-NO" sz="1600">
                <a:latin typeface="Times New Roman" panose="02020603050405020304" pitchFamily="18" charset="0"/>
                <a:cs typeface="Times New Roman" panose="02020603050405020304" pitchFamily="18" charset="0"/>
              </a:rPr>
              <a:t>     3.1   Unaccusative Verbs</a:t>
            </a:r>
          </a:p>
          <a:p>
            <a:pPr marL="0" indent="0">
              <a:lnSpc>
                <a:spcPct val="150000"/>
              </a:lnSpc>
              <a:buNone/>
            </a:pPr>
            <a:r>
              <a:rPr lang="nb-NO" sz="1600">
                <a:latin typeface="Times New Roman" panose="02020603050405020304" pitchFamily="18" charset="0"/>
                <a:cs typeface="Times New Roman" panose="02020603050405020304" pitchFamily="18" charset="0"/>
              </a:rPr>
              <a:t>     3.2   Unergative Verbs</a:t>
            </a:r>
          </a:p>
          <a:p>
            <a:pPr marL="0" indent="0">
              <a:lnSpc>
                <a:spcPct val="150000"/>
              </a:lnSpc>
              <a:buNone/>
            </a:pPr>
            <a:r>
              <a:rPr lang="nb-NO" sz="1600" b="1">
                <a:latin typeface="Times New Roman" panose="02020603050405020304" pitchFamily="18" charset="0"/>
                <a:cs typeface="Times New Roman" panose="02020603050405020304" pitchFamily="18" charset="0"/>
              </a:rPr>
              <a:t>4   Do Cognate Objects Require Modification?</a:t>
            </a:r>
          </a:p>
          <a:p>
            <a:pPr marL="0" indent="0">
              <a:lnSpc>
                <a:spcPct val="150000"/>
              </a:lnSpc>
              <a:buNone/>
            </a:pPr>
            <a:r>
              <a:rPr lang="nb-NO" sz="1600">
                <a:latin typeface="Times New Roman" panose="02020603050405020304" pitchFamily="18" charset="0"/>
                <a:cs typeface="Times New Roman" panose="02020603050405020304" pitchFamily="18" charset="0"/>
              </a:rPr>
              <a:t>     4.1   Modified versus Non-Modified Cognate Objects</a:t>
            </a:r>
          </a:p>
          <a:p>
            <a:pPr marL="0" indent="0">
              <a:lnSpc>
                <a:spcPct val="150000"/>
              </a:lnSpc>
              <a:buNone/>
            </a:pPr>
            <a:r>
              <a:rPr lang="nb-NO" sz="1600">
                <a:latin typeface="Times New Roman" panose="02020603050405020304" pitchFamily="18" charset="0"/>
                <a:cs typeface="Times New Roman" panose="02020603050405020304" pitchFamily="18" charset="0"/>
              </a:rPr>
              <a:t>     4.2   Towards an Explanation</a:t>
            </a:r>
          </a:p>
          <a:p>
            <a:pPr marL="0" indent="0">
              <a:lnSpc>
                <a:spcPct val="150000"/>
              </a:lnSpc>
              <a:buNone/>
            </a:pPr>
            <a:r>
              <a:rPr lang="nb-NO" sz="1600">
                <a:latin typeface="Times New Roman" panose="02020603050405020304" pitchFamily="18" charset="0"/>
                <a:cs typeface="Times New Roman" panose="02020603050405020304" pitchFamily="18" charset="0"/>
              </a:rPr>
              <a:t>     4.3   Modifiers</a:t>
            </a:r>
          </a:p>
          <a:p>
            <a:pPr marL="0" indent="0">
              <a:lnSpc>
                <a:spcPct val="150000"/>
              </a:lnSpc>
              <a:buNone/>
            </a:pPr>
            <a:r>
              <a:rPr lang="nb-NO" sz="1600" b="1">
                <a:latin typeface="Times New Roman" panose="02020603050405020304" pitchFamily="18" charset="0"/>
                <a:cs typeface="Times New Roman" panose="02020603050405020304" pitchFamily="18" charset="0"/>
              </a:rPr>
              <a:t>5   Are Cognate Objects Arguments or </a:t>
            </a:r>
            <a:r>
              <a:rPr lang="nb-NO" sz="1600" b="1" err="1">
                <a:latin typeface="Times New Roman" panose="02020603050405020304" pitchFamily="18" charset="0"/>
                <a:cs typeface="Times New Roman" panose="02020603050405020304" pitchFamily="18" charset="0"/>
              </a:rPr>
              <a:t>Adjuncts</a:t>
            </a:r>
            <a:r>
              <a:rPr lang="nb-NO" sz="1600" b="1">
                <a:latin typeface="Times New Roman" panose="02020603050405020304" pitchFamily="18" charset="0"/>
                <a:cs typeface="Times New Roman" panose="02020603050405020304" pitchFamily="18" charset="0"/>
              </a:rPr>
              <a:t>?</a:t>
            </a:r>
          </a:p>
          <a:p>
            <a:pPr marL="0" indent="0">
              <a:lnSpc>
                <a:spcPct val="150000"/>
              </a:lnSpc>
              <a:buNone/>
            </a:pPr>
            <a:r>
              <a:rPr lang="nb-NO" sz="1600">
                <a:latin typeface="Times New Roman" panose="02020603050405020304" pitchFamily="18" charset="0"/>
                <a:cs typeface="Times New Roman" panose="02020603050405020304" pitchFamily="18" charset="0"/>
              </a:rPr>
              <a:t>     5.1   Diagnostics</a:t>
            </a:r>
          </a:p>
          <a:p>
            <a:pPr marL="0" indent="0">
              <a:lnSpc>
                <a:spcPct val="150000"/>
              </a:lnSpc>
              <a:buNone/>
            </a:pPr>
            <a:r>
              <a:rPr lang="nb-NO" sz="1600" b="1">
                <a:latin typeface="Times New Roman" panose="02020603050405020304" pitchFamily="18" charset="0"/>
                <a:cs typeface="Times New Roman" panose="02020603050405020304" pitchFamily="18" charset="0"/>
              </a:rPr>
              <a:t>6   Conclusion</a:t>
            </a:r>
          </a:p>
          <a:p>
            <a:pPr marL="0" indent="0">
              <a:lnSpc>
                <a:spcPct val="150000"/>
              </a:lnSpc>
              <a:buNone/>
            </a:pPr>
            <a:r>
              <a:rPr lang="nb-NO" sz="1600" b="1">
                <a:latin typeface="Times New Roman" panose="02020603050405020304" pitchFamily="18" charset="0"/>
                <a:cs typeface="Times New Roman" panose="02020603050405020304" pitchFamily="18" charset="0"/>
              </a:rPr>
              <a:t>7   References</a:t>
            </a:r>
            <a:endParaRPr lang="nb-NO" sz="1400" b="1">
              <a:latin typeface="Times New Roman" panose="02020603050405020304" pitchFamily="18" charset="0"/>
              <a:cs typeface="Times New Roman" panose="02020603050405020304" pitchFamily="18" charset="0"/>
            </a:endParaRPr>
          </a:p>
        </p:txBody>
      </p:sp>
      <p:pic>
        <p:nvPicPr>
          <p:cNvPr id="4" name="Bilde 3">
            <a:extLst>
              <a:ext uri="{FF2B5EF4-FFF2-40B4-BE49-F238E27FC236}">
                <a16:creationId xmlns:a16="http://schemas.microsoft.com/office/drawing/2014/main" id="{A0529C7F-D616-4AB5-92FA-1FD1C59804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50" y="99414"/>
            <a:ext cx="6791325" cy="588385"/>
          </a:xfrm>
          <a:prstGeom prst="rect">
            <a:avLst/>
          </a:prstGeom>
        </p:spPr>
      </p:pic>
    </p:spTree>
    <p:extLst>
      <p:ext uri="{BB962C8B-B14F-4D97-AF65-F5344CB8AC3E}">
        <p14:creationId xmlns:p14="http://schemas.microsoft.com/office/powerpoint/2010/main" val="3215993796"/>
      </p:ext>
    </p:extLst>
  </p:cSld>
  <p:clrMapOvr>
    <a:masterClrMapping/>
  </p:clrMapOvr>
  <mc:AlternateContent xmlns:mc="http://schemas.openxmlformats.org/markup-compatibility/2006">
    <mc:Choice xmlns:p14="http://schemas.microsoft.com/office/powerpoint/2010/main" Requires="p14">
      <p:transition spd="slow" p14:dur="2000" advTm="23560"/>
    </mc:Choice>
    <mc:Fallback>
      <p:transition spd="slow" advTm="2356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lassholder for innhold 2">
            <a:extLst>
              <a:ext uri="{FF2B5EF4-FFF2-40B4-BE49-F238E27FC236}">
                <a16:creationId xmlns:a16="http://schemas.microsoft.com/office/drawing/2014/main" id="{1184B1F1-B288-40A9-87F1-CEFADE31C9BA}"/>
              </a:ext>
            </a:extLst>
          </p:cNvPr>
          <p:cNvPicPr>
            <a:picLocks noGrp="1" noChangeAspect="1"/>
          </p:cNvPicPr>
          <p:nvPr>
            <p:ph idx="1"/>
          </p:nvPr>
        </p:nvPicPr>
        <p:blipFill>
          <a:blip r:embed="rId2"/>
          <a:stretch>
            <a:fillRect/>
          </a:stretch>
        </p:blipFill>
        <p:spPr>
          <a:xfrm>
            <a:off x="2968106" y="1633403"/>
            <a:ext cx="6328293" cy="5081605"/>
          </a:xfrm>
        </p:spPr>
      </p:pic>
      <p:pic>
        <p:nvPicPr>
          <p:cNvPr id="4" name="Bilde 3">
            <a:extLst>
              <a:ext uri="{FF2B5EF4-FFF2-40B4-BE49-F238E27FC236}">
                <a16:creationId xmlns:a16="http://schemas.microsoft.com/office/drawing/2014/main" id="{A0529C7F-D616-4AB5-92FA-1FD1C59804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50" y="99414"/>
            <a:ext cx="6791325" cy="588385"/>
          </a:xfrm>
          <a:prstGeom prst="rect">
            <a:avLst/>
          </a:prstGeom>
        </p:spPr>
      </p:pic>
      <p:sp>
        <p:nvSpPr>
          <p:cNvPr id="8" name="TekstSylinder 7">
            <a:extLst>
              <a:ext uri="{FF2B5EF4-FFF2-40B4-BE49-F238E27FC236}">
                <a16:creationId xmlns:a16="http://schemas.microsoft.com/office/drawing/2014/main" id="{3C8DE96E-D0B7-4FC1-9256-3AFABE70723D}"/>
              </a:ext>
            </a:extLst>
          </p:cNvPr>
          <p:cNvSpPr txBox="1"/>
          <p:nvPr/>
        </p:nvSpPr>
        <p:spPr>
          <a:xfrm>
            <a:off x="388984" y="3429000"/>
            <a:ext cx="2354216" cy="1160831"/>
          </a:xfrm>
          <a:prstGeom prst="rect">
            <a:avLst/>
          </a:prstGeom>
          <a:noFill/>
        </p:spPr>
        <p:txBody>
          <a:bodyPr wrap="square">
            <a:spAutoFit/>
          </a:bodyPr>
          <a:lstStyle/>
          <a:p>
            <a:pPr>
              <a:lnSpc>
                <a:spcPct val="150000"/>
              </a:lnSpc>
            </a:pPr>
            <a:r>
              <a:rPr lang="en-US" sz="1600" b="1">
                <a:effectLst/>
                <a:latin typeface="Times New Roman" panose="02020603050405020304" pitchFamily="18" charset="0"/>
                <a:ea typeface="PMingLiU" panose="02020500000000000000" pitchFamily="18" charset="-120"/>
              </a:rPr>
              <a:t>TABLE 4</a:t>
            </a:r>
            <a:r>
              <a:rPr lang="en-US" sz="1600">
                <a:effectLst/>
                <a:latin typeface="Times New Roman" panose="02020603050405020304" pitchFamily="18" charset="0"/>
                <a:ea typeface="PMingLiU" panose="02020500000000000000" pitchFamily="18" charset="-120"/>
              </a:rPr>
              <a:t>: Absolute and relative frequency of each modifier.</a:t>
            </a:r>
            <a:endParaRPr lang="nb-NO" sz="1600"/>
          </a:p>
        </p:txBody>
      </p:sp>
      <p:sp>
        <p:nvSpPr>
          <p:cNvPr id="15" name="Tittel 5">
            <a:extLst>
              <a:ext uri="{FF2B5EF4-FFF2-40B4-BE49-F238E27FC236}">
                <a16:creationId xmlns:a16="http://schemas.microsoft.com/office/drawing/2014/main" id="{4E9F2D0F-565B-422E-8CA8-E02D88E41374}"/>
              </a:ext>
            </a:extLst>
          </p:cNvPr>
          <p:cNvSpPr>
            <a:spLocks noGrp="1"/>
          </p:cNvSpPr>
          <p:nvPr>
            <p:ph type="title"/>
          </p:nvPr>
        </p:nvSpPr>
        <p:spPr>
          <a:xfrm>
            <a:off x="838200" y="890286"/>
            <a:ext cx="10515600" cy="833740"/>
          </a:xfrm>
        </p:spPr>
        <p:txBody>
          <a:bodyPr>
            <a:normAutofit/>
          </a:bodyPr>
          <a:lstStyle/>
          <a:p>
            <a:pPr algn="ctr"/>
            <a:r>
              <a:rPr lang="nb-NO" sz="4000" b="1">
                <a:latin typeface="Times New Roman" panose="02020603050405020304" pitchFamily="18" charset="0"/>
                <a:cs typeface="Times New Roman" panose="02020603050405020304" pitchFamily="18" charset="0"/>
              </a:rPr>
              <a:t>4.3   Modifiers</a:t>
            </a:r>
          </a:p>
        </p:txBody>
      </p:sp>
      <p:sp>
        <p:nvSpPr>
          <p:cNvPr id="7" name="Rektangel 6">
            <a:extLst>
              <a:ext uri="{FF2B5EF4-FFF2-40B4-BE49-F238E27FC236}">
                <a16:creationId xmlns:a16="http://schemas.microsoft.com/office/drawing/2014/main" id="{F923A35C-4842-4348-A4AF-465419FFF3E7}"/>
              </a:ext>
            </a:extLst>
          </p:cNvPr>
          <p:cNvSpPr/>
          <p:nvPr/>
        </p:nvSpPr>
        <p:spPr>
          <a:xfrm>
            <a:off x="4558145" y="2272145"/>
            <a:ext cx="2328429" cy="457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ln w="28575">
                <a:solidFill>
                  <a:schemeClr val="tx1"/>
                </a:solidFill>
              </a:ln>
            </a:endParaRPr>
          </a:p>
        </p:txBody>
      </p:sp>
      <p:sp>
        <p:nvSpPr>
          <p:cNvPr id="9" name="Rektangel 8">
            <a:extLst>
              <a:ext uri="{FF2B5EF4-FFF2-40B4-BE49-F238E27FC236}">
                <a16:creationId xmlns:a16="http://schemas.microsoft.com/office/drawing/2014/main" id="{E96A336F-925E-4EF3-937C-B67EAA4484C4}"/>
              </a:ext>
            </a:extLst>
          </p:cNvPr>
          <p:cNvSpPr/>
          <p:nvPr/>
        </p:nvSpPr>
        <p:spPr>
          <a:xfrm>
            <a:off x="4558144" y="5652133"/>
            <a:ext cx="2328429" cy="457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ln w="28575">
                <a:solidFill>
                  <a:schemeClr val="tx1"/>
                </a:solidFill>
              </a:ln>
            </a:endParaRPr>
          </a:p>
        </p:txBody>
      </p:sp>
      <p:cxnSp>
        <p:nvCxnSpPr>
          <p:cNvPr id="6" name="Rett pilkobling 5">
            <a:extLst>
              <a:ext uri="{FF2B5EF4-FFF2-40B4-BE49-F238E27FC236}">
                <a16:creationId xmlns:a16="http://schemas.microsoft.com/office/drawing/2014/main" id="{C3E85204-CB87-44CB-A64A-25A485CEA581}"/>
              </a:ext>
            </a:extLst>
          </p:cNvPr>
          <p:cNvCxnSpPr>
            <a:cxnSpLocks/>
          </p:cNvCxnSpPr>
          <p:nvPr/>
        </p:nvCxnSpPr>
        <p:spPr>
          <a:xfrm flipH="1">
            <a:off x="9296400" y="2521131"/>
            <a:ext cx="605246"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Rett pilkobling 12">
            <a:extLst>
              <a:ext uri="{FF2B5EF4-FFF2-40B4-BE49-F238E27FC236}">
                <a16:creationId xmlns:a16="http://schemas.microsoft.com/office/drawing/2014/main" id="{12059861-467F-475F-AD81-01551D3CB17A}"/>
              </a:ext>
            </a:extLst>
          </p:cNvPr>
          <p:cNvCxnSpPr>
            <a:cxnSpLocks/>
          </p:cNvCxnSpPr>
          <p:nvPr/>
        </p:nvCxnSpPr>
        <p:spPr>
          <a:xfrm flipH="1">
            <a:off x="9268097" y="5880733"/>
            <a:ext cx="605246"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TekstSylinder 13">
            <a:extLst>
              <a:ext uri="{FF2B5EF4-FFF2-40B4-BE49-F238E27FC236}">
                <a16:creationId xmlns:a16="http://schemas.microsoft.com/office/drawing/2014/main" id="{9EF3B9C0-26CE-43E3-B249-AC78CAF0FC4B}"/>
              </a:ext>
            </a:extLst>
          </p:cNvPr>
          <p:cNvSpPr txBox="1"/>
          <p:nvPr/>
        </p:nvSpPr>
        <p:spPr>
          <a:xfrm>
            <a:off x="9980745" y="1948077"/>
            <a:ext cx="2096955" cy="1160831"/>
          </a:xfrm>
          <a:prstGeom prst="rect">
            <a:avLst/>
          </a:prstGeom>
          <a:noFill/>
        </p:spPr>
        <p:txBody>
          <a:bodyPr wrap="square">
            <a:spAutoFit/>
          </a:bodyPr>
          <a:lstStyle/>
          <a:p>
            <a:pPr>
              <a:lnSpc>
                <a:spcPct val="150000"/>
              </a:lnSpc>
            </a:pPr>
            <a:r>
              <a:rPr lang="en-US" sz="1600">
                <a:latin typeface="Times New Roman" panose="02020603050405020304" pitchFamily="18" charset="0"/>
                <a:ea typeface="PMingLiU" panose="02020500000000000000" pitchFamily="18" charset="-120"/>
              </a:rPr>
              <a:t>Most frequent modifier for Group A and </a:t>
            </a:r>
            <a:r>
              <a:rPr lang="en-US" sz="1600" i="1">
                <a:latin typeface="Times New Roman" panose="02020603050405020304" pitchFamily="18" charset="0"/>
                <a:ea typeface="PMingLiU" panose="02020500000000000000" pitchFamily="18" charset="-120"/>
              </a:rPr>
              <a:t>drøm</a:t>
            </a:r>
            <a:r>
              <a:rPr lang="en-US" sz="1600">
                <a:latin typeface="Times New Roman" panose="02020603050405020304" pitchFamily="18" charset="0"/>
                <a:ea typeface="PMingLiU" panose="02020500000000000000" pitchFamily="18" charset="-120"/>
              </a:rPr>
              <a:t> ‘dream’ and </a:t>
            </a:r>
            <a:r>
              <a:rPr lang="en-US" sz="1600" i="1">
                <a:latin typeface="Times New Roman" panose="02020603050405020304" pitchFamily="18" charset="0"/>
                <a:ea typeface="PMingLiU" panose="02020500000000000000" pitchFamily="18" charset="-120"/>
              </a:rPr>
              <a:t>liv</a:t>
            </a:r>
            <a:r>
              <a:rPr lang="en-US" sz="1600">
                <a:latin typeface="Times New Roman" panose="02020603050405020304" pitchFamily="18" charset="0"/>
                <a:ea typeface="PMingLiU" panose="02020500000000000000" pitchFamily="18" charset="-120"/>
              </a:rPr>
              <a:t> ‘life’</a:t>
            </a:r>
            <a:endParaRPr lang="nb-NO" sz="1600"/>
          </a:p>
        </p:txBody>
      </p:sp>
      <p:sp>
        <p:nvSpPr>
          <p:cNvPr id="16" name="TekstSylinder 15">
            <a:extLst>
              <a:ext uri="{FF2B5EF4-FFF2-40B4-BE49-F238E27FC236}">
                <a16:creationId xmlns:a16="http://schemas.microsoft.com/office/drawing/2014/main" id="{4F65564E-0BAA-4B5C-9B23-529C2B7096B5}"/>
              </a:ext>
            </a:extLst>
          </p:cNvPr>
          <p:cNvSpPr txBox="1"/>
          <p:nvPr/>
        </p:nvSpPr>
        <p:spPr>
          <a:xfrm>
            <a:off x="9980745" y="5484983"/>
            <a:ext cx="2096955" cy="791499"/>
          </a:xfrm>
          <a:prstGeom prst="rect">
            <a:avLst/>
          </a:prstGeom>
          <a:noFill/>
        </p:spPr>
        <p:txBody>
          <a:bodyPr wrap="square">
            <a:spAutoFit/>
          </a:bodyPr>
          <a:lstStyle/>
          <a:p>
            <a:pPr>
              <a:lnSpc>
                <a:spcPct val="150000"/>
              </a:lnSpc>
            </a:pPr>
            <a:r>
              <a:rPr lang="en-US" sz="1600">
                <a:latin typeface="Times New Roman" panose="02020603050405020304" pitchFamily="18" charset="0"/>
                <a:ea typeface="PMingLiU" panose="02020500000000000000" pitchFamily="18" charset="-120"/>
              </a:rPr>
              <a:t>Most frequent modifier for Group B and C</a:t>
            </a:r>
            <a:endParaRPr lang="nb-NO" sz="1600"/>
          </a:p>
        </p:txBody>
      </p:sp>
    </p:spTree>
    <p:extLst>
      <p:ext uri="{BB962C8B-B14F-4D97-AF65-F5344CB8AC3E}">
        <p14:creationId xmlns:p14="http://schemas.microsoft.com/office/powerpoint/2010/main" val="9951717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Bilde 10">
            <a:extLst>
              <a:ext uri="{FF2B5EF4-FFF2-40B4-BE49-F238E27FC236}">
                <a16:creationId xmlns:a16="http://schemas.microsoft.com/office/drawing/2014/main" id="{B5A87E27-A553-412C-B918-A5634023A985}"/>
              </a:ext>
            </a:extLst>
          </p:cNvPr>
          <p:cNvPicPr>
            <a:picLocks noChangeAspect="1"/>
          </p:cNvPicPr>
          <p:nvPr/>
        </p:nvPicPr>
        <p:blipFill>
          <a:blip r:embed="rId2"/>
          <a:stretch>
            <a:fillRect/>
          </a:stretch>
        </p:blipFill>
        <p:spPr>
          <a:xfrm>
            <a:off x="56969" y="0"/>
            <a:ext cx="12135031" cy="4940076"/>
          </a:xfrm>
          <a:prstGeom prst="rect">
            <a:avLst/>
          </a:prstGeom>
        </p:spPr>
      </p:pic>
      <p:sp>
        <p:nvSpPr>
          <p:cNvPr id="21" name="TekstSylinder 20">
            <a:extLst>
              <a:ext uri="{FF2B5EF4-FFF2-40B4-BE49-F238E27FC236}">
                <a16:creationId xmlns:a16="http://schemas.microsoft.com/office/drawing/2014/main" id="{96A4D086-D7A6-4936-B0BF-93346AD2E7FD}"/>
              </a:ext>
            </a:extLst>
          </p:cNvPr>
          <p:cNvSpPr txBox="1"/>
          <p:nvPr/>
        </p:nvSpPr>
        <p:spPr>
          <a:xfrm>
            <a:off x="1162864" y="5063901"/>
            <a:ext cx="9923237" cy="1569660"/>
          </a:xfrm>
          <a:prstGeom prst="rect">
            <a:avLst/>
          </a:prstGeom>
          <a:noFill/>
        </p:spPr>
        <p:txBody>
          <a:bodyPr wrap="square">
            <a:spAutoFit/>
          </a:bodyPr>
          <a:lstStyle/>
          <a:p>
            <a:pPr>
              <a:spcAft>
                <a:spcPts val="1200"/>
              </a:spcAft>
            </a:pPr>
            <a:r>
              <a:rPr lang="en-US" sz="1600" b="1">
                <a:effectLst/>
                <a:latin typeface="Times New Roman" panose="02020603050405020304" pitchFamily="18" charset="0"/>
                <a:ea typeface="PMingLiU" panose="02020500000000000000" pitchFamily="18" charset="-120"/>
              </a:rPr>
              <a:t>TABLE 5</a:t>
            </a:r>
            <a:r>
              <a:rPr lang="en-US" sz="1600">
                <a:effectLst/>
                <a:latin typeface="Times New Roman" panose="02020603050405020304" pitchFamily="18" charset="0"/>
                <a:ea typeface="PMingLiU" panose="02020500000000000000" pitchFamily="18" charset="-120"/>
              </a:rPr>
              <a:t>: Total number of modifiers for each CO, with the most frequent one marked in blue. One CO can be modified by several elements. Percentages of the total sum of modifiers for each CO are given in parentheses. In the rightmost coloumn and the buttom row (both marked “SUM”), percentages of the total sum (2761) are given. E.g., there are 396 modifiers in total for </a:t>
            </a:r>
            <a:r>
              <a:rPr lang="en-US" sz="1600" i="1">
                <a:effectLst/>
                <a:latin typeface="Times New Roman" panose="02020603050405020304" pitchFamily="18" charset="0"/>
                <a:ea typeface="PMingLiU" panose="02020500000000000000" pitchFamily="18" charset="-120"/>
              </a:rPr>
              <a:t>dans</a:t>
            </a:r>
            <a:r>
              <a:rPr lang="en-US" sz="1600">
                <a:effectLst/>
                <a:latin typeface="Times New Roman" panose="02020603050405020304" pitchFamily="18" charset="0"/>
                <a:ea typeface="PMingLiU" panose="02020500000000000000" pitchFamily="18" charset="-120"/>
              </a:rPr>
              <a:t> ‘dance’, of which compounds are most frequent (52.3%). The total number of modifiers for </a:t>
            </a:r>
            <a:r>
              <a:rPr lang="en-US" sz="1600" i="1">
                <a:effectLst/>
                <a:latin typeface="Times New Roman" panose="02020603050405020304" pitchFamily="18" charset="0"/>
                <a:ea typeface="PMingLiU" panose="02020500000000000000" pitchFamily="18" charset="-120"/>
              </a:rPr>
              <a:t>dans</a:t>
            </a:r>
            <a:r>
              <a:rPr lang="en-US" sz="1600">
                <a:effectLst/>
                <a:latin typeface="Times New Roman" panose="02020603050405020304" pitchFamily="18" charset="0"/>
                <a:ea typeface="PMingLiU" panose="02020500000000000000" pitchFamily="18" charset="-120"/>
              </a:rPr>
              <a:t> constitutes 14.3% of the total amount of modifiers altogether (2762). There are 1151 adjectives in total, which amount to 41.7% of all modifiers.</a:t>
            </a:r>
            <a:endParaRPr lang="nb-NO" sz="1600">
              <a:effectLst/>
              <a:latin typeface="Arial" panose="020B0604020202020204" pitchFamily="34" charset="0"/>
              <a:ea typeface="PMingLiU" panose="02020500000000000000" pitchFamily="18" charset="-120"/>
            </a:endParaRPr>
          </a:p>
        </p:txBody>
      </p:sp>
    </p:spTree>
    <p:extLst>
      <p:ext uri="{BB962C8B-B14F-4D97-AF65-F5344CB8AC3E}">
        <p14:creationId xmlns:p14="http://schemas.microsoft.com/office/powerpoint/2010/main" val="12996066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306D5A8D-0BD0-41AB-B7C1-88C09C90B8ED}"/>
              </a:ext>
            </a:extLst>
          </p:cNvPr>
          <p:cNvSpPr>
            <a:spLocks noGrp="1"/>
          </p:cNvSpPr>
          <p:nvPr>
            <p:ph type="title"/>
          </p:nvPr>
        </p:nvSpPr>
        <p:spPr>
          <a:xfrm>
            <a:off x="838200" y="890286"/>
            <a:ext cx="10515600" cy="833740"/>
          </a:xfrm>
        </p:spPr>
        <p:txBody>
          <a:bodyPr>
            <a:normAutofit/>
          </a:bodyPr>
          <a:lstStyle/>
          <a:p>
            <a:pPr algn="ctr"/>
            <a:r>
              <a:rPr lang="nb-NO" sz="4000" b="1">
                <a:latin typeface="Times New Roman" panose="02020603050405020304" pitchFamily="18" charset="0"/>
                <a:cs typeface="Times New Roman" panose="02020603050405020304" pitchFamily="18" charset="0"/>
              </a:rPr>
              <a:t>5   Are COs Arguments or Adjuncts?</a:t>
            </a:r>
          </a:p>
        </p:txBody>
      </p:sp>
      <p:sp>
        <p:nvSpPr>
          <p:cNvPr id="7" name="Plassholder for innhold 6">
            <a:extLst>
              <a:ext uri="{FF2B5EF4-FFF2-40B4-BE49-F238E27FC236}">
                <a16:creationId xmlns:a16="http://schemas.microsoft.com/office/drawing/2014/main" id="{9DC4BE33-7008-42D9-B6B6-CA4DF6276D1C}"/>
              </a:ext>
            </a:extLst>
          </p:cNvPr>
          <p:cNvSpPr>
            <a:spLocks noGrp="1"/>
          </p:cNvSpPr>
          <p:nvPr>
            <p:ph idx="1"/>
          </p:nvPr>
        </p:nvSpPr>
        <p:spPr>
          <a:xfrm>
            <a:off x="838200" y="1800227"/>
            <a:ext cx="10658475" cy="4752974"/>
          </a:xfrm>
        </p:spPr>
        <p:txBody>
          <a:bodyPr>
            <a:normAutofit/>
          </a:bodyPr>
          <a:lstStyle/>
          <a:p>
            <a:pPr marL="342900" lvl="0" indent="-342900">
              <a:lnSpc>
                <a:spcPct val="150000"/>
              </a:lnSpc>
              <a:spcAft>
                <a:spcPts val="800"/>
              </a:spcAft>
              <a:buFont typeface="Symbol" panose="05050102010706020507" pitchFamily="18" charset="2"/>
              <a:buChar char=""/>
            </a:pPr>
            <a:r>
              <a:rPr lang="en-US" sz="1600">
                <a:effectLst/>
                <a:latin typeface="Times New Roman" panose="02020603050405020304" pitchFamily="18" charset="0"/>
                <a:ea typeface="Calibri" panose="020F0502020204030204" pitchFamily="34" charset="0"/>
                <a:cs typeface="Times New Roman" panose="02020603050405020304" pitchFamily="18" charset="0"/>
              </a:rPr>
              <a:t>How do Norwegian COs “behave” syntactically?</a:t>
            </a:r>
            <a:endParaRPr lang="en-US" sz="1600">
              <a:latin typeface="Times New Roman" panose="02020603050405020304" pitchFamily="18" charset="0"/>
              <a:ea typeface="Calibri" panose="020F0502020204030204" pitchFamily="34" charset="0"/>
              <a:cs typeface="Times New Roman" panose="02020603050405020304" pitchFamily="18" charset="0"/>
            </a:endParaRPr>
          </a:p>
          <a:p>
            <a:pPr marL="0" lvl="0" indent="0">
              <a:lnSpc>
                <a:spcPct val="150000"/>
              </a:lnSpc>
              <a:spcAft>
                <a:spcPts val="800"/>
              </a:spcAft>
              <a:buNone/>
            </a:pPr>
            <a:r>
              <a:rPr lang="en-US" sz="1600">
                <a:effectLst/>
                <a:latin typeface="Times New Roman" panose="02020603050405020304" pitchFamily="18" charset="0"/>
                <a:ea typeface="PMingLiU" panose="02020500000000000000" pitchFamily="18" charset="-120"/>
                <a:cs typeface="Times New Roman" panose="02020603050405020304" pitchFamily="18" charset="0"/>
              </a:rPr>
              <a:t>      (10)  </a:t>
            </a:r>
            <a:r>
              <a:rPr lang="nb-NO" sz="1600">
                <a:effectLst/>
                <a:latin typeface="Times New Roman" panose="02020603050405020304" pitchFamily="18" charset="0"/>
                <a:ea typeface="PMingLiU" panose="02020500000000000000" pitchFamily="18" charset="-120"/>
              </a:rPr>
              <a:t>a.  Karen   brølte    [</a:t>
            </a:r>
            <a:r>
              <a:rPr lang="nb-NO" sz="1600" b="1">
                <a:effectLst/>
                <a:latin typeface="Times New Roman" panose="02020603050405020304" pitchFamily="18" charset="0"/>
                <a:ea typeface="PMingLiU" panose="02020500000000000000" pitchFamily="18" charset="-120"/>
              </a:rPr>
              <a:t>at     hun  ville        dra</a:t>
            </a:r>
            <a:r>
              <a:rPr lang="nb-NO" sz="1600">
                <a:effectLst/>
                <a:latin typeface="Times New Roman" panose="02020603050405020304" pitchFamily="18" charset="0"/>
                <a:ea typeface="PMingLiU" panose="02020500000000000000" pitchFamily="18" charset="-120"/>
              </a:rPr>
              <a:t>].  (= </a:t>
            </a:r>
            <a:r>
              <a:rPr lang="nb-NO" sz="1600" i="1">
                <a:effectLst/>
                <a:latin typeface="Times New Roman" panose="02020603050405020304" pitchFamily="18" charset="0"/>
                <a:ea typeface="PMingLiU" panose="02020500000000000000" pitchFamily="18" charset="-120"/>
              </a:rPr>
              <a:t>at</a:t>
            </a:r>
            <a:r>
              <a:rPr lang="nb-NO" sz="1600">
                <a:effectLst/>
                <a:latin typeface="Times New Roman" panose="02020603050405020304" pitchFamily="18" charset="0"/>
                <a:ea typeface="PMingLiU" panose="02020500000000000000" pitchFamily="18" charset="-120"/>
              </a:rPr>
              <a:t>-clause)           </a:t>
            </a:r>
            <a:r>
              <a:rPr lang="nb-NO" sz="1600" b="1">
                <a:effectLst/>
                <a:latin typeface="Times New Roman" panose="02020603050405020304" pitchFamily="18" charset="0"/>
                <a:ea typeface="PMingLiU" panose="02020500000000000000" pitchFamily="18" charset="-120"/>
              </a:rPr>
              <a:t>Hypothesis 1</a:t>
            </a:r>
            <a:r>
              <a:rPr lang="nb-NO" sz="1600">
                <a:effectLst/>
                <a:latin typeface="Times New Roman" panose="02020603050405020304" pitchFamily="18" charset="0"/>
                <a:ea typeface="PMingLiU" panose="02020500000000000000" pitchFamily="18" charset="-120"/>
              </a:rPr>
              <a:t>: COs are arguments</a:t>
            </a:r>
            <a:br>
              <a:rPr lang="nb-NO" sz="1600">
                <a:effectLst/>
                <a:latin typeface="Times New Roman" panose="02020603050405020304" pitchFamily="18" charset="0"/>
                <a:ea typeface="PMingLiU" panose="02020500000000000000" pitchFamily="18" charset="-120"/>
              </a:rPr>
            </a:br>
            <a:r>
              <a:rPr lang="nb-NO" sz="1600">
                <a:effectLst/>
                <a:latin typeface="Times New Roman" panose="02020603050405020304" pitchFamily="18" charset="0"/>
                <a:ea typeface="PMingLiU" panose="02020500000000000000" pitchFamily="18" charset="-120"/>
              </a:rPr>
              <a:t>                   Karen   roared    that   she   wanted   to.leave	             (daughter of V’, sister to V)</a:t>
            </a:r>
            <a:br>
              <a:rPr lang="nb-NO" sz="1600">
                <a:effectLst/>
                <a:latin typeface="Times New Roman" panose="02020603050405020304" pitchFamily="18" charset="0"/>
                <a:ea typeface="PMingLiU" panose="02020500000000000000" pitchFamily="18" charset="-120"/>
              </a:rPr>
            </a:br>
            <a:r>
              <a:rPr lang="nb-NO" sz="1600">
                <a:effectLst/>
                <a:latin typeface="Times New Roman" panose="02020603050405020304" pitchFamily="18" charset="0"/>
                <a:ea typeface="PMingLiU" panose="02020500000000000000" pitchFamily="18" charset="-120"/>
              </a:rPr>
              <a:t>                  </a:t>
            </a:r>
            <a:r>
              <a:rPr lang="en-US" sz="1600">
                <a:effectLst/>
                <a:latin typeface="Times New Roman" panose="02020603050405020304" pitchFamily="18" charset="0"/>
                <a:ea typeface="PMingLiU" panose="02020500000000000000" pitchFamily="18" charset="-120"/>
              </a:rPr>
              <a:t>‘Karen roared that she wanted to leave.’</a:t>
            </a:r>
            <a:br>
              <a:rPr lang="en-US" sz="1600">
                <a:effectLst/>
                <a:latin typeface="Times New Roman" panose="02020603050405020304" pitchFamily="18" charset="0"/>
                <a:ea typeface="PMingLiU" panose="02020500000000000000" pitchFamily="18" charset="-120"/>
              </a:rPr>
            </a:br>
            <a:br>
              <a:rPr lang="en-US" sz="1600">
                <a:effectLst/>
                <a:latin typeface="Times New Roman" panose="02020603050405020304" pitchFamily="18" charset="0"/>
                <a:ea typeface="PMingLiU" panose="02020500000000000000" pitchFamily="18" charset="-120"/>
              </a:rPr>
            </a:br>
            <a:r>
              <a:rPr lang="en-US" sz="1600">
                <a:effectLst/>
                <a:latin typeface="Times New Roman" panose="02020603050405020304" pitchFamily="18" charset="0"/>
                <a:ea typeface="PMingLiU" panose="02020500000000000000" pitchFamily="18" charset="-120"/>
              </a:rPr>
              <a:t>              b.  Løvene     brølte  [</a:t>
            </a:r>
            <a:r>
              <a:rPr lang="en-US" sz="1600" b="1">
                <a:effectLst/>
                <a:latin typeface="Times New Roman" panose="02020603050405020304" pitchFamily="18" charset="0"/>
                <a:ea typeface="PMingLiU" panose="02020500000000000000" pitchFamily="18" charset="-120"/>
              </a:rPr>
              <a:t>hele   natten</a:t>
            </a:r>
            <a:r>
              <a:rPr lang="en-US" sz="1600">
                <a:effectLst/>
                <a:latin typeface="Times New Roman" panose="02020603050405020304" pitchFamily="18" charset="0"/>
                <a:ea typeface="PMingLiU" panose="02020500000000000000" pitchFamily="18" charset="-120"/>
              </a:rPr>
              <a:t>].  (= temporal adverbial)           </a:t>
            </a:r>
            <a:r>
              <a:rPr lang="en-US" sz="1600" b="1">
                <a:effectLst/>
                <a:latin typeface="Times New Roman" panose="02020603050405020304" pitchFamily="18" charset="0"/>
                <a:ea typeface="PMingLiU" panose="02020500000000000000" pitchFamily="18" charset="-120"/>
              </a:rPr>
              <a:t>Hypothesis 2</a:t>
            </a:r>
            <a:r>
              <a:rPr lang="en-US" sz="1600">
                <a:effectLst/>
                <a:latin typeface="Times New Roman" panose="02020603050405020304" pitchFamily="18" charset="0"/>
                <a:ea typeface="PMingLiU" panose="02020500000000000000" pitchFamily="18" charset="-120"/>
              </a:rPr>
              <a:t>: COs are adjuncts</a:t>
            </a:r>
            <a:br>
              <a:rPr lang="en-US" sz="1600">
                <a:effectLst/>
                <a:latin typeface="Times New Roman" panose="02020603050405020304" pitchFamily="18" charset="0"/>
                <a:ea typeface="PMingLiU" panose="02020500000000000000" pitchFamily="18" charset="-120"/>
              </a:rPr>
            </a:br>
            <a:r>
              <a:rPr lang="en-US" sz="1600">
                <a:effectLst/>
                <a:latin typeface="Times New Roman" panose="02020603050405020304" pitchFamily="18" charset="0"/>
                <a:ea typeface="PMingLiU" panose="02020500000000000000" pitchFamily="18" charset="-120"/>
              </a:rPr>
              <a:t>                   the.lions   roared   all      night			             (daughter of V’, sister to V’)</a:t>
            </a:r>
            <a:br>
              <a:rPr lang="en-US" sz="1600">
                <a:effectLst/>
                <a:latin typeface="Times New Roman" panose="02020603050405020304" pitchFamily="18" charset="0"/>
                <a:ea typeface="PMingLiU" panose="02020500000000000000" pitchFamily="18" charset="-120"/>
              </a:rPr>
            </a:br>
            <a:r>
              <a:rPr lang="en-US" sz="1600">
                <a:effectLst/>
                <a:latin typeface="Times New Roman" panose="02020603050405020304" pitchFamily="18" charset="0"/>
                <a:ea typeface="PMingLiU" panose="02020500000000000000" pitchFamily="18" charset="-120"/>
              </a:rPr>
              <a:t>                   ‘The lions roared all night long.’</a:t>
            </a:r>
          </a:p>
          <a:p>
            <a:pPr>
              <a:lnSpc>
                <a:spcPct val="150000"/>
              </a:lnSpc>
              <a:spcAft>
                <a:spcPts val="800"/>
              </a:spcAft>
            </a:pPr>
            <a:r>
              <a:rPr lang="en-US" sz="1600" b="1">
                <a:effectLst/>
                <a:latin typeface="Times New Roman" panose="02020603050405020304" pitchFamily="18" charset="0"/>
                <a:ea typeface="PMingLiU" panose="02020500000000000000" pitchFamily="18" charset="-120"/>
              </a:rPr>
              <a:t>The Unaccusative Hypothesis</a:t>
            </a:r>
            <a:r>
              <a:rPr lang="en-US" sz="1600">
                <a:effectLst/>
                <a:latin typeface="Times New Roman" panose="02020603050405020304" pitchFamily="18" charset="0"/>
                <a:ea typeface="PMingLiU" panose="02020500000000000000" pitchFamily="18" charset="-120"/>
              </a:rPr>
              <a:t>: «Unergative and unaccusative verbs are syntactically differentiated; while unergative verbs have nonderived subjects (i.e., surface subjects are generated as subjects at D-structure), surface subjects of unaccusative verbs originate as direct objects.» (Kuno &amp; Takami 2004:19)</a:t>
            </a:r>
          </a:p>
        </p:txBody>
      </p:sp>
      <p:pic>
        <p:nvPicPr>
          <p:cNvPr id="4" name="Bilde 3">
            <a:extLst>
              <a:ext uri="{FF2B5EF4-FFF2-40B4-BE49-F238E27FC236}">
                <a16:creationId xmlns:a16="http://schemas.microsoft.com/office/drawing/2014/main" id="{A0529C7F-D616-4AB5-92FA-1FD1C59804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50" y="99414"/>
            <a:ext cx="6791325" cy="588385"/>
          </a:xfrm>
          <a:prstGeom prst="rect">
            <a:avLst/>
          </a:prstGeom>
        </p:spPr>
      </p:pic>
    </p:spTree>
    <p:extLst>
      <p:ext uri="{BB962C8B-B14F-4D97-AF65-F5344CB8AC3E}">
        <p14:creationId xmlns:p14="http://schemas.microsoft.com/office/powerpoint/2010/main" val="13478444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e 3">
            <a:extLst>
              <a:ext uri="{FF2B5EF4-FFF2-40B4-BE49-F238E27FC236}">
                <a16:creationId xmlns:a16="http://schemas.microsoft.com/office/drawing/2014/main" id="{A0529C7F-D616-4AB5-92FA-1FD1C59804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50" y="99414"/>
            <a:ext cx="6791325" cy="588385"/>
          </a:xfrm>
          <a:prstGeom prst="rect">
            <a:avLst/>
          </a:prstGeom>
        </p:spPr>
      </p:pic>
      <p:sp>
        <p:nvSpPr>
          <p:cNvPr id="5" name="TekstSylinder 4">
            <a:extLst>
              <a:ext uri="{FF2B5EF4-FFF2-40B4-BE49-F238E27FC236}">
                <a16:creationId xmlns:a16="http://schemas.microsoft.com/office/drawing/2014/main" id="{EDE2AA69-C7B4-4586-B688-9EA8A2DEE1CE}"/>
              </a:ext>
            </a:extLst>
          </p:cNvPr>
          <p:cNvSpPr txBox="1"/>
          <p:nvPr/>
        </p:nvSpPr>
        <p:spPr>
          <a:xfrm>
            <a:off x="190499" y="1639492"/>
            <a:ext cx="3479802" cy="4854149"/>
          </a:xfrm>
          <a:prstGeom prst="rect">
            <a:avLst/>
          </a:prstGeom>
          <a:noFill/>
        </p:spPr>
        <p:txBody>
          <a:bodyPr wrap="square">
            <a:spAutoFit/>
          </a:bodyPr>
          <a:lstStyle/>
          <a:p>
            <a:pPr>
              <a:lnSpc>
                <a:spcPct val="150000"/>
              </a:lnSpc>
            </a:pPr>
            <a:r>
              <a:rPr lang="en-US" sz="1600">
                <a:latin typeface="Times New Roman" panose="02020603050405020304" pitchFamily="18" charset="0"/>
                <a:ea typeface="PMingLiU" panose="02020500000000000000" pitchFamily="18" charset="-120"/>
              </a:rPr>
              <a:t>(11)  a.  </a:t>
            </a:r>
            <a:r>
              <a:rPr lang="nb-NO" sz="1600" i="1">
                <a:effectLst/>
                <a:latin typeface="Times New Roman" panose="02020603050405020304" pitchFamily="18" charset="0"/>
                <a:ea typeface="PMingLiU" panose="02020500000000000000" pitchFamily="18" charset="-120"/>
              </a:rPr>
              <a:t>Unergative</a:t>
            </a:r>
            <a:endParaRPr lang="en-US" sz="1600">
              <a:latin typeface="Times New Roman" panose="02020603050405020304" pitchFamily="18" charset="0"/>
              <a:ea typeface="PMingLiU" panose="02020500000000000000" pitchFamily="18" charset="-120"/>
            </a:endParaRPr>
          </a:p>
          <a:p>
            <a:pPr>
              <a:lnSpc>
                <a:spcPct val="150000"/>
              </a:lnSpc>
            </a:pPr>
            <a:r>
              <a:rPr lang="nb-NO" sz="1600">
                <a:effectLst/>
                <a:latin typeface="Times New Roman" panose="02020603050405020304" pitchFamily="18" charset="0"/>
                <a:ea typeface="PMingLiU" panose="02020500000000000000" pitchFamily="18" charset="-120"/>
              </a:rPr>
              <a:t>             Heidi </a:t>
            </a:r>
            <a:r>
              <a:rPr lang="nb-NO" sz="1600" b="1">
                <a:effectLst/>
                <a:latin typeface="Times New Roman" panose="02020603050405020304" pitchFamily="18" charset="0"/>
                <a:ea typeface="PMingLiU" panose="02020500000000000000" pitchFamily="18" charset="-120"/>
              </a:rPr>
              <a:t>hopper</a:t>
            </a:r>
            <a:r>
              <a:rPr lang="nb-NO" sz="1600">
                <a:effectLst/>
                <a:latin typeface="Times New Roman" panose="02020603050405020304" pitchFamily="18" charset="0"/>
                <a:ea typeface="PMingLiU" panose="02020500000000000000" pitchFamily="18" charset="-120"/>
              </a:rPr>
              <a:t> [et langt </a:t>
            </a:r>
            <a:r>
              <a:rPr lang="nb-NO" sz="1600" b="1">
                <a:effectLst/>
                <a:latin typeface="Times New Roman" panose="02020603050405020304" pitchFamily="18" charset="0"/>
                <a:ea typeface="PMingLiU" panose="02020500000000000000" pitchFamily="18" charset="-120"/>
              </a:rPr>
              <a:t>hopp</a:t>
            </a:r>
            <a:r>
              <a:rPr lang="nb-NO" sz="1600">
                <a:effectLst/>
                <a:latin typeface="Times New Roman" panose="02020603050405020304" pitchFamily="18" charset="0"/>
                <a:ea typeface="PMingLiU" panose="02020500000000000000" pitchFamily="18" charset="-120"/>
              </a:rPr>
              <a:t>].</a:t>
            </a:r>
            <a:endParaRPr lang="en-US" sz="1600">
              <a:latin typeface="Times New Roman" panose="02020603050405020304" pitchFamily="18" charset="0"/>
              <a:ea typeface="PMingLiU" panose="02020500000000000000" pitchFamily="18" charset="-120"/>
            </a:endParaRPr>
          </a:p>
          <a:p>
            <a:pPr>
              <a:lnSpc>
                <a:spcPct val="150000"/>
              </a:lnSpc>
            </a:pPr>
            <a:r>
              <a:rPr lang="en-US" sz="1600">
                <a:latin typeface="Times New Roman" panose="02020603050405020304" pitchFamily="18" charset="0"/>
                <a:ea typeface="PMingLiU" panose="02020500000000000000" pitchFamily="18" charset="-120"/>
              </a:rPr>
              <a:t>             ‘Heidi jumps a long jump.’</a:t>
            </a:r>
            <a:br>
              <a:rPr lang="en-US" sz="1600">
                <a:latin typeface="Times New Roman" panose="02020603050405020304" pitchFamily="18" charset="0"/>
                <a:ea typeface="PMingLiU" panose="02020500000000000000" pitchFamily="18" charset="-120"/>
              </a:rPr>
            </a:br>
            <a:br>
              <a:rPr lang="en-US" sz="1600">
                <a:latin typeface="Times New Roman" panose="02020603050405020304" pitchFamily="18" charset="0"/>
                <a:ea typeface="PMingLiU" panose="02020500000000000000" pitchFamily="18" charset="-120"/>
              </a:rPr>
            </a:br>
            <a:r>
              <a:rPr lang="en-US" sz="1600">
                <a:latin typeface="Times New Roman" panose="02020603050405020304" pitchFamily="18" charset="0"/>
                <a:ea typeface="PMingLiU" panose="02020500000000000000" pitchFamily="18" charset="-120"/>
              </a:rPr>
              <a:t>         b.  </a:t>
            </a:r>
            <a:r>
              <a:rPr lang="en-US" sz="1600" i="1">
                <a:latin typeface="Times New Roman" panose="02020603050405020304" pitchFamily="18" charset="0"/>
                <a:ea typeface="PMingLiU" panose="02020500000000000000" pitchFamily="18" charset="-120"/>
              </a:rPr>
              <a:t>Unaccusative</a:t>
            </a:r>
            <a:br>
              <a:rPr lang="en-US" sz="1600">
                <a:latin typeface="Times New Roman" panose="02020603050405020304" pitchFamily="18" charset="0"/>
                <a:ea typeface="PMingLiU" panose="02020500000000000000" pitchFamily="18" charset="-120"/>
              </a:rPr>
            </a:br>
            <a:r>
              <a:rPr lang="en-US" sz="1600">
                <a:latin typeface="Times New Roman" panose="02020603050405020304" pitchFamily="18" charset="0"/>
                <a:ea typeface="PMingLiU" panose="02020500000000000000" pitchFamily="18" charset="-120"/>
              </a:rPr>
              <a:t>              </a:t>
            </a:r>
            <a:r>
              <a:rPr lang="nb-NO" sz="1600">
                <a:effectLst/>
                <a:latin typeface="Times New Roman" panose="02020603050405020304" pitchFamily="18" charset="0"/>
                <a:ea typeface="PMingLiU" panose="02020500000000000000" pitchFamily="18" charset="-120"/>
              </a:rPr>
              <a:t>Jon </a:t>
            </a:r>
            <a:r>
              <a:rPr lang="nb-NO" sz="1600" b="1">
                <a:effectLst/>
                <a:latin typeface="Times New Roman" panose="02020603050405020304" pitchFamily="18" charset="0"/>
                <a:ea typeface="PMingLiU" panose="02020500000000000000" pitchFamily="18" charset="-120"/>
              </a:rPr>
              <a:t>døde</a:t>
            </a:r>
            <a:r>
              <a:rPr lang="nb-NO" sz="1600">
                <a:effectLst/>
                <a:latin typeface="Times New Roman" panose="02020603050405020304" pitchFamily="18" charset="0"/>
                <a:ea typeface="PMingLiU" panose="02020500000000000000" pitchFamily="18" charset="-120"/>
              </a:rPr>
              <a:t> [en naturlig </a:t>
            </a:r>
            <a:r>
              <a:rPr lang="nb-NO" sz="1600" b="1">
                <a:effectLst/>
                <a:latin typeface="Times New Roman" panose="02020603050405020304" pitchFamily="18" charset="0"/>
                <a:ea typeface="PMingLiU" panose="02020500000000000000" pitchFamily="18" charset="-120"/>
              </a:rPr>
              <a:t>død</a:t>
            </a:r>
            <a:r>
              <a:rPr lang="nb-NO" sz="1600">
                <a:effectLst/>
                <a:latin typeface="Times New Roman" panose="02020603050405020304" pitchFamily="18" charset="0"/>
                <a:ea typeface="PMingLiU" panose="02020500000000000000" pitchFamily="18" charset="-120"/>
              </a:rPr>
              <a:t>].</a:t>
            </a:r>
            <a:br>
              <a:rPr lang="nb-NO" sz="1600">
                <a:effectLst/>
                <a:latin typeface="Times New Roman" panose="02020603050405020304" pitchFamily="18" charset="0"/>
                <a:ea typeface="PMingLiU" panose="02020500000000000000" pitchFamily="18" charset="-120"/>
              </a:rPr>
            </a:br>
            <a:r>
              <a:rPr lang="nb-NO" sz="1600">
                <a:effectLst/>
                <a:latin typeface="Times New Roman" panose="02020603050405020304" pitchFamily="18" charset="0"/>
                <a:ea typeface="PMingLiU" panose="02020500000000000000" pitchFamily="18" charset="-120"/>
              </a:rPr>
              <a:t>              ‘Jon died a natural death.’</a:t>
            </a:r>
          </a:p>
          <a:p>
            <a:pPr>
              <a:lnSpc>
                <a:spcPct val="150000"/>
              </a:lnSpc>
            </a:pPr>
            <a:endParaRPr lang="nb-NO" sz="1600">
              <a:latin typeface="Times New Roman" panose="02020603050405020304" pitchFamily="18" charset="0"/>
              <a:ea typeface="PMingLiU" panose="02020500000000000000" pitchFamily="18" charset="-120"/>
            </a:endParaRPr>
          </a:p>
          <a:p>
            <a:pPr>
              <a:lnSpc>
                <a:spcPct val="150000"/>
              </a:lnSpc>
            </a:pPr>
            <a:endParaRPr lang="nb-NO" sz="1600">
              <a:latin typeface="Times New Roman" panose="02020603050405020304" pitchFamily="18" charset="0"/>
              <a:ea typeface="PMingLiU" panose="02020500000000000000" pitchFamily="18" charset="-120"/>
            </a:endParaRPr>
          </a:p>
          <a:p>
            <a:pPr>
              <a:lnSpc>
                <a:spcPct val="150000"/>
              </a:lnSpc>
            </a:pPr>
            <a:endParaRPr lang="nb-NO" sz="1600">
              <a:latin typeface="Times New Roman" panose="02020603050405020304" pitchFamily="18" charset="0"/>
              <a:ea typeface="PMingLiU" panose="02020500000000000000" pitchFamily="18" charset="-120"/>
            </a:endParaRPr>
          </a:p>
          <a:p>
            <a:pPr>
              <a:lnSpc>
                <a:spcPct val="150000"/>
              </a:lnSpc>
            </a:pPr>
            <a:endParaRPr lang="nb-NO" sz="1600">
              <a:latin typeface="Times New Roman" panose="02020603050405020304" pitchFamily="18" charset="0"/>
              <a:ea typeface="PMingLiU" panose="02020500000000000000" pitchFamily="18" charset="-120"/>
            </a:endParaRPr>
          </a:p>
          <a:p>
            <a:pPr>
              <a:lnSpc>
                <a:spcPct val="150000"/>
              </a:lnSpc>
            </a:pPr>
            <a:r>
              <a:rPr lang="nb-NO" sz="1600">
                <a:latin typeface="Times New Roman" panose="02020603050405020304" pitchFamily="18" charset="0"/>
                <a:ea typeface="PMingLiU" panose="02020500000000000000" pitchFamily="18" charset="-120"/>
              </a:rPr>
              <a:t>Drawn with TreeForm (Derrick &amp; Archambault 2010)</a:t>
            </a:r>
            <a:endParaRPr lang="nb-NO" sz="1600"/>
          </a:p>
        </p:txBody>
      </p:sp>
      <p:pic>
        <p:nvPicPr>
          <p:cNvPr id="8" name="Bilde 7">
            <a:extLst>
              <a:ext uri="{FF2B5EF4-FFF2-40B4-BE49-F238E27FC236}">
                <a16:creationId xmlns:a16="http://schemas.microsoft.com/office/drawing/2014/main" id="{16465AB4-B9BF-4B8E-98F9-EF8A87239600}"/>
              </a:ext>
            </a:extLst>
          </p:cNvPr>
          <p:cNvPicPr>
            <a:picLocks noChangeAspect="1"/>
          </p:cNvPicPr>
          <p:nvPr/>
        </p:nvPicPr>
        <p:blipFill>
          <a:blip r:embed="rId3"/>
          <a:stretch>
            <a:fillRect/>
          </a:stretch>
        </p:blipFill>
        <p:spPr>
          <a:xfrm>
            <a:off x="3670301" y="824635"/>
            <a:ext cx="8331200" cy="5706030"/>
          </a:xfrm>
          <a:prstGeom prst="rect">
            <a:avLst/>
          </a:prstGeom>
        </p:spPr>
      </p:pic>
      <p:sp>
        <p:nvSpPr>
          <p:cNvPr id="9" name="Ellipse 8">
            <a:extLst>
              <a:ext uri="{FF2B5EF4-FFF2-40B4-BE49-F238E27FC236}">
                <a16:creationId xmlns:a16="http://schemas.microsoft.com/office/drawing/2014/main" id="{FDA3C27D-E0D1-4FB2-BEA7-EF499FEA9E15}"/>
              </a:ext>
            </a:extLst>
          </p:cNvPr>
          <p:cNvSpPr/>
          <p:nvPr/>
        </p:nvSpPr>
        <p:spPr>
          <a:xfrm>
            <a:off x="6565900" y="5475658"/>
            <a:ext cx="1046162" cy="95054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1" name="Ellipse 10">
            <a:extLst>
              <a:ext uri="{FF2B5EF4-FFF2-40B4-BE49-F238E27FC236}">
                <a16:creationId xmlns:a16="http://schemas.microsoft.com/office/drawing/2014/main" id="{79A3A3AC-DDE5-4CE1-9EB4-BE9F05DA9053}"/>
              </a:ext>
            </a:extLst>
          </p:cNvPr>
          <p:cNvSpPr/>
          <p:nvPr/>
        </p:nvSpPr>
        <p:spPr>
          <a:xfrm>
            <a:off x="10287001" y="4805072"/>
            <a:ext cx="1625600" cy="145227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TekstSylinder 12">
            <a:extLst>
              <a:ext uri="{FF2B5EF4-FFF2-40B4-BE49-F238E27FC236}">
                <a16:creationId xmlns:a16="http://schemas.microsoft.com/office/drawing/2014/main" id="{AD6A9D30-24B9-41AF-AF39-0F67942FD010}"/>
              </a:ext>
            </a:extLst>
          </p:cNvPr>
          <p:cNvSpPr txBox="1"/>
          <p:nvPr/>
        </p:nvSpPr>
        <p:spPr>
          <a:xfrm>
            <a:off x="6229353" y="6383317"/>
            <a:ext cx="2133600" cy="423449"/>
          </a:xfrm>
          <a:prstGeom prst="rect">
            <a:avLst/>
          </a:prstGeom>
          <a:noFill/>
        </p:spPr>
        <p:txBody>
          <a:bodyPr wrap="square">
            <a:spAutoFit/>
          </a:bodyPr>
          <a:lstStyle/>
          <a:p>
            <a:pPr lvl="0">
              <a:lnSpc>
                <a:spcPct val="150000"/>
              </a:lnSpc>
              <a:spcAft>
                <a:spcPts val="800"/>
              </a:spcAft>
            </a:pPr>
            <a:r>
              <a:rPr lang="nb-NO" sz="1600" b="1">
                <a:effectLst/>
                <a:latin typeface="Times New Roman" panose="02020603050405020304" pitchFamily="18" charset="0"/>
                <a:ea typeface="Calibri" panose="020F0502020204030204" pitchFamily="34" charset="0"/>
                <a:cs typeface="Times New Roman" panose="02020603050405020304" pitchFamily="18" charset="0"/>
              </a:rPr>
              <a:t>Argument position</a:t>
            </a:r>
          </a:p>
        </p:txBody>
      </p:sp>
      <p:sp>
        <p:nvSpPr>
          <p:cNvPr id="14" name="TekstSylinder 13">
            <a:extLst>
              <a:ext uri="{FF2B5EF4-FFF2-40B4-BE49-F238E27FC236}">
                <a16:creationId xmlns:a16="http://schemas.microsoft.com/office/drawing/2014/main" id="{90F9AD5A-656B-4C47-AA22-3CC2F3A5F082}"/>
              </a:ext>
            </a:extLst>
          </p:cNvPr>
          <p:cNvSpPr txBox="1"/>
          <p:nvPr/>
        </p:nvSpPr>
        <p:spPr>
          <a:xfrm>
            <a:off x="10388600" y="6257346"/>
            <a:ext cx="1803400" cy="426771"/>
          </a:xfrm>
          <a:prstGeom prst="rect">
            <a:avLst/>
          </a:prstGeom>
          <a:noFill/>
        </p:spPr>
        <p:txBody>
          <a:bodyPr wrap="square">
            <a:spAutoFit/>
          </a:bodyPr>
          <a:lstStyle/>
          <a:p>
            <a:pPr lvl="0">
              <a:lnSpc>
                <a:spcPct val="150000"/>
              </a:lnSpc>
              <a:spcAft>
                <a:spcPts val="800"/>
              </a:spcAft>
            </a:pPr>
            <a:r>
              <a:rPr lang="nb-NO" sz="1600" b="1">
                <a:effectLst/>
                <a:latin typeface="Times New Roman" panose="02020603050405020304" pitchFamily="18" charset="0"/>
                <a:ea typeface="Calibri" panose="020F0502020204030204" pitchFamily="34" charset="0"/>
                <a:cs typeface="Times New Roman" panose="02020603050405020304" pitchFamily="18" charset="0"/>
              </a:rPr>
              <a:t>Adjunct position</a:t>
            </a:r>
          </a:p>
        </p:txBody>
      </p:sp>
    </p:spTree>
    <p:extLst>
      <p:ext uri="{BB962C8B-B14F-4D97-AF65-F5344CB8AC3E}">
        <p14:creationId xmlns:p14="http://schemas.microsoft.com/office/powerpoint/2010/main" val="3542657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306D5A8D-0BD0-41AB-B7C1-88C09C90B8ED}"/>
              </a:ext>
            </a:extLst>
          </p:cNvPr>
          <p:cNvSpPr>
            <a:spLocks noGrp="1"/>
          </p:cNvSpPr>
          <p:nvPr>
            <p:ph type="title"/>
          </p:nvPr>
        </p:nvSpPr>
        <p:spPr>
          <a:xfrm>
            <a:off x="838200" y="890286"/>
            <a:ext cx="10515600" cy="833740"/>
          </a:xfrm>
        </p:spPr>
        <p:txBody>
          <a:bodyPr>
            <a:normAutofit/>
          </a:bodyPr>
          <a:lstStyle/>
          <a:p>
            <a:pPr algn="ctr"/>
            <a:r>
              <a:rPr lang="nb-NO" sz="4000" b="1">
                <a:latin typeface="Times New Roman" panose="02020603050405020304" pitchFamily="18" charset="0"/>
                <a:cs typeface="Times New Roman" panose="02020603050405020304" pitchFamily="18" charset="0"/>
              </a:rPr>
              <a:t>5.1   Diagnostics</a:t>
            </a:r>
          </a:p>
        </p:txBody>
      </p:sp>
      <p:sp>
        <p:nvSpPr>
          <p:cNvPr id="7" name="Plassholder for innhold 6">
            <a:extLst>
              <a:ext uri="{FF2B5EF4-FFF2-40B4-BE49-F238E27FC236}">
                <a16:creationId xmlns:a16="http://schemas.microsoft.com/office/drawing/2014/main" id="{9DC4BE33-7008-42D9-B6B6-CA4DF6276D1C}"/>
              </a:ext>
            </a:extLst>
          </p:cNvPr>
          <p:cNvSpPr>
            <a:spLocks noGrp="1"/>
          </p:cNvSpPr>
          <p:nvPr>
            <p:ph idx="1"/>
          </p:nvPr>
        </p:nvSpPr>
        <p:spPr>
          <a:xfrm>
            <a:off x="838200" y="1700812"/>
            <a:ext cx="10658475" cy="5057774"/>
          </a:xfrm>
        </p:spPr>
        <p:txBody>
          <a:bodyPr>
            <a:normAutofit/>
          </a:bodyPr>
          <a:lstStyle/>
          <a:p>
            <a:pPr marL="342900" indent="-342900">
              <a:lnSpc>
                <a:spcPct val="150000"/>
              </a:lnSpc>
              <a:spcAft>
                <a:spcPts val="800"/>
              </a:spcAft>
              <a:buFont typeface="Symbol" panose="05050102010706020507" pitchFamily="18" charset="2"/>
              <a:buChar char=""/>
            </a:pPr>
            <a:r>
              <a:rPr lang="en-US" sz="1600" b="1">
                <a:effectLst/>
                <a:latin typeface="Times New Roman" panose="02020603050405020304" pitchFamily="18" charset="0"/>
                <a:ea typeface="PMingLiU" panose="02020500000000000000" pitchFamily="18" charset="-120"/>
                <a:cs typeface="Times New Roman" panose="02020603050405020304" pitchFamily="18" charset="0"/>
              </a:rPr>
              <a:t>Coordination</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a:t>
            </a: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a:effectLst/>
                <a:latin typeface="Times New Roman" panose="02020603050405020304" pitchFamily="18" charset="0"/>
                <a:ea typeface="PMingLiU" panose="02020500000000000000" pitchFamily="18" charset="-120"/>
              </a:rPr>
              <a:t>Only constituents that are «of the same syntactic category and/or have the same semantic function» (Akkuş &amp; Öztürk 2017:5) can be conjoined. In Norwegian, most COs can appear in coordination with other objects, but not with adverbs (12a). The object of </a:t>
            </a:r>
            <a:r>
              <a:rPr lang="en-US" sz="1600" i="1">
                <a:effectLst/>
                <a:latin typeface="Times New Roman" panose="02020603050405020304" pitchFamily="18" charset="0"/>
                <a:ea typeface="PMingLiU" panose="02020500000000000000" pitchFamily="18" charset="-120"/>
              </a:rPr>
              <a:t>le</a:t>
            </a:r>
            <a:r>
              <a:rPr lang="en-US" sz="1600">
                <a:effectLst/>
                <a:latin typeface="Times New Roman" panose="02020603050405020304" pitchFamily="18" charset="0"/>
                <a:ea typeface="PMingLiU" panose="02020500000000000000" pitchFamily="18" charset="-120"/>
              </a:rPr>
              <a:t> ‘laugh’, </a:t>
            </a:r>
            <a:r>
              <a:rPr lang="en-US" sz="1600" i="1">
                <a:effectLst/>
                <a:latin typeface="Times New Roman" panose="02020603050405020304" pitchFamily="18" charset="0"/>
                <a:ea typeface="PMingLiU" panose="02020500000000000000" pitchFamily="18" charset="-120"/>
              </a:rPr>
              <a:t>smile</a:t>
            </a:r>
            <a:r>
              <a:rPr lang="en-US" sz="1600">
                <a:effectLst/>
                <a:latin typeface="Times New Roman" panose="02020603050405020304" pitchFamily="18" charset="0"/>
                <a:ea typeface="PMingLiU" panose="02020500000000000000" pitchFamily="18" charset="-120"/>
              </a:rPr>
              <a:t> ‘smile’, </a:t>
            </a:r>
            <a:r>
              <a:rPr lang="en-US" sz="1600" i="1">
                <a:effectLst/>
                <a:latin typeface="Times New Roman" panose="02020603050405020304" pitchFamily="18" charset="0"/>
                <a:ea typeface="PMingLiU" panose="02020500000000000000" pitchFamily="18" charset="-120"/>
              </a:rPr>
              <a:t>sove</a:t>
            </a:r>
            <a:r>
              <a:rPr lang="en-US" sz="1600">
                <a:effectLst/>
                <a:latin typeface="Times New Roman" panose="02020603050405020304" pitchFamily="18" charset="0"/>
                <a:ea typeface="PMingLiU" panose="02020500000000000000" pitchFamily="18" charset="-120"/>
              </a:rPr>
              <a:t> ‘sleep’, and unaccusative </a:t>
            </a:r>
            <a:r>
              <a:rPr lang="en-US" sz="1600" i="1">
                <a:latin typeface="Times New Roman" panose="02020603050405020304" pitchFamily="18" charset="0"/>
                <a:ea typeface="PMingLiU" panose="02020500000000000000" pitchFamily="18" charset="-120"/>
              </a:rPr>
              <a:t>dø</a:t>
            </a:r>
            <a:r>
              <a:rPr lang="en-US" sz="1600">
                <a:latin typeface="Times New Roman" panose="02020603050405020304" pitchFamily="18" charset="0"/>
                <a:ea typeface="PMingLiU" panose="02020500000000000000" pitchFamily="18" charset="-120"/>
              </a:rPr>
              <a:t> </a:t>
            </a:r>
            <a:r>
              <a:rPr lang="en-US" sz="1600">
                <a:effectLst/>
                <a:latin typeface="Times New Roman" panose="02020603050405020304" pitchFamily="18" charset="0"/>
                <a:ea typeface="PMingLiU" panose="02020500000000000000" pitchFamily="18" charset="-120"/>
              </a:rPr>
              <a:t>‘</a:t>
            </a:r>
            <a:r>
              <a:rPr lang="en-US" sz="1600">
                <a:latin typeface="Times New Roman" panose="02020603050405020304" pitchFamily="18" charset="0"/>
                <a:ea typeface="PMingLiU" panose="02020500000000000000" pitchFamily="18" charset="-120"/>
              </a:rPr>
              <a:t>die</a:t>
            </a:r>
            <a:r>
              <a:rPr lang="en-US" sz="1600">
                <a:effectLst/>
                <a:latin typeface="Times New Roman" panose="02020603050405020304" pitchFamily="18" charset="0"/>
                <a:ea typeface="PMingLiU" panose="02020500000000000000" pitchFamily="18" charset="-120"/>
              </a:rPr>
              <a:t>’ (Group A) cannot be combined with neither arguments nor adjuncts (12b).</a:t>
            </a:r>
          </a:p>
          <a:p>
            <a:pPr marL="0" indent="0">
              <a:lnSpc>
                <a:spcPct val="150000"/>
              </a:lnSpc>
              <a:spcAft>
                <a:spcPts val="800"/>
              </a:spcAft>
              <a:buNone/>
            </a:pPr>
            <a:r>
              <a:rPr lang="en-US" sz="1600">
                <a:latin typeface="Times New Roman" panose="02020603050405020304" pitchFamily="18" charset="0"/>
                <a:ea typeface="PMingLiU" panose="02020500000000000000" pitchFamily="18" charset="-120"/>
              </a:rPr>
              <a:t>       (12)  </a:t>
            </a:r>
            <a:r>
              <a:rPr lang="nb-NO" sz="1600">
                <a:effectLst/>
                <a:latin typeface="Times New Roman" panose="02020603050405020304" pitchFamily="18" charset="0"/>
                <a:ea typeface="PMingLiU" panose="02020500000000000000" pitchFamily="18" charset="-120"/>
              </a:rPr>
              <a:t>a.  </a:t>
            </a:r>
            <a:r>
              <a:rPr lang="nb-NO" sz="1600" i="1">
                <a:effectLst/>
                <a:latin typeface="Times New Roman" panose="02020603050405020304" pitchFamily="18" charset="0"/>
                <a:ea typeface="PMingLiU" panose="02020500000000000000" pitchFamily="18" charset="-120"/>
              </a:rPr>
              <a:t>Unergative + CO + {object / adverb}</a:t>
            </a:r>
            <a:br>
              <a:rPr lang="nb-NO" sz="1600">
                <a:effectLst/>
                <a:latin typeface="Times New Roman" panose="02020603050405020304" pitchFamily="18" charset="0"/>
                <a:ea typeface="PMingLiU" panose="02020500000000000000" pitchFamily="18" charset="-120"/>
              </a:rPr>
            </a:br>
            <a:r>
              <a:rPr lang="nb-NO" sz="1600">
                <a:effectLst/>
                <a:latin typeface="Times New Roman" panose="02020603050405020304" pitchFamily="18" charset="0"/>
                <a:ea typeface="PMingLiU" panose="02020500000000000000" pitchFamily="18" charset="-120"/>
              </a:rPr>
              <a:t> 	   Vi   </a:t>
            </a:r>
            <a:r>
              <a:rPr lang="nb-NO" sz="1600" b="1">
                <a:effectLst/>
                <a:latin typeface="Times New Roman" panose="02020603050405020304" pitchFamily="18" charset="0"/>
                <a:ea typeface="PMingLiU" panose="02020500000000000000" pitchFamily="18" charset="-120"/>
              </a:rPr>
              <a:t>danset</a:t>
            </a:r>
            <a:r>
              <a:rPr lang="nb-NO" sz="1600">
                <a:effectLst/>
                <a:latin typeface="Times New Roman" panose="02020603050405020304" pitchFamily="18" charset="0"/>
                <a:ea typeface="PMingLiU" panose="02020500000000000000" pitchFamily="18" charset="-120"/>
              </a:rPr>
              <a:t>  [en  tradisjonell  </a:t>
            </a:r>
            <a:r>
              <a:rPr lang="nb-NO" sz="1600" b="1">
                <a:effectLst/>
                <a:latin typeface="Times New Roman" panose="02020603050405020304" pitchFamily="18" charset="0"/>
                <a:ea typeface="PMingLiU" panose="02020500000000000000" pitchFamily="18" charset="-120"/>
              </a:rPr>
              <a:t>dans</a:t>
            </a:r>
            <a:r>
              <a:rPr lang="nb-NO" sz="1600">
                <a:effectLst/>
                <a:latin typeface="Times New Roman" panose="02020603050405020304" pitchFamily="18" charset="0"/>
                <a:ea typeface="PMingLiU" panose="02020500000000000000" pitchFamily="18" charset="-120"/>
              </a:rPr>
              <a:t>]  og    {ballett  /  *hele     kvelden}.</a:t>
            </a:r>
            <a:br>
              <a:rPr lang="nb-NO" sz="1600">
                <a:effectLst/>
                <a:latin typeface="Times New Roman" panose="02020603050405020304" pitchFamily="18" charset="0"/>
                <a:ea typeface="PMingLiU" panose="02020500000000000000" pitchFamily="18" charset="-120"/>
              </a:rPr>
            </a:br>
            <a:r>
              <a:rPr lang="nb-NO" sz="1600">
                <a:effectLst/>
                <a:latin typeface="Times New Roman" panose="02020603050405020304" pitchFamily="18" charset="0"/>
                <a:ea typeface="PMingLiU" panose="02020500000000000000" pitchFamily="18" charset="-120"/>
              </a:rPr>
              <a:t> 	   </a:t>
            </a:r>
            <a:r>
              <a:rPr lang="en-US" sz="1600">
                <a:effectLst/>
                <a:latin typeface="Times New Roman" panose="02020603050405020304" pitchFamily="18" charset="0"/>
                <a:ea typeface="PMingLiU" panose="02020500000000000000" pitchFamily="18" charset="-120"/>
              </a:rPr>
              <a:t>we  danced    a   traditional    dance  and    ballet        whole  night.the</a:t>
            </a:r>
            <a:br>
              <a:rPr lang="en-US" sz="1600">
                <a:effectLst/>
                <a:latin typeface="Times New Roman" panose="02020603050405020304" pitchFamily="18" charset="0"/>
                <a:ea typeface="PMingLiU" panose="02020500000000000000" pitchFamily="18" charset="-120"/>
              </a:rPr>
            </a:br>
            <a:r>
              <a:rPr lang="en-US" sz="1600">
                <a:effectLst/>
                <a:latin typeface="Times New Roman" panose="02020603050405020304" pitchFamily="18" charset="0"/>
                <a:ea typeface="PMingLiU" panose="02020500000000000000" pitchFamily="18" charset="-120"/>
              </a:rPr>
              <a:t> 	   ‘We danced a traditional dance and {ballet / the whole night}.’</a:t>
            </a:r>
            <a:br>
              <a:rPr lang="en-US" sz="1600">
                <a:latin typeface="Times New Roman" panose="02020603050405020304" pitchFamily="18" charset="0"/>
                <a:ea typeface="PMingLiU" panose="02020500000000000000" pitchFamily="18" charset="-120"/>
              </a:rPr>
            </a:br>
            <a:br>
              <a:rPr lang="en-US" sz="1600">
                <a:latin typeface="Times New Roman" panose="02020603050405020304" pitchFamily="18" charset="0"/>
                <a:ea typeface="PMingLiU" panose="02020500000000000000" pitchFamily="18" charset="-120"/>
              </a:rPr>
            </a:br>
            <a:r>
              <a:rPr lang="en-US" sz="1600">
                <a:effectLst/>
                <a:latin typeface="Times New Roman" panose="02020603050405020304" pitchFamily="18" charset="0"/>
                <a:ea typeface="PMingLiU" panose="02020500000000000000" pitchFamily="18" charset="-120"/>
              </a:rPr>
              <a:t>                </a:t>
            </a:r>
            <a:r>
              <a:rPr lang="nb-NO" sz="1600">
                <a:effectLst/>
                <a:latin typeface="Times New Roman" panose="02020603050405020304" pitchFamily="18" charset="0"/>
                <a:ea typeface="PMingLiU" panose="02020500000000000000" pitchFamily="18" charset="-120"/>
              </a:rPr>
              <a:t>b.  </a:t>
            </a:r>
            <a:r>
              <a:rPr lang="nb-NO" sz="1600" i="1">
                <a:effectLst/>
                <a:latin typeface="Times New Roman" panose="02020603050405020304" pitchFamily="18" charset="0"/>
                <a:ea typeface="PMingLiU" panose="02020500000000000000" pitchFamily="18" charset="-120"/>
              </a:rPr>
              <a:t>Unaccusative + CO + {object / adverb}</a:t>
            </a:r>
            <a:br>
              <a:rPr lang="nb-NO" sz="1600">
                <a:effectLst/>
                <a:latin typeface="Times New Roman" panose="02020603050405020304" pitchFamily="18" charset="0"/>
                <a:ea typeface="PMingLiU" panose="02020500000000000000" pitchFamily="18" charset="-120"/>
              </a:rPr>
            </a:br>
            <a:r>
              <a:rPr lang="nb-NO" sz="1600">
                <a:effectLst/>
                <a:latin typeface="Times New Roman" panose="02020603050405020304" pitchFamily="18" charset="0"/>
                <a:ea typeface="PMingLiU" panose="02020500000000000000" pitchFamily="18" charset="-120"/>
              </a:rPr>
              <a:t>                     Jon </a:t>
            </a:r>
            <a:r>
              <a:rPr lang="nb-NO" sz="1600" b="1">
                <a:effectLst/>
                <a:latin typeface="Times New Roman" panose="02020603050405020304" pitchFamily="18" charset="0"/>
                <a:ea typeface="PMingLiU" panose="02020500000000000000" pitchFamily="18" charset="-120"/>
              </a:rPr>
              <a:t> døde</a:t>
            </a:r>
            <a:r>
              <a:rPr lang="nb-NO" sz="1600">
                <a:effectLst/>
                <a:latin typeface="Times New Roman" panose="02020603050405020304" pitchFamily="18" charset="0"/>
                <a:ea typeface="PMingLiU" panose="02020500000000000000" pitchFamily="18" charset="-120"/>
              </a:rPr>
              <a:t>  [en  naturlig  </a:t>
            </a:r>
            <a:r>
              <a:rPr lang="nb-NO" sz="1600" b="1">
                <a:effectLst/>
                <a:latin typeface="Times New Roman" panose="02020603050405020304" pitchFamily="18" charset="0"/>
                <a:ea typeface="PMingLiU" panose="02020500000000000000" pitchFamily="18" charset="-120"/>
              </a:rPr>
              <a:t>død</a:t>
            </a:r>
            <a:r>
              <a:rPr lang="nb-NO" sz="1600">
                <a:effectLst/>
                <a:latin typeface="Times New Roman" panose="02020603050405020304" pitchFamily="18" charset="0"/>
                <a:ea typeface="PMingLiU" panose="02020500000000000000" pitchFamily="18" charset="-120"/>
              </a:rPr>
              <a:t>]  og   {*ende  på  livet  /  *uten        smerte}.</a:t>
            </a:r>
            <a:br>
              <a:rPr lang="nb-NO" sz="1600">
                <a:effectLst/>
                <a:latin typeface="Times New Roman" panose="02020603050405020304" pitchFamily="18" charset="0"/>
                <a:ea typeface="PMingLiU" panose="02020500000000000000" pitchFamily="18" charset="-120"/>
              </a:rPr>
            </a:br>
            <a:r>
              <a:rPr lang="nb-NO" sz="1600">
                <a:effectLst/>
                <a:latin typeface="Times New Roman" panose="02020603050405020304" pitchFamily="18" charset="0"/>
                <a:ea typeface="PMingLiU" panose="02020500000000000000" pitchFamily="18" charset="-120"/>
              </a:rPr>
              <a:t> 	   </a:t>
            </a:r>
            <a:r>
              <a:rPr lang="en-US" sz="1600">
                <a:effectLst/>
                <a:latin typeface="Times New Roman" panose="02020603050405020304" pitchFamily="18" charset="0"/>
                <a:ea typeface="PMingLiU" panose="02020500000000000000" pitchFamily="18" charset="-120"/>
              </a:rPr>
              <a:t>Jon  died     a    natural  death  and      end   of   life         without  pain</a:t>
            </a:r>
            <a:br>
              <a:rPr lang="en-US" sz="1600">
                <a:effectLst/>
                <a:latin typeface="Times New Roman" panose="02020603050405020304" pitchFamily="18" charset="0"/>
                <a:ea typeface="PMingLiU" panose="02020500000000000000" pitchFamily="18" charset="-120"/>
              </a:rPr>
            </a:br>
            <a:r>
              <a:rPr lang="en-US" sz="1600">
                <a:effectLst/>
                <a:latin typeface="Times New Roman" panose="02020603050405020304" pitchFamily="18" charset="0"/>
                <a:ea typeface="PMingLiU" panose="02020500000000000000" pitchFamily="18" charset="-120"/>
              </a:rPr>
              <a:t> 	   ‘Jon died a natural death and {end of life / without pain}.’</a:t>
            </a:r>
            <a:endParaRPr lang="nb-NO" sz="16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Bilde 3">
            <a:extLst>
              <a:ext uri="{FF2B5EF4-FFF2-40B4-BE49-F238E27FC236}">
                <a16:creationId xmlns:a16="http://schemas.microsoft.com/office/drawing/2014/main" id="{A0529C7F-D616-4AB5-92FA-1FD1C59804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50" y="99414"/>
            <a:ext cx="6791325" cy="588385"/>
          </a:xfrm>
          <a:prstGeom prst="rect">
            <a:avLst/>
          </a:prstGeom>
        </p:spPr>
      </p:pic>
    </p:spTree>
    <p:extLst>
      <p:ext uri="{BB962C8B-B14F-4D97-AF65-F5344CB8AC3E}">
        <p14:creationId xmlns:p14="http://schemas.microsoft.com/office/powerpoint/2010/main" val="11006585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306D5A8D-0BD0-41AB-B7C1-88C09C90B8ED}"/>
              </a:ext>
            </a:extLst>
          </p:cNvPr>
          <p:cNvSpPr>
            <a:spLocks noGrp="1"/>
          </p:cNvSpPr>
          <p:nvPr>
            <p:ph type="title"/>
          </p:nvPr>
        </p:nvSpPr>
        <p:spPr>
          <a:xfrm>
            <a:off x="838200" y="890286"/>
            <a:ext cx="10515600" cy="833740"/>
          </a:xfrm>
        </p:spPr>
        <p:txBody>
          <a:bodyPr>
            <a:normAutofit/>
          </a:bodyPr>
          <a:lstStyle/>
          <a:p>
            <a:pPr algn="ctr"/>
            <a:r>
              <a:rPr lang="nb-NO" sz="4000" b="1">
                <a:latin typeface="Times New Roman" panose="02020603050405020304" pitchFamily="18" charset="0"/>
                <a:cs typeface="Times New Roman" panose="02020603050405020304" pitchFamily="18" charset="0"/>
              </a:rPr>
              <a:t>5.2   Diagnostics</a:t>
            </a:r>
          </a:p>
        </p:txBody>
      </p:sp>
      <p:sp>
        <p:nvSpPr>
          <p:cNvPr id="7" name="Plassholder for innhold 6">
            <a:extLst>
              <a:ext uri="{FF2B5EF4-FFF2-40B4-BE49-F238E27FC236}">
                <a16:creationId xmlns:a16="http://schemas.microsoft.com/office/drawing/2014/main" id="{9DC4BE33-7008-42D9-B6B6-CA4DF6276D1C}"/>
              </a:ext>
            </a:extLst>
          </p:cNvPr>
          <p:cNvSpPr>
            <a:spLocks noGrp="1"/>
          </p:cNvSpPr>
          <p:nvPr>
            <p:ph idx="1"/>
          </p:nvPr>
        </p:nvSpPr>
        <p:spPr>
          <a:xfrm>
            <a:off x="838200" y="1800227"/>
            <a:ext cx="10658475" cy="4752974"/>
          </a:xfrm>
        </p:spPr>
        <p:txBody>
          <a:bodyPr>
            <a:normAutofit/>
          </a:bodyPr>
          <a:lstStyle/>
          <a:p>
            <a:pPr marL="342900" indent="-342900">
              <a:lnSpc>
                <a:spcPct val="150000"/>
              </a:lnSpc>
              <a:spcAft>
                <a:spcPts val="800"/>
              </a:spcAft>
              <a:buFont typeface="Symbol" panose="05050102010706020507" pitchFamily="18" charset="2"/>
              <a:buChar char=""/>
            </a:pPr>
            <a:r>
              <a:rPr lang="en-US" sz="1600" b="1">
                <a:effectLst/>
                <a:latin typeface="Times New Roman" panose="02020603050405020304" pitchFamily="18" charset="0"/>
                <a:ea typeface="PMingLiU" panose="02020500000000000000" pitchFamily="18" charset="-120"/>
                <a:cs typeface="Times New Roman" panose="02020603050405020304" pitchFamily="18" charset="0"/>
              </a:rPr>
              <a:t>Pronominalization</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a:t>
            </a: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a:latin typeface="Times New Roman" panose="02020603050405020304" pitchFamily="18" charset="0"/>
                <a:ea typeface="Calibri" panose="020F0502020204030204" pitchFamily="34" charset="0"/>
                <a:cs typeface="Times New Roman" panose="02020603050405020304" pitchFamily="18" charset="0"/>
              </a:rPr>
              <a:t>O</a:t>
            </a:r>
            <a:r>
              <a:rPr lang="en-US" sz="1600">
                <a:effectLst/>
                <a:latin typeface="Times New Roman" panose="02020603050405020304" pitchFamily="18" charset="0"/>
                <a:ea typeface="Calibri" panose="020F0502020204030204" pitchFamily="34" charset="0"/>
                <a:cs typeface="Times New Roman" panose="02020603050405020304" pitchFamily="18" charset="0"/>
              </a:rPr>
              <a:t>nly </a:t>
            </a:r>
            <a:r>
              <a:rPr lang="en-US" sz="1600">
                <a:effectLst/>
                <a:latin typeface="Times New Roman" panose="02020603050405020304" pitchFamily="18" charset="0"/>
                <a:ea typeface="PMingLiU" panose="02020500000000000000" pitchFamily="18" charset="-120"/>
              </a:rPr>
              <a:t>COs of more transitive-like verbs (Group B and C) can undergo </a:t>
            </a:r>
            <a:r>
              <a:rPr lang="en-US" sz="1600" i="1">
                <a:effectLst/>
                <a:latin typeface="Times New Roman" panose="02020603050405020304" pitchFamily="18" charset="0"/>
                <a:ea typeface="PMingLiU" panose="02020500000000000000" pitchFamily="18" charset="-120"/>
              </a:rPr>
              <a:t>it</a:t>
            </a:r>
            <a:r>
              <a:rPr lang="en-US" sz="1600">
                <a:effectLst/>
                <a:latin typeface="Times New Roman" panose="02020603050405020304" pitchFamily="18" charset="0"/>
                <a:ea typeface="PMingLiU" panose="02020500000000000000" pitchFamily="18" charset="-120"/>
              </a:rPr>
              <a:t>-pronominalization in Norwegian (12a). As in English, </a:t>
            </a:r>
            <a:r>
              <a:rPr lang="en-US" sz="1600" i="1">
                <a:effectLst/>
                <a:latin typeface="Times New Roman" panose="02020603050405020304" pitchFamily="18" charset="0"/>
                <a:ea typeface="PMingLiU" panose="02020500000000000000" pitchFamily="18" charset="-120"/>
              </a:rPr>
              <a:t>død</a:t>
            </a:r>
            <a:r>
              <a:rPr lang="en-US" sz="1600">
                <a:effectLst/>
                <a:latin typeface="Times New Roman" panose="02020603050405020304" pitchFamily="18" charset="0"/>
                <a:ea typeface="PMingLiU" panose="02020500000000000000" pitchFamily="18" charset="-120"/>
              </a:rPr>
              <a:t> ‘death’, </a:t>
            </a:r>
            <a:r>
              <a:rPr lang="en-US" sz="1600" i="1">
                <a:effectLst/>
                <a:latin typeface="Times New Roman" panose="02020603050405020304" pitchFamily="18" charset="0"/>
                <a:ea typeface="PMingLiU" panose="02020500000000000000" pitchFamily="18" charset="-120"/>
              </a:rPr>
              <a:t>smil</a:t>
            </a:r>
            <a:r>
              <a:rPr lang="en-US" sz="1600">
                <a:effectLst/>
                <a:latin typeface="Times New Roman" panose="02020603050405020304" pitchFamily="18" charset="0"/>
                <a:ea typeface="PMingLiU" panose="02020500000000000000" pitchFamily="18" charset="-120"/>
              </a:rPr>
              <a:t> ‘smile’ (14b), </a:t>
            </a:r>
            <a:r>
              <a:rPr lang="en-US" sz="1600" i="1">
                <a:effectLst/>
                <a:latin typeface="Times New Roman" panose="02020603050405020304" pitchFamily="18" charset="0"/>
                <a:ea typeface="PMingLiU" panose="02020500000000000000" pitchFamily="18" charset="-120"/>
              </a:rPr>
              <a:t>latter</a:t>
            </a:r>
            <a:r>
              <a:rPr lang="en-US" sz="1600">
                <a:effectLst/>
                <a:latin typeface="Times New Roman" panose="02020603050405020304" pitchFamily="18" charset="0"/>
                <a:ea typeface="PMingLiU" panose="02020500000000000000" pitchFamily="18" charset="-120"/>
              </a:rPr>
              <a:t> ‘laughter’, and </a:t>
            </a:r>
            <a:r>
              <a:rPr lang="en-US" sz="1600" i="1">
                <a:effectLst/>
                <a:latin typeface="Times New Roman" panose="02020603050405020304" pitchFamily="18" charset="0"/>
                <a:ea typeface="PMingLiU" panose="02020500000000000000" pitchFamily="18" charset="-120"/>
              </a:rPr>
              <a:t>søvn</a:t>
            </a:r>
            <a:r>
              <a:rPr lang="en-US" sz="1600">
                <a:effectLst/>
                <a:latin typeface="Times New Roman" panose="02020603050405020304" pitchFamily="18" charset="0"/>
                <a:ea typeface="PMingLiU" panose="02020500000000000000" pitchFamily="18" charset="-120"/>
              </a:rPr>
              <a:t> ‘søvn’ (Group A) cannot, or are at the very least ambiguous (Kuno &amp; Takami 2004:132), except for the CO of unaccusative </a:t>
            </a:r>
            <a:r>
              <a:rPr lang="en-US" sz="1600" i="1">
                <a:effectLst/>
                <a:latin typeface="Times New Roman" panose="02020603050405020304" pitchFamily="18" charset="0"/>
                <a:ea typeface="PMingLiU" panose="02020500000000000000" pitchFamily="18" charset="-120"/>
              </a:rPr>
              <a:t>dø</a:t>
            </a:r>
            <a:r>
              <a:rPr lang="en-US" sz="1600">
                <a:latin typeface="Times New Roman" panose="02020603050405020304" pitchFamily="18" charset="0"/>
                <a:ea typeface="PMingLiU" panose="02020500000000000000" pitchFamily="18" charset="-120"/>
              </a:rPr>
              <a:t> ‘die’.</a:t>
            </a:r>
            <a:endParaRPr lang="en-US" sz="1600">
              <a:effectLst/>
              <a:latin typeface="Times New Roman" panose="02020603050405020304" pitchFamily="18" charset="0"/>
              <a:ea typeface="PMingLiU" panose="02020500000000000000" pitchFamily="18" charset="-120"/>
            </a:endParaRPr>
          </a:p>
          <a:p>
            <a:pPr marL="0" indent="0">
              <a:lnSpc>
                <a:spcPct val="150000"/>
              </a:lnSpc>
              <a:spcAft>
                <a:spcPts val="800"/>
              </a:spcAft>
              <a:buNone/>
            </a:pPr>
            <a:r>
              <a:rPr lang="en-US" sz="1600">
                <a:latin typeface="Times New Roman" panose="02020603050405020304" pitchFamily="18" charset="0"/>
                <a:ea typeface="PMingLiU" panose="02020500000000000000" pitchFamily="18" charset="-120"/>
                <a:cs typeface="Times New Roman" panose="02020603050405020304" pitchFamily="18" charset="0"/>
              </a:rPr>
              <a:t>       (12)  </a:t>
            </a:r>
            <a:r>
              <a:rPr lang="nb-NO" sz="1600">
                <a:effectLst/>
                <a:latin typeface="Times New Roman" panose="02020603050405020304" pitchFamily="18" charset="0"/>
                <a:ea typeface="PMingLiU" panose="02020500000000000000" pitchFamily="18" charset="-120"/>
              </a:rPr>
              <a:t>a.  Barna           </a:t>
            </a:r>
            <a:r>
              <a:rPr lang="nb-NO" sz="1600" b="1">
                <a:effectLst/>
                <a:latin typeface="Times New Roman" panose="02020603050405020304" pitchFamily="18" charset="0"/>
                <a:ea typeface="PMingLiU" panose="02020500000000000000" pitchFamily="18" charset="-120"/>
              </a:rPr>
              <a:t>lekte</a:t>
            </a:r>
            <a:r>
              <a:rPr lang="nb-NO" sz="1600">
                <a:effectLst/>
                <a:latin typeface="Times New Roman" panose="02020603050405020304" pitchFamily="18" charset="0"/>
                <a:ea typeface="PMingLiU" panose="02020500000000000000" pitchFamily="18" charset="-120"/>
              </a:rPr>
              <a:t>    [en  morsom  </a:t>
            </a:r>
            <a:r>
              <a:rPr lang="nb-NO" sz="1600" b="1">
                <a:effectLst/>
                <a:latin typeface="Times New Roman" panose="02020603050405020304" pitchFamily="18" charset="0"/>
                <a:ea typeface="PMingLiU" panose="02020500000000000000" pitchFamily="18" charset="-120"/>
              </a:rPr>
              <a:t>lek</a:t>
            </a:r>
            <a:r>
              <a:rPr lang="nb-NO" sz="1600">
                <a:effectLst/>
                <a:latin typeface="Times New Roman" panose="02020603050405020304" pitchFamily="18" charset="0"/>
                <a:ea typeface="PMingLiU" panose="02020500000000000000" pitchFamily="18" charset="-120"/>
              </a:rPr>
              <a:t>]</a:t>
            </a:r>
            <a:r>
              <a:rPr lang="nb-NO" sz="1600" baseline="-25000">
                <a:effectLst/>
                <a:latin typeface="Times New Roman" panose="02020603050405020304" pitchFamily="18" charset="0"/>
                <a:ea typeface="Calibri" panose="020F0502020204030204" pitchFamily="34" charset="0"/>
              </a:rPr>
              <a:t>i</a:t>
            </a:r>
            <a:r>
              <a:rPr lang="nb-NO" sz="1600">
                <a:effectLst/>
                <a:latin typeface="Times New Roman" panose="02020603050405020304" pitchFamily="18" charset="0"/>
                <a:ea typeface="PMingLiU" panose="02020500000000000000" pitchFamily="18" charset="-120"/>
              </a:rPr>
              <a:t>.   De    lekte    </a:t>
            </a:r>
            <a:r>
              <a:rPr lang="nb-NO" sz="1600" b="1">
                <a:effectLst/>
                <a:latin typeface="Times New Roman" panose="02020603050405020304" pitchFamily="18" charset="0"/>
                <a:ea typeface="PMingLiU" panose="02020500000000000000" pitchFamily="18" charset="-120"/>
              </a:rPr>
              <a:t>den</a:t>
            </a:r>
            <a:r>
              <a:rPr lang="nb-NO" sz="1600" baseline="-25000">
                <a:effectLst/>
                <a:latin typeface="Times New Roman" panose="02020603050405020304" pitchFamily="18" charset="0"/>
                <a:ea typeface="Calibri" panose="020F0502020204030204" pitchFamily="34" charset="0"/>
              </a:rPr>
              <a:t>i</a:t>
            </a:r>
            <a:r>
              <a:rPr lang="nb-NO" sz="1600">
                <a:effectLst/>
                <a:latin typeface="Times New Roman" panose="02020603050405020304" pitchFamily="18" charset="0"/>
                <a:ea typeface="PMingLiU" panose="02020500000000000000" pitchFamily="18" charset="-120"/>
              </a:rPr>
              <a:t>  kun   om       sommeren.</a:t>
            </a:r>
            <a:br>
              <a:rPr lang="nb-NO" sz="1600">
                <a:effectLst/>
                <a:latin typeface="Times New Roman" panose="02020603050405020304" pitchFamily="18" charset="0"/>
                <a:ea typeface="PMingLiU" panose="02020500000000000000" pitchFamily="18" charset="-120"/>
              </a:rPr>
            </a:br>
            <a:r>
              <a:rPr lang="nb-NO" sz="1600">
                <a:effectLst/>
                <a:latin typeface="Times New Roman" panose="02020603050405020304" pitchFamily="18" charset="0"/>
                <a:ea typeface="PMingLiU" panose="02020500000000000000" pitchFamily="18" charset="-120"/>
              </a:rPr>
              <a:t> 	  </a:t>
            </a:r>
            <a:r>
              <a:rPr lang="en-US" sz="1600">
                <a:effectLst/>
                <a:latin typeface="Times New Roman" panose="02020603050405020304" pitchFamily="18" charset="0"/>
                <a:ea typeface="PMingLiU" panose="02020500000000000000" pitchFamily="18" charset="-120"/>
              </a:rPr>
              <a:t>children.the  played   a    fun          game  they  played  it     only  during  summer.the 	  </a:t>
            </a:r>
            <a:br>
              <a:rPr lang="en-US" sz="1600">
                <a:effectLst/>
                <a:latin typeface="Times New Roman" panose="02020603050405020304" pitchFamily="18" charset="0"/>
                <a:ea typeface="PMingLiU" panose="02020500000000000000" pitchFamily="18" charset="-120"/>
              </a:rPr>
            </a:br>
            <a:r>
              <a:rPr lang="en-US" sz="1600">
                <a:effectLst/>
                <a:latin typeface="Times New Roman" panose="02020603050405020304" pitchFamily="18" charset="0"/>
                <a:ea typeface="PMingLiU" panose="02020500000000000000" pitchFamily="18" charset="-120"/>
              </a:rPr>
              <a:t> 	  ‘The children played a fun game. They played it only during the summer.’</a:t>
            </a:r>
            <a:br>
              <a:rPr lang="en-US" sz="1600">
                <a:effectLst/>
                <a:latin typeface="Times New Roman" panose="02020603050405020304" pitchFamily="18" charset="0"/>
                <a:ea typeface="PMingLiU" panose="02020500000000000000" pitchFamily="18" charset="-120"/>
              </a:rPr>
            </a:br>
            <a:br>
              <a:rPr lang="en-US" sz="1600">
                <a:effectLst/>
                <a:latin typeface="Times New Roman" panose="02020603050405020304" pitchFamily="18" charset="0"/>
                <a:ea typeface="PMingLiU" panose="02020500000000000000" pitchFamily="18" charset="-120"/>
              </a:rPr>
            </a:br>
            <a:r>
              <a:rPr lang="en-US" sz="1600">
                <a:effectLst/>
                <a:latin typeface="Times New Roman" panose="02020603050405020304" pitchFamily="18" charset="0"/>
                <a:ea typeface="PMingLiU" panose="02020500000000000000" pitchFamily="18" charset="-120"/>
              </a:rPr>
              <a:t>                b.  </a:t>
            </a:r>
            <a:r>
              <a:rPr lang="nb-NO" sz="1600">
                <a:effectLst/>
                <a:latin typeface="Times New Roman" panose="02020603050405020304" pitchFamily="18" charset="0"/>
                <a:ea typeface="PMingLiU" panose="02020500000000000000" pitchFamily="18" charset="-120"/>
              </a:rPr>
              <a:t>Heidi  </a:t>
            </a:r>
            <a:r>
              <a:rPr lang="nb-NO" sz="1600" b="1">
                <a:effectLst/>
                <a:latin typeface="Times New Roman" panose="02020603050405020304" pitchFamily="18" charset="0"/>
                <a:ea typeface="PMingLiU" panose="02020500000000000000" pitchFamily="18" charset="-120"/>
              </a:rPr>
              <a:t>smiler</a:t>
            </a:r>
            <a:r>
              <a:rPr lang="nb-NO" sz="1600">
                <a:effectLst/>
                <a:latin typeface="Times New Roman" panose="02020603050405020304" pitchFamily="18" charset="0"/>
                <a:ea typeface="PMingLiU" panose="02020500000000000000" pitchFamily="18" charset="-120"/>
              </a:rPr>
              <a:t>  [et  bredt   </a:t>
            </a:r>
            <a:r>
              <a:rPr lang="nb-NO" sz="1600" b="1">
                <a:effectLst/>
                <a:latin typeface="Times New Roman" panose="02020603050405020304" pitchFamily="18" charset="0"/>
                <a:ea typeface="PMingLiU" panose="02020500000000000000" pitchFamily="18" charset="-120"/>
              </a:rPr>
              <a:t>smil</a:t>
            </a:r>
            <a:r>
              <a:rPr lang="nb-NO" sz="1600">
                <a:effectLst/>
                <a:latin typeface="Times New Roman" panose="02020603050405020304" pitchFamily="18" charset="0"/>
                <a:ea typeface="PMingLiU" panose="02020500000000000000" pitchFamily="18" charset="-120"/>
              </a:rPr>
              <a:t>]</a:t>
            </a:r>
            <a:r>
              <a:rPr lang="nb-NO" sz="1600" baseline="-25000">
                <a:effectLst/>
                <a:latin typeface="Times New Roman" panose="02020603050405020304" pitchFamily="18" charset="0"/>
                <a:ea typeface="Calibri" panose="020F0502020204030204" pitchFamily="34" charset="0"/>
              </a:rPr>
              <a:t>i</a:t>
            </a:r>
            <a:r>
              <a:rPr lang="nb-NO" sz="1600">
                <a:effectLst/>
                <a:latin typeface="Times New Roman" panose="02020603050405020304" pitchFamily="18" charset="0"/>
                <a:ea typeface="PMingLiU" panose="02020500000000000000" pitchFamily="18" charset="-120"/>
              </a:rPr>
              <a:t>. </a:t>
            </a:r>
            <a:r>
              <a:rPr lang="nb-NO" sz="1600" b="1" baseline="30000">
                <a:effectLst/>
                <a:latin typeface="Times New Roman" panose="02020603050405020304" pitchFamily="18" charset="0"/>
                <a:ea typeface="PMingLiU" panose="02020500000000000000" pitchFamily="18" charset="-120"/>
              </a:rPr>
              <a:t>?</a:t>
            </a:r>
            <a:r>
              <a:rPr lang="nb-NO" sz="1600" baseline="30000">
                <a:effectLst/>
                <a:latin typeface="Times New Roman" panose="02020603050405020304" pitchFamily="18" charset="0"/>
                <a:ea typeface="PMingLiU" panose="02020500000000000000" pitchFamily="18" charset="-120"/>
              </a:rPr>
              <a:t>/*</a:t>
            </a:r>
            <a:r>
              <a:rPr lang="nb-NO" sz="1600">
                <a:effectLst/>
                <a:latin typeface="Times New Roman" panose="02020603050405020304" pitchFamily="18" charset="0"/>
                <a:ea typeface="PMingLiU" panose="02020500000000000000" pitchFamily="18" charset="-120"/>
              </a:rPr>
              <a:t>Hun  smiler   </a:t>
            </a:r>
            <a:r>
              <a:rPr lang="nb-NO" sz="1600" b="1">
                <a:effectLst/>
                <a:latin typeface="Times New Roman" panose="02020603050405020304" pitchFamily="18" charset="0"/>
                <a:ea typeface="PMingLiU" panose="02020500000000000000" pitchFamily="18" charset="-120"/>
              </a:rPr>
              <a:t>det</a:t>
            </a:r>
            <a:r>
              <a:rPr lang="nb-NO" sz="1600" baseline="-25000">
                <a:effectLst/>
                <a:latin typeface="Times New Roman" panose="02020603050405020304" pitchFamily="18" charset="0"/>
                <a:ea typeface="Calibri" panose="020F0502020204030204" pitchFamily="34" charset="0"/>
              </a:rPr>
              <a:t>i</a:t>
            </a:r>
            <a:r>
              <a:rPr lang="nb-NO" sz="1600">
                <a:effectLst/>
                <a:latin typeface="Times New Roman" panose="02020603050405020304" pitchFamily="18" charset="0"/>
                <a:ea typeface="PMingLiU" panose="02020500000000000000" pitchFamily="18" charset="-120"/>
              </a:rPr>
              <a:t>  alltid     når      hun  er   glad.</a:t>
            </a:r>
            <a:br>
              <a:rPr lang="nb-NO" sz="1600">
                <a:effectLst/>
                <a:latin typeface="Times New Roman" panose="02020603050405020304" pitchFamily="18" charset="0"/>
                <a:ea typeface="PMingLiU" panose="02020500000000000000" pitchFamily="18" charset="-120"/>
              </a:rPr>
            </a:br>
            <a:r>
              <a:rPr lang="nb-NO" sz="1600">
                <a:effectLst/>
                <a:latin typeface="Times New Roman" panose="02020603050405020304" pitchFamily="18" charset="0"/>
                <a:ea typeface="PMingLiU" panose="02020500000000000000" pitchFamily="18" charset="-120"/>
              </a:rPr>
              <a:t> 	   </a:t>
            </a:r>
            <a:r>
              <a:rPr lang="en-US" sz="1600">
                <a:effectLst/>
                <a:latin typeface="Times New Roman" panose="02020603050405020304" pitchFamily="18" charset="0"/>
                <a:ea typeface="PMingLiU" panose="02020500000000000000" pitchFamily="18" charset="-120"/>
              </a:rPr>
              <a:t>Heidi  smiles    a   broad  smile      she    smiles   it     always  when  she   is   happy</a:t>
            </a:r>
            <a:br>
              <a:rPr lang="en-US" sz="1600">
                <a:effectLst/>
                <a:latin typeface="Times New Roman" panose="02020603050405020304" pitchFamily="18" charset="0"/>
                <a:ea typeface="PMingLiU" panose="02020500000000000000" pitchFamily="18" charset="-120"/>
              </a:rPr>
            </a:br>
            <a:r>
              <a:rPr lang="en-US" sz="1600">
                <a:effectLst/>
                <a:latin typeface="Times New Roman" panose="02020603050405020304" pitchFamily="18" charset="0"/>
                <a:ea typeface="PMingLiU" panose="02020500000000000000" pitchFamily="18" charset="-120"/>
              </a:rPr>
              <a:t>                     ‘Heidi smiles a broad smile. She always smiles it when she is happy.’</a:t>
            </a:r>
            <a:endParaRPr lang="nb-NO" sz="160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50000"/>
              </a:lnSpc>
              <a:spcAft>
                <a:spcPts val="800"/>
              </a:spcAft>
              <a:buNone/>
            </a:pPr>
            <a:endParaRPr lang="nb-NO" sz="16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Bilde 3">
            <a:extLst>
              <a:ext uri="{FF2B5EF4-FFF2-40B4-BE49-F238E27FC236}">
                <a16:creationId xmlns:a16="http://schemas.microsoft.com/office/drawing/2014/main" id="{A0529C7F-D616-4AB5-92FA-1FD1C59804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50" y="99414"/>
            <a:ext cx="6791325" cy="588385"/>
          </a:xfrm>
          <a:prstGeom prst="rect">
            <a:avLst/>
          </a:prstGeom>
        </p:spPr>
      </p:pic>
    </p:spTree>
    <p:extLst>
      <p:ext uri="{BB962C8B-B14F-4D97-AF65-F5344CB8AC3E}">
        <p14:creationId xmlns:p14="http://schemas.microsoft.com/office/powerpoint/2010/main" val="22563579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306D5A8D-0BD0-41AB-B7C1-88C09C90B8ED}"/>
              </a:ext>
            </a:extLst>
          </p:cNvPr>
          <p:cNvSpPr>
            <a:spLocks noGrp="1"/>
          </p:cNvSpPr>
          <p:nvPr>
            <p:ph type="title"/>
          </p:nvPr>
        </p:nvSpPr>
        <p:spPr>
          <a:xfrm>
            <a:off x="838200" y="890286"/>
            <a:ext cx="10515600" cy="833740"/>
          </a:xfrm>
        </p:spPr>
        <p:txBody>
          <a:bodyPr>
            <a:normAutofit/>
          </a:bodyPr>
          <a:lstStyle/>
          <a:p>
            <a:pPr algn="ctr"/>
            <a:r>
              <a:rPr lang="nb-NO" sz="4000" b="1">
                <a:latin typeface="Times New Roman" panose="02020603050405020304" pitchFamily="18" charset="0"/>
                <a:cs typeface="Times New Roman" panose="02020603050405020304" pitchFamily="18" charset="0"/>
              </a:rPr>
              <a:t>5.2   Diagnostics</a:t>
            </a:r>
          </a:p>
        </p:txBody>
      </p:sp>
      <p:sp>
        <p:nvSpPr>
          <p:cNvPr id="7" name="Plassholder for innhold 6">
            <a:extLst>
              <a:ext uri="{FF2B5EF4-FFF2-40B4-BE49-F238E27FC236}">
                <a16:creationId xmlns:a16="http://schemas.microsoft.com/office/drawing/2014/main" id="{9DC4BE33-7008-42D9-B6B6-CA4DF6276D1C}"/>
              </a:ext>
            </a:extLst>
          </p:cNvPr>
          <p:cNvSpPr>
            <a:spLocks noGrp="1"/>
          </p:cNvSpPr>
          <p:nvPr>
            <p:ph idx="1"/>
          </p:nvPr>
        </p:nvSpPr>
        <p:spPr>
          <a:xfrm>
            <a:off x="838200" y="1800227"/>
            <a:ext cx="10658475" cy="4752974"/>
          </a:xfrm>
        </p:spPr>
        <p:txBody>
          <a:bodyPr>
            <a:normAutofit/>
          </a:bodyPr>
          <a:lstStyle/>
          <a:p>
            <a:pPr marL="342900" indent="-342900">
              <a:lnSpc>
                <a:spcPct val="150000"/>
              </a:lnSpc>
              <a:spcAft>
                <a:spcPts val="800"/>
              </a:spcAft>
              <a:buFont typeface="Symbol" panose="05050102010706020507" pitchFamily="18" charset="2"/>
              <a:buChar char=""/>
            </a:pPr>
            <a:r>
              <a:rPr lang="en-US" sz="1600" b="1">
                <a:effectLst/>
                <a:latin typeface="Times New Roman" panose="02020603050405020304" pitchFamily="18" charset="0"/>
                <a:ea typeface="PMingLiU" panose="02020500000000000000" pitchFamily="18" charset="-120"/>
                <a:cs typeface="Times New Roman" panose="02020603050405020304" pitchFamily="18" charset="0"/>
              </a:rPr>
              <a:t>Question formation</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a:t>
            </a: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In Norwegian, objects are questioned with </a:t>
            </a:r>
            <a:r>
              <a:rPr lang="en-US" sz="1600" i="1">
                <a:effectLst/>
                <a:latin typeface="Times New Roman" panose="02020603050405020304" pitchFamily="18" charset="0"/>
                <a:ea typeface="PMingLiU" panose="02020500000000000000" pitchFamily="18" charset="-120"/>
                <a:cs typeface="Times New Roman" panose="02020603050405020304" pitchFamily="18" charset="0"/>
              </a:rPr>
              <a:t>wh</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-words such as </a:t>
            </a:r>
            <a:r>
              <a:rPr lang="en-US" sz="1600" i="1">
                <a:effectLst/>
                <a:latin typeface="Times New Roman" panose="02020603050405020304" pitchFamily="18" charset="0"/>
                <a:ea typeface="PMingLiU" panose="02020500000000000000" pitchFamily="18" charset="-120"/>
                <a:cs typeface="Times New Roman" panose="02020603050405020304" pitchFamily="18" charset="0"/>
              </a:rPr>
              <a:t>hvilken</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a:t>
            </a:r>
            <a:r>
              <a:rPr lang="en-US" sz="1600" i="1">
                <a:effectLst/>
                <a:latin typeface="Times New Roman" panose="02020603050405020304" pitchFamily="18" charset="0"/>
                <a:ea typeface="PMingLiU" panose="02020500000000000000" pitchFamily="18" charset="-120"/>
                <a:cs typeface="Times New Roman" panose="02020603050405020304" pitchFamily="18" charset="0"/>
              </a:rPr>
              <a:t>hvilket</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 ‘what/which’ and </a:t>
            </a:r>
            <a:r>
              <a:rPr lang="en-US" sz="1600" i="1">
                <a:effectLst/>
                <a:latin typeface="Times New Roman" panose="02020603050405020304" pitchFamily="18" charset="0"/>
                <a:ea typeface="PMingLiU" panose="02020500000000000000" pitchFamily="18" charset="-120"/>
                <a:cs typeface="Times New Roman" panose="02020603050405020304" pitchFamily="18" charset="0"/>
              </a:rPr>
              <a:t>hva slags </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‘what kind of’, similar to English (Nakajima 2006:677), whereas </a:t>
            </a:r>
            <a:r>
              <a:rPr lang="en-US" sz="1600" i="1">
                <a:effectLst/>
                <a:latin typeface="Times New Roman" panose="02020603050405020304" pitchFamily="18" charset="0"/>
                <a:ea typeface="PMingLiU" panose="02020500000000000000" pitchFamily="18" charset="-120"/>
                <a:cs typeface="Times New Roman" panose="02020603050405020304" pitchFamily="18" charset="0"/>
              </a:rPr>
              <a:t>hvordan</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 ‘how’, </a:t>
            </a:r>
            <a:r>
              <a:rPr lang="en-US" sz="1600" i="1">
                <a:effectLst/>
                <a:latin typeface="Times New Roman" panose="02020603050405020304" pitchFamily="18" charset="0"/>
                <a:ea typeface="PMingLiU" panose="02020500000000000000" pitchFamily="18" charset="-120"/>
                <a:cs typeface="Times New Roman" panose="02020603050405020304" pitchFamily="18" charset="0"/>
              </a:rPr>
              <a:t>hvorfor</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 ‘why’, </a:t>
            </a:r>
            <a:r>
              <a:rPr lang="en-US" sz="1600" i="1">
                <a:effectLst/>
                <a:latin typeface="Times New Roman" panose="02020603050405020304" pitchFamily="18" charset="0"/>
                <a:ea typeface="PMingLiU" panose="02020500000000000000" pitchFamily="18" charset="-120"/>
                <a:cs typeface="Times New Roman" panose="02020603050405020304" pitchFamily="18" charset="0"/>
              </a:rPr>
              <a:t>hvor</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 ‘where’, and the like are used to question adverbials. </a:t>
            </a:r>
            <a:r>
              <a:rPr lang="en-US" sz="1600">
                <a:latin typeface="Times New Roman" panose="02020603050405020304" pitchFamily="18" charset="0"/>
                <a:ea typeface="PMingLiU" panose="02020500000000000000" pitchFamily="18" charset="-120"/>
                <a:cs typeface="Times New Roman" panose="02020603050405020304" pitchFamily="18" charset="0"/>
              </a:rPr>
              <a:t>All of the selected COs seem to be </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compatible with </a:t>
            </a:r>
            <a:r>
              <a:rPr lang="en-US" sz="1600" i="1">
                <a:effectLst/>
                <a:latin typeface="Times New Roman" panose="02020603050405020304" pitchFamily="18" charset="0"/>
                <a:ea typeface="PMingLiU" panose="02020500000000000000" pitchFamily="18" charset="-120"/>
                <a:cs typeface="Times New Roman" panose="02020603050405020304" pitchFamily="18" charset="0"/>
              </a:rPr>
              <a:t>hvilken</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a:t>
            </a:r>
            <a:r>
              <a:rPr lang="en-US" sz="1600" i="1">
                <a:effectLst/>
                <a:latin typeface="Times New Roman" panose="02020603050405020304" pitchFamily="18" charset="0"/>
                <a:ea typeface="PMingLiU" panose="02020500000000000000" pitchFamily="18" charset="-120"/>
                <a:cs typeface="Times New Roman" panose="02020603050405020304" pitchFamily="18" charset="0"/>
              </a:rPr>
              <a:t>hvilken</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 and </a:t>
            </a:r>
            <a:r>
              <a:rPr lang="en-US" sz="1600" i="1">
                <a:effectLst/>
                <a:latin typeface="Times New Roman" panose="02020603050405020304" pitchFamily="18" charset="0"/>
                <a:ea typeface="PMingLiU" panose="02020500000000000000" pitchFamily="18" charset="-120"/>
                <a:cs typeface="Times New Roman" panose="02020603050405020304" pitchFamily="18" charset="0"/>
              </a:rPr>
              <a:t>hva slags</a:t>
            </a:r>
            <a:r>
              <a:rPr lang="en-US" sz="1600" i="1">
                <a:latin typeface="Times New Roman" panose="02020603050405020304" pitchFamily="18" charset="0"/>
                <a:ea typeface="PMingLiU" panose="02020500000000000000" pitchFamily="18" charset="-120"/>
                <a:cs typeface="Times New Roman" panose="02020603050405020304" pitchFamily="18" charset="0"/>
              </a:rPr>
              <a:t> </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(14a-b), which strengthens Hypothesis 1.</a:t>
            </a:r>
            <a:endParaRPr lang="nb-NO" sz="1600">
              <a:latin typeface="Times New Roman" panose="02020603050405020304" pitchFamily="18" charset="0"/>
              <a:ea typeface="PMingLiU" panose="02020500000000000000" pitchFamily="18" charset="-120"/>
              <a:cs typeface="Times New Roman" panose="02020603050405020304" pitchFamily="18" charset="0"/>
            </a:endParaRPr>
          </a:p>
          <a:p>
            <a:pPr marL="0" indent="0">
              <a:lnSpc>
                <a:spcPct val="150000"/>
              </a:lnSpc>
              <a:spcAft>
                <a:spcPts val="800"/>
              </a:spcAft>
              <a:buNone/>
            </a:pPr>
            <a:r>
              <a:rPr lang="nb-NO" sz="1600">
                <a:effectLst/>
                <a:latin typeface="Times New Roman" panose="02020603050405020304" pitchFamily="18" charset="0"/>
                <a:ea typeface="PMingLiU" panose="02020500000000000000" pitchFamily="18" charset="-120"/>
                <a:cs typeface="Times New Roman" panose="02020603050405020304" pitchFamily="18" charset="0"/>
              </a:rPr>
              <a:t>       (14)  a.  </a:t>
            </a:r>
            <a:r>
              <a:rPr lang="nb-NO" sz="1600" i="1">
                <a:effectLst/>
                <a:latin typeface="Times New Roman" panose="02020603050405020304" pitchFamily="18" charset="0"/>
                <a:ea typeface="PMingLiU" panose="02020500000000000000" pitchFamily="18" charset="-120"/>
                <a:cs typeface="Times New Roman" panose="02020603050405020304" pitchFamily="18" charset="0"/>
              </a:rPr>
              <a:t>Q</a:t>
            </a:r>
            <a:r>
              <a:rPr lang="nb-NO" sz="1600">
                <a:effectLst/>
                <a:latin typeface="Times New Roman" panose="02020603050405020304" pitchFamily="18" charset="0"/>
                <a:ea typeface="PMingLiU" panose="02020500000000000000" pitchFamily="18" charset="-120"/>
                <a:cs typeface="Times New Roman" panose="02020603050405020304" pitchFamily="18" charset="0"/>
              </a:rPr>
              <a:t>: {Hvilket  /  Hva     slags  /  *Hvordan}  </a:t>
            </a:r>
            <a:r>
              <a:rPr lang="nb-NO" sz="1600" b="1">
                <a:effectLst/>
                <a:latin typeface="Times New Roman" panose="02020603050405020304" pitchFamily="18" charset="0"/>
                <a:ea typeface="PMingLiU" panose="02020500000000000000" pitchFamily="18" charset="-120"/>
                <a:cs typeface="Times New Roman" panose="02020603050405020304" pitchFamily="18" charset="0"/>
              </a:rPr>
              <a:t>løp </a:t>
            </a:r>
            <a:r>
              <a:rPr lang="nb-NO" sz="1600">
                <a:effectLst/>
                <a:latin typeface="Times New Roman" panose="02020603050405020304" pitchFamily="18" charset="0"/>
                <a:ea typeface="PMingLiU" panose="02020500000000000000" pitchFamily="18" charset="-120"/>
                <a:cs typeface="Times New Roman" panose="02020603050405020304" pitchFamily="18" charset="0"/>
              </a:rPr>
              <a:t> løper  hun?       </a:t>
            </a:r>
            <a:r>
              <a:rPr lang="nb-NO" sz="1600" i="1">
                <a:effectLst/>
                <a:latin typeface="Times New Roman" panose="02020603050405020304" pitchFamily="18" charset="0"/>
                <a:ea typeface="PMingLiU" panose="02020500000000000000" pitchFamily="18" charset="-120"/>
                <a:cs typeface="Times New Roman" panose="02020603050405020304" pitchFamily="18" charset="0"/>
              </a:rPr>
              <a:t>A</a:t>
            </a:r>
            <a:r>
              <a:rPr lang="nb-NO" sz="1600">
                <a:effectLst/>
                <a:latin typeface="Times New Roman" panose="02020603050405020304" pitchFamily="18" charset="0"/>
                <a:ea typeface="PMingLiU" panose="02020500000000000000" pitchFamily="18" charset="-120"/>
                <a:cs typeface="Times New Roman" panose="02020603050405020304" pitchFamily="18" charset="0"/>
              </a:rPr>
              <a:t>: </a:t>
            </a:r>
            <a:r>
              <a:rPr lang="en-US" sz="1600">
                <a:effectLst/>
                <a:latin typeface="Times New Roman" panose="02020603050405020304" pitchFamily="18" charset="0"/>
                <a:ea typeface="Calibri" panose="020F0502020204030204" pitchFamily="34" charset="0"/>
              </a:rPr>
              <a:t>Et {(langt)  </a:t>
            </a:r>
            <a:r>
              <a:rPr lang="en-US" sz="1600" b="1">
                <a:effectLst/>
                <a:latin typeface="Times New Roman" panose="02020603050405020304" pitchFamily="18" charset="0"/>
                <a:ea typeface="Calibri" panose="020F0502020204030204" pitchFamily="34" charset="0"/>
              </a:rPr>
              <a:t>løp</a:t>
            </a:r>
            <a:r>
              <a:rPr lang="en-US" sz="1600">
                <a:effectLst/>
                <a:latin typeface="Times New Roman" panose="02020603050405020304" pitchFamily="18" charset="0"/>
                <a:ea typeface="Calibri" panose="020F0502020204030204" pitchFamily="34" charset="0"/>
              </a:rPr>
              <a:t> (på  mange  mil)  /  </a:t>
            </a:r>
            <a:r>
              <a:rPr lang="en-US" sz="1600" b="1">
                <a:effectLst/>
                <a:latin typeface="Times New Roman" panose="02020603050405020304" pitchFamily="18" charset="0"/>
                <a:ea typeface="Calibri" panose="020F0502020204030204" pitchFamily="34" charset="0"/>
              </a:rPr>
              <a:t>maratonløp</a:t>
            </a:r>
            <a:r>
              <a:rPr lang="en-US" sz="1600">
                <a:effectLst/>
                <a:latin typeface="Times New Roman" panose="02020603050405020304" pitchFamily="18" charset="0"/>
                <a:ea typeface="Calibri" panose="020F0502020204030204" pitchFamily="34" charset="0"/>
              </a:rPr>
              <a:t>}</a:t>
            </a:r>
            <a:br>
              <a:rPr lang="nb-NO" sz="1600">
                <a:effectLst/>
                <a:latin typeface="Times New Roman" panose="02020603050405020304" pitchFamily="18" charset="0"/>
                <a:ea typeface="PMingLiU" panose="02020500000000000000" pitchFamily="18" charset="-120"/>
                <a:cs typeface="Times New Roman" panose="02020603050405020304" pitchFamily="18" charset="0"/>
              </a:rPr>
            </a:br>
            <a:r>
              <a:rPr lang="nb-NO" sz="1600">
                <a:effectLst/>
                <a:latin typeface="Times New Roman" panose="02020603050405020304" pitchFamily="18" charset="0"/>
                <a:ea typeface="PMingLiU" panose="02020500000000000000" pitchFamily="18" charset="-120"/>
                <a:cs typeface="Times New Roman" panose="02020603050405020304" pitchFamily="18" charset="0"/>
              </a:rPr>
              <a:t> 	         what         what    kind        how           run  runs   she?	 a     long    run  of   many    miles  marathon</a:t>
            </a:r>
            <a:br>
              <a:rPr lang="nb-NO" sz="1600">
                <a:effectLst/>
                <a:latin typeface="Times New Roman" panose="02020603050405020304" pitchFamily="18" charset="0"/>
                <a:ea typeface="PMingLiU" panose="02020500000000000000" pitchFamily="18" charset="-120"/>
                <a:cs typeface="Times New Roman" panose="02020603050405020304" pitchFamily="18" charset="0"/>
              </a:rPr>
            </a:br>
            <a:r>
              <a:rPr lang="nb-NO" sz="1600">
                <a:effectLst/>
                <a:latin typeface="Times New Roman" panose="02020603050405020304" pitchFamily="18" charset="0"/>
                <a:ea typeface="PMingLiU" panose="02020500000000000000" pitchFamily="18" charset="-120"/>
                <a:cs typeface="Times New Roman" panose="02020603050405020304" pitchFamily="18" charset="0"/>
              </a:rPr>
              <a:t>                          </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‘{What / What kind of / How} run does she run?		‘A {(long) run (of many miles) / marathon}.’</a:t>
            </a:r>
            <a:br>
              <a:rPr lang="en-US" sz="1600">
                <a:effectLst/>
                <a:latin typeface="Times New Roman" panose="02020603050405020304" pitchFamily="18" charset="0"/>
                <a:ea typeface="PMingLiU" panose="02020500000000000000" pitchFamily="18" charset="-120"/>
                <a:cs typeface="Times New Roman" panose="02020603050405020304" pitchFamily="18" charset="0"/>
              </a:rPr>
            </a:br>
            <a:br>
              <a:rPr lang="en-US" sz="1600">
                <a:effectLst/>
                <a:latin typeface="Times New Roman" panose="02020603050405020304" pitchFamily="18" charset="0"/>
                <a:ea typeface="PMingLiU" panose="02020500000000000000" pitchFamily="18" charset="-120"/>
                <a:cs typeface="Times New Roman" panose="02020603050405020304" pitchFamily="18" charset="0"/>
              </a:rPr>
            </a:br>
            <a:r>
              <a:rPr lang="en-US" sz="1600">
                <a:effectLst/>
                <a:latin typeface="Times New Roman" panose="02020603050405020304" pitchFamily="18" charset="0"/>
                <a:ea typeface="PMingLiU" panose="02020500000000000000" pitchFamily="18" charset="-120"/>
                <a:cs typeface="Times New Roman" panose="02020603050405020304" pitchFamily="18" charset="0"/>
              </a:rPr>
              <a:t>                b.</a:t>
            </a:r>
            <a:r>
              <a:rPr lang="en-US" sz="1600" i="1">
                <a:effectLst/>
                <a:latin typeface="Times New Roman" panose="02020603050405020304" pitchFamily="18" charset="0"/>
                <a:ea typeface="PMingLiU" panose="02020500000000000000" pitchFamily="18" charset="-120"/>
                <a:cs typeface="Times New Roman" panose="02020603050405020304" pitchFamily="18" charset="0"/>
              </a:rPr>
              <a:t>  Q</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 {</a:t>
            </a:r>
            <a:r>
              <a:rPr lang="en-US" sz="1600" baseline="30000">
                <a:effectLst/>
                <a:latin typeface="Times New Roman" panose="02020603050405020304" pitchFamily="18" charset="0"/>
                <a:ea typeface="PMingLiU" panose="02020500000000000000" pitchFamily="18" charset="-120"/>
                <a:cs typeface="Times New Roman" panose="02020603050405020304" pitchFamily="18" charset="0"/>
              </a:rPr>
              <a:t>?</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Hvilken  /  Hva   slags  /  *Hvordan}  </a:t>
            </a:r>
            <a:r>
              <a:rPr lang="en-US" sz="1600" b="1">
                <a:effectLst/>
                <a:latin typeface="Times New Roman" panose="02020603050405020304" pitchFamily="18" charset="0"/>
                <a:ea typeface="PMingLiU" panose="02020500000000000000" pitchFamily="18" charset="-120"/>
                <a:cs typeface="Times New Roman" panose="02020603050405020304" pitchFamily="18" charset="0"/>
              </a:rPr>
              <a:t>død</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    døde  han?         </a:t>
            </a:r>
            <a:r>
              <a:rPr lang="en-US" sz="1600" i="1">
                <a:effectLst/>
                <a:latin typeface="Times New Roman" panose="02020603050405020304" pitchFamily="18" charset="0"/>
                <a:ea typeface="PMingLiU" panose="02020500000000000000" pitchFamily="18" charset="-120"/>
                <a:cs typeface="Times New Roman" panose="02020603050405020304" pitchFamily="18" charset="0"/>
              </a:rPr>
              <a:t>A</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 En  *(naturlig)  </a:t>
            </a:r>
            <a:r>
              <a:rPr lang="en-US" sz="1600" b="1">
                <a:effectLst/>
                <a:latin typeface="Times New Roman" panose="02020603050405020304" pitchFamily="18" charset="0"/>
                <a:ea typeface="PMingLiU" panose="02020500000000000000" pitchFamily="18" charset="-120"/>
                <a:cs typeface="Times New Roman" panose="02020603050405020304" pitchFamily="18" charset="0"/>
              </a:rPr>
              <a:t>død</a:t>
            </a:r>
            <a:r>
              <a:rPr lang="en-US" sz="1600">
                <a:effectLst/>
                <a:latin typeface="Times New Roman" panose="02020603050405020304" pitchFamily="18" charset="0"/>
                <a:ea typeface="PMingLiU" panose="02020500000000000000" pitchFamily="18" charset="-120"/>
                <a:cs typeface="Times New Roman" panose="02020603050405020304" pitchFamily="18" charset="0"/>
              </a:rPr>
              <a:t>.</a:t>
            </a:r>
            <a:br>
              <a:rPr lang="en-US" sz="1600">
                <a:latin typeface="Times New Roman" panose="02020603050405020304" pitchFamily="18" charset="0"/>
                <a:ea typeface="PMingLiU" panose="02020500000000000000" pitchFamily="18" charset="-120"/>
                <a:cs typeface="Times New Roman" panose="02020603050405020304" pitchFamily="18" charset="0"/>
              </a:rPr>
            </a:br>
            <a:r>
              <a:rPr lang="en-US" sz="1600">
                <a:effectLst/>
                <a:latin typeface="Times New Roman" panose="02020603050405020304" pitchFamily="18" charset="0"/>
                <a:ea typeface="PMingLiU" panose="02020500000000000000" pitchFamily="18" charset="-120"/>
                <a:cs typeface="Times New Roman" panose="02020603050405020304" pitchFamily="18" charset="0"/>
              </a:rPr>
              <a:t>                             what          what  kind        how           death  died   he                  a       natural     death</a:t>
            </a:r>
            <a:br>
              <a:rPr lang="en-US" sz="1600">
                <a:effectLst/>
                <a:latin typeface="Times New Roman" panose="02020603050405020304" pitchFamily="18" charset="0"/>
                <a:ea typeface="PMingLiU" panose="02020500000000000000" pitchFamily="18" charset="-120"/>
                <a:cs typeface="Times New Roman" panose="02020603050405020304" pitchFamily="18" charset="0"/>
              </a:rPr>
            </a:br>
            <a:r>
              <a:rPr lang="en-US" sz="1600">
                <a:effectLst/>
                <a:latin typeface="Times New Roman" panose="02020603050405020304" pitchFamily="18" charset="0"/>
                <a:ea typeface="PMingLiU" panose="02020500000000000000" pitchFamily="18" charset="-120"/>
                <a:cs typeface="Times New Roman" panose="02020603050405020304" pitchFamily="18" charset="0"/>
              </a:rPr>
              <a:t>                           ‘{What / What kind of / How} death did he die?		     ‘A natural death.’</a:t>
            </a:r>
          </a:p>
        </p:txBody>
      </p:sp>
      <p:pic>
        <p:nvPicPr>
          <p:cNvPr id="4" name="Bilde 3">
            <a:extLst>
              <a:ext uri="{FF2B5EF4-FFF2-40B4-BE49-F238E27FC236}">
                <a16:creationId xmlns:a16="http://schemas.microsoft.com/office/drawing/2014/main" id="{A0529C7F-D616-4AB5-92FA-1FD1C59804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50" y="99414"/>
            <a:ext cx="6791325" cy="588385"/>
          </a:xfrm>
          <a:prstGeom prst="rect">
            <a:avLst/>
          </a:prstGeom>
        </p:spPr>
      </p:pic>
    </p:spTree>
    <p:extLst>
      <p:ext uri="{BB962C8B-B14F-4D97-AF65-F5344CB8AC3E}">
        <p14:creationId xmlns:p14="http://schemas.microsoft.com/office/powerpoint/2010/main" val="7011873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e 3">
            <a:extLst>
              <a:ext uri="{FF2B5EF4-FFF2-40B4-BE49-F238E27FC236}">
                <a16:creationId xmlns:a16="http://schemas.microsoft.com/office/drawing/2014/main" id="{A0529C7F-D616-4AB5-92FA-1FD1C59804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50" y="99414"/>
            <a:ext cx="6791325" cy="588385"/>
          </a:xfrm>
          <a:prstGeom prst="rect">
            <a:avLst/>
          </a:prstGeom>
        </p:spPr>
      </p:pic>
      <p:pic>
        <p:nvPicPr>
          <p:cNvPr id="12" name="Bilde 11">
            <a:extLst>
              <a:ext uri="{FF2B5EF4-FFF2-40B4-BE49-F238E27FC236}">
                <a16:creationId xmlns:a16="http://schemas.microsoft.com/office/drawing/2014/main" id="{3F960A60-3C78-401C-B1C5-5DE12BD9EAF2}"/>
              </a:ext>
            </a:extLst>
          </p:cNvPr>
          <p:cNvPicPr>
            <a:picLocks noChangeAspect="1"/>
          </p:cNvPicPr>
          <p:nvPr/>
        </p:nvPicPr>
        <p:blipFill>
          <a:blip r:embed="rId3"/>
          <a:stretch>
            <a:fillRect/>
          </a:stretch>
        </p:blipFill>
        <p:spPr>
          <a:xfrm>
            <a:off x="2941083" y="948394"/>
            <a:ext cx="9010729" cy="5722300"/>
          </a:xfrm>
          <a:prstGeom prst="rect">
            <a:avLst/>
          </a:prstGeom>
        </p:spPr>
      </p:pic>
      <p:sp>
        <p:nvSpPr>
          <p:cNvPr id="16" name="TekstSylinder 15">
            <a:extLst>
              <a:ext uri="{FF2B5EF4-FFF2-40B4-BE49-F238E27FC236}">
                <a16:creationId xmlns:a16="http://schemas.microsoft.com/office/drawing/2014/main" id="{108FAE24-F29D-440A-AB33-5B55DBC18696}"/>
              </a:ext>
            </a:extLst>
          </p:cNvPr>
          <p:cNvSpPr txBox="1"/>
          <p:nvPr/>
        </p:nvSpPr>
        <p:spPr>
          <a:xfrm>
            <a:off x="208480" y="2686734"/>
            <a:ext cx="2688153" cy="1530162"/>
          </a:xfrm>
          <a:prstGeom prst="rect">
            <a:avLst/>
          </a:prstGeom>
          <a:noFill/>
        </p:spPr>
        <p:txBody>
          <a:bodyPr wrap="square">
            <a:spAutoFit/>
          </a:bodyPr>
          <a:lstStyle/>
          <a:p>
            <a:pPr>
              <a:lnSpc>
                <a:spcPct val="150000"/>
              </a:lnSpc>
            </a:pPr>
            <a:r>
              <a:rPr lang="en-US" sz="1600" b="1">
                <a:effectLst/>
                <a:latin typeface="Times New Roman" panose="02020603050405020304" pitchFamily="18" charset="0"/>
                <a:ea typeface="PMingLiU" panose="02020500000000000000" pitchFamily="18" charset="-120"/>
              </a:rPr>
              <a:t>TABLE 6</a:t>
            </a:r>
            <a:r>
              <a:rPr lang="en-US" sz="1600">
                <a:effectLst/>
                <a:latin typeface="Times New Roman" panose="02020603050405020304" pitchFamily="18" charset="0"/>
                <a:ea typeface="PMingLiU" panose="02020500000000000000" pitchFamily="18" charset="-120"/>
              </a:rPr>
              <a:t>: An overview of how each test applies to a random selection of COs in Norwegian.</a:t>
            </a:r>
            <a:endParaRPr lang="nb-NO" sz="1600"/>
          </a:p>
        </p:txBody>
      </p:sp>
      <p:sp>
        <p:nvSpPr>
          <p:cNvPr id="5" name="Rektangel 4">
            <a:extLst>
              <a:ext uri="{FF2B5EF4-FFF2-40B4-BE49-F238E27FC236}">
                <a16:creationId xmlns:a16="http://schemas.microsoft.com/office/drawing/2014/main" id="{94D27958-1C2E-4F13-8760-3EAC26CCC785}"/>
              </a:ext>
            </a:extLst>
          </p:cNvPr>
          <p:cNvSpPr/>
          <p:nvPr/>
        </p:nvSpPr>
        <p:spPr>
          <a:xfrm>
            <a:off x="3029983" y="2271152"/>
            <a:ext cx="1690256" cy="83116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ln w="28575">
                <a:solidFill>
                  <a:schemeClr val="tx1"/>
                </a:solidFill>
              </a:ln>
            </a:endParaRPr>
          </a:p>
        </p:txBody>
      </p:sp>
      <p:sp>
        <p:nvSpPr>
          <p:cNvPr id="6" name="Rektangel 5">
            <a:extLst>
              <a:ext uri="{FF2B5EF4-FFF2-40B4-BE49-F238E27FC236}">
                <a16:creationId xmlns:a16="http://schemas.microsoft.com/office/drawing/2014/main" id="{3A0990A5-6AFB-4CC1-AA1F-2774DD3AE33B}"/>
              </a:ext>
            </a:extLst>
          </p:cNvPr>
          <p:cNvSpPr/>
          <p:nvPr/>
        </p:nvSpPr>
        <p:spPr>
          <a:xfrm>
            <a:off x="3029983" y="5719383"/>
            <a:ext cx="1690256" cy="83116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ln w="28575">
                <a:solidFill>
                  <a:schemeClr val="tx1"/>
                </a:solidFill>
              </a:ln>
            </a:endParaRPr>
          </a:p>
        </p:txBody>
      </p:sp>
    </p:spTree>
    <p:extLst>
      <p:ext uri="{BB962C8B-B14F-4D97-AF65-F5344CB8AC3E}">
        <p14:creationId xmlns:p14="http://schemas.microsoft.com/office/powerpoint/2010/main" val="38184229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306D5A8D-0BD0-41AB-B7C1-88C09C90B8ED}"/>
              </a:ext>
            </a:extLst>
          </p:cNvPr>
          <p:cNvSpPr>
            <a:spLocks noGrp="1"/>
          </p:cNvSpPr>
          <p:nvPr>
            <p:ph type="title"/>
          </p:nvPr>
        </p:nvSpPr>
        <p:spPr>
          <a:xfrm>
            <a:off x="838200" y="890286"/>
            <a:ext cx="10515600" cy="833740"/>
          </a:xfrm>
        </p:spPr>
        <p:txBody>
          <a:bodyPr>
            <a:normAutofit/>
          </a:bodyPr>
          <a:lstStyle/>
          <a:p>
            <a:pPr algn="ctr"/>
            <a:r>
              <a:rPr lang="nb-NO" sz="4000" b="1">
                <a:latin typeface="Times New Roman" panose="02020603050405020304" pitchFamily="18" charset="0"/>
                <a:cs typeface="Times New Roman" panose="02020603050405020304" pitchFamily="18" charset="0"/>
              </a:rPr>
              <a:t>6   Conclusion</a:t>
            </a:r>
          </a:p>
        </p:txBody>
      </p:sp>
      <p:sp>
        <p:nvSpPr>
          <p:cNvPr id="7" name="Plassholder for innhold 6">
            <a:extLst>
              <a:ext uri="{FF2B5EF4-FFF2-40B4-BE49-F238E27FC236}">
                <a16:creationId xmlns:a16="http://schemas.microsoft.com/office/drawing/2014/main" id="{9DC4BE33-7008-42D9-B6B6-CA4DF6276D1C}"/>
              </a:ext>
            </a:extLst>
          </p:cNvPr>
          <p:cNvSpPr>
            <a:spLocks noGrp="1"/>
          </p:cNvSpPr>
          <p:nvPr>
            <p:ph idx="1"/>
          </p:nvPr>
        </p:nvSpPr>
        <p:spPr>
          <a:xfrm>
            <a:off x="419100" y="1789712"/>
            <a:ext cx="11353800" cy="4765673"/>
          </a:xfrm>
        </p:spPr>
        <p:txBody>
          <a:bodyPr>
            <a:normAutofit/>
          </a:bodyPr>
          <a:lstStyle/>
          <a:p>
            <a:pPr marL="342900" indent="-342900">
              <a:lnSpc>
                <a:spcPct val="150000"/>
              </a:lnSpc>
              <a:spcAft>
                <a:spcPts val="800"/>
              </a:spcAft>
              <a:buFont typeface="Symbol" panose="05050102010706020507" pitchFamily="18" charset="2"/>
              <a:buChar char=""/>
            </a:pPr>
            <a:r>
              <a:rPr lang="en-US" sz="1600">
                <a:effectLst/>
                <a:latin typeface="Times New Roman" panose="02020603050405020304" pitchFamily="18" charset="0"/>
                <a:ea typeface="Calibri" panose="020F0502020204030204" pitchFamily="34" charset="0"/>
              </a:rPr>
              <a:t>Both </a:t>
            </a:r>
            <a:r>
              <a:rPr lang="en-US" sz="1600" b="1">
                <a:effectLst/>
                <a:latin typeface="Times New Roman" panose="02020603050405020304" pitchFamily="18" charset="0"/>
                <a:ea typeface="Calibri" panose="020F0502020204030204" pitchFamily="34" charset="0"/>
              </a:rPr>
              <a:t>unaccusative and unergative </a:t>
            </a:r>
            <a:r>
              <a:rPr lang="en-US" sz="1600">
                <a:effectLst/>
                <a:latin typeface="Times New Roman" panose="02020603050405020304" pitchFamily="18" charset="0"/>
                <a:ea typeface="Calibri" panose="020F0502020204030204" pitchFamily="34" charset="0"/>
              </a:rPr>
              <a:t>verbs can take cognate objects, although unergatives are by far most frequent.</a:t>
            </a:r>
            <a:r>
              <a:rPr lang="en-US" sz="1600">
                <a:latin typeface="Times New Roman" panose="02020603050405020304" pitchFamily="18" charset="0"/>
                <a:ea typeface="Calibri" panose="020F0502020204030204" pitchFamily="34" charset="0"/>
              </a:rPr>
              <a:t> </a:t>
            </a:r>
          </a:p>
          <a:p>
            <a:pPr marL="342900" indent="-342900">
              <a:lnSpc>
                <a:spcPct val="150000"/>
              </a:lnSpc>
              <a:spcAft>
                <a:spcPts val="800"/>
              </a:spcAft>
              <a:buFont typeface="Symbol" panose="05050102010706020507" pitchFamily="18" charset="2"/>
              <a:buChar char=""/>
            </a:pPr>
            <a:r>
              <a:rPr lang="en-US" sz="1600">
                <a:effectLst/>
                <a:latin typeface="Times New Roman" panose="02020603050405020304" pitchFamily="18" charset="0"/>
                <a:ea typeface="Calibri" panose="020F0502020204030204" pitchFamily="34" charset="0"/>
              </a:rPr>
              <a:t>The </a:t>
            </a:r>
            <a:r>
              <a:rPr lang="en-US" sz="1600" b="1">
                <a:effectLst/>
                <a:latin typeface="Times New Roman" panose="02020603050405020304" pitchFamily="18" charset="0"/>
                <a:ea typeface="Calibri" panose="020F0502020204030204" pitchFamily="34" charset="0"/>
              </a:rPr>
              <a:t>modification requirement </a:t>
            </a:r>
            <a:r>
              <a:rPr lang="en-US" sz="1600">
                <a:effectLst/>
                <a:latin typeface="Times New Roman" panose="02020603050405020304" pitchFamily="18" charset="0"/>
                <a:ea typeface="Calibri" panose="020F0502020204030204" pitchFamily="34" charset="0"/>
              </a:rPr>
              <a:t>largely depends upon the verbs that COs combine with and the verbs’ valency. If the verb cannot take non-cognate objects, the CO needs to be modified in order to avoid redundancy. Modification is (with few exceptions) optional for COs of more transitive-like verbs that can take non-cognate objects as well, presumably because the object delimits the number of possible actions denoted by the verb (its “scope”).</a:t>
            </a:r>
          </a:p>
          <a:p>
            <a:pPr marL="342900" indent="-342900">
              <a:lnSpc>
                <a:spcPct val="150000"/>
              </a:lnSpc>
              <a:spcAft>
                <a:spcPts val="800"/>
              </a:spcAft>
              <a:buFont typeface="Symbol" panose="05050102010706020507" pitchFamily="18" charset="2"/>
              <a:buChar char=""/>
            </a:pPr>
            <a:r>
              <a:rPr lang="en-US" sz="1600">
                <a:effectLst/>
                <a:latin typeface="Times New Roman" panose="02020603050405020304" pitchFamily="18" charset="0"/>
                <a:ea typeface="Calibri" panose="020F0502020204030204" pitchFamily="34" charset="0"/>
              </a:rPr>
              <a:t>COs appear to be </a:t>
            </a:r>
            <a:r>
              <a:rPr lang="en-US" sz="1600" b="1">
                <a:effectLst/>
                <a:latin typeface="Times New Roman" panose="02020603050405020304" pitchFamily="18" charset="0"/>
                <a:ea typeface="Calibri" panose="020F0502020204030204" pitchFamily="34" charset="0"/>
              </a:rPr>
              <a:t>argumental</a:t>
            </a:r>
            <a:r>
              <a:rPr lang="en-US" sz="1600">
                <a:effectLst/>
                <a:latin typeface="Times New Roman" panose="02020603050405020304" pitchFamily="18" charset="0"/>
                <a:ea typeface="Calibri" panose="020F0502020204030204" pitchFamily="34" charset="0"/>
              </a:rPr>
              <a:t>. In general, they behave like direct objects in that they can only be coordinated with other objects, that the majority can undergo </a:t>
            </a:r>
            <a:r>
              <a:rPr lang="en-US" sz="1600" i="1">
                <a:effectLst/>
                <a:latin typeface="Times New Roman" panose="02020603050405020304" pitchFamily="18" charset="0"/>
                <a:ea typeface="Calibri" panose="020F0502020204030204" pitchFamily="34" charset="0"/>
              </a:rPr>
              <a:t>it</a:t>
            </a:r>
            <a:r>
              <a:rPr lang="en-US" sz="1600">
                <a:effectLst/>
                <a:latin typeface="Times New Roman" panose="02020603050405020304" pitchFamily="18" charset="0"/>
                <a:ea typeface="Calibri" panose="020F0502020204030204" pitchFamily="34" charset="0"/>
              </a:rPr>
              <a:t>-pronominalized, and that they can be questioned by interrogatives such as </a:t>
            </a:r>
            <a:r>
              <a:rPr lang="en-US" sz="1600" i="1">
                <a:effectLst/>
                <a:latin typeface="Times New Roman" panose="02020603050405020304" pitchFamily="18" charset="0"/>
                <a:ea typeface="Calibri" panose="020F0502020204030204" pitchFamily="34" charset="0"/>
              </a:rPr>
              <a:t>hvilken</a:t>
            </a:r>
            <a:r>
              <a:rPr lang="en-US" sz="1600">
                <a:effectLst/>
                <a:latin typeface="Times New Roman" panose="02020603050405020304" pitchFamily="18" charset="0"/>
                <a:ea typeface="Calibri" panose="020F0502020204030204" pitchFamily="34" charset="0"/>
              </a:rPr>
              <a:t>/ </a:t>
            </a:r>
            <a:r>
              <a:rPr lang="en-US" sz="1600" i="1">
                <a:effectLst/>
                <a:latin typeface="Times New Roman" panose="02020603050405020304" pitchFamily="18" charset="0"/>
                <a:ea typeface="Calibri" panose="020F0502020204030204" pitchFamily="34" charset="0"/>
              </a:rPr>
              <a:t>hvilket</a:t>
            </a:r>
            <a:r>
              <a:rPr lang="en-US" sz="1600">
                <a:effectLst/>
                <a:latin typeface="Times New Roman" panose="02020603050405020304" pitchFamily="18" charset="0"/>
                <a:ea typeface="Calibri" panose="020F0502020204030204" pitchFamily="34" charset="0"/>
              </a:rPr>
              <a:t> ‘what/which’ and </a:t>
            </a:r>
            <a:r>
              <a:rPr lang="en-US" sz="1600" i="1">
                <a:effectLst/>
                <a:latin typeface="Times New Roman" panose="02020603050405020304" pitchFamily="18" charset="0"/>
                <a:ea typeface="Calibri" panose="020F0502020204030204" pitchFamily="34" charset="0"/>
              </a:rPr>
              <a:t>hva slags</a:t>
            </a:r>
            <a:r>
              <a:rPr lang="en-US" sz="1600">
                <a:effectLst/>
                <a:latin typeface="Times New Roman" panose="02020603050405020304" pitchFamily="18" charset="0"/>
                <a:ea typeface="Calibri" panose="020F0502020204030204" pitchFamily="34" charset="0"/>
              </a:rPr>
              <a:t> ‘what kind of’. However, the objects of Group A appear to be more adverbial in nature.</a:t>
            </a:r>
            <a:endParaRPr lang="en-US" sz="1600">
              <a:effectLst/>
              <a:latin typeface="Times New Roman" panose="02020603050405020304" pitchFamily="18" charset="0"/>
              <a:ea typeface="PMingLiU" panose="02020500000000000000" pitchFamily="18" charset="-120"/>
              <a:cs typeface="Times New Roman" panose="02020603050405020304" pitchFamily="18" charset="0"/>
            </a:endParaRPr>
          </a:p>
        </p:txBody>
      </p:sp>
      <p:pic>
        <p:nvPicPr>
          <p:cNvPr id="4" name="Bilde 3">
            <a:extLst>
              <a:ext uri="{FF2B5EF4-FFF2-40B4-BE49-F238E27FC236}">
                <a16:creationId xmlns:a16="http://schemas.microsoft.com/office/drawing/2014/main" id="{A0529C7F-D616-4AB5-92FA-1FD1C59804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50" y="99414"/>
            <a:ext cx="6791325" cy="588385"/>
          </a:xfrm>
          <a:prstGeom prst="rect">
            <a:avLst/>
          </a:prstGeom>
        </p:spPr>
      </p:pic>
    </p:spTree>
    <p:extLst>
      <p:ext uri="{BB962C8B-B14F-4D97-AF65-F5344CB8AC3E}">
        <p14:creationId xmlns:p14="http://schemas.microsoft.com/office/powerpoint/2010/main" val="22839971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306D5A8D-0BD0-41AB-B7C1-88C09C90B8ED}"/>
              </a:ext>
            </a:extLst>
          </p:cNvPr>
          <p:cNvSpPr>
            <a:spLocks noGrp="1"/>
          </p:cNvSpPr>
          <p:nvPr>
            <p:ph type="title"/>
          </p:nvPr>
        </p:nvSpPr>
        <p:spPr>
          <a:xfrm>
            <a:off x="838200" y="890286"/>
            <a:ext cx="10515600" cy="833740"/>
          </a:xfrm>
        </p:spPr>
        <p:txBody>
          <a:bodyPr>
            <a:normAutofit/>
          </a:bodyPr>
          <a:lstStyle/>
          <a:p>
            <a:pPr algn="ctr"/>
            <a:r>
              <a:rPr lang="nb-NO" sz="4000" b="1">
                <a:latin typeface="Times New Roman" panose="02020603050405020304" pitchFamily="18" charset="0"/>
                <a:cs typeface="Times New Roman" panose="02020603050405020304" pitchFamily="18" charset="0"/>
              </a:rPr>
              <a:t>7   References</a:t>
            </a:r>
          </a:p>
        </p:txBody>
      </p:sp>
      <p:sp>
        <p:nvSpPr>
          <p:cNvPr id="7" name="Plassholder for innhold 6">
            <a:extLst>
              <a:ext uri="{FF2B5EF4-FFF2-40B4-BE49-F238E27FC236}">
                <a16:creationId xmlns:a16="http://schemas.microsoft.com/office/drawing/2014/main" id="{9DC4BE33-7008-42D9-B6B6-CA4DF6276D1C}"/>
              </a:ext>
            </a:extLst>
          </p:cNvPr>
          <p:cNvSpPr>
            <a:spLocks noGrp="1"/>
          </p:cNvSpPr>
          <p:nvPr>
            <p:ph idx="1"/>
          </p:nvPr>
        </p:nvSpPr>
        <p:spPr>
          <a:xfrm>
            <a:off x="838199" y="1897939"/>
            <a:ext cx="10602433" cy="4765673"/>
          </a:xfrm>
        </p:spPr>
        <p:txBody>
          <a:bodyPr>
            <a:normAutofit lnSpcReduction="10000"/>
          </a:bodyPr>
          <a:lstStyle/>
          <a:p>
            <a:pPr marL="0" indent="0">
              <a:lnSpc>
                <a:spcPct val="150000"/>
              </a:lnSpc>
              <a:spcAft>
                <a:spcPts val="800"/>
              </a:spcAft>
              <a:buNone/>
            </a:pPr>
            <a:r>
              <a:rPr lang="en-US" sz="1600">
                <a:effectLst/>
                <a:latin typeface="Times New Roman" panose="02020603050405020304" pitchFamily="18" charset="0"/>
                <a:ea typeface="PMingLiU" panose="02020500000000000000" pitchFamily="18" charset="-120"/>
              </a:rPr>
              <a:t>Akkuş, Faruk, </a:t>
            </a:r>
            <a:r>
              <a:rPr lang="en-US" sz="1600">
                <a:latin typeface="Times New Roman" panose="02020603050405020304" pitchFamily="18" charset="0"/>
                <a:ea typeface="PMingLiU" panose="02020500000000000000" pitchFamily="18" charset="-120"/>
              </a:rPr>
              <a:t>and</a:t>
            </a:r>
            <a:r>
              <a:rPr lang="en-US" sz="1600">
                <a:effectLst/>
                <a:latin typeface="Times New Roman" panose="02020603050405020304" pitchFamily="18" charset="0"/>
                <a:ea typeface="PMingLiU" panose="02020500000000000000" pitchFamily="18" charset="-120"/>
              </a:rPr>
              <a:t> </a:t>
            </a:r>
            <a:r>
              <a:rPr lang="nb-NO" sz="1600">
                <a:latin typeface="Times New Roman" panose="02020603050405020304" pitchFamily="18" charset="0"/>
                <a:cs typeface="Times New Roman" panose="02020603050405020304" pitchFamily="18" charset="0"/>
              </a:rPr>
              <a:t>Balkız </a:t>
            </a:r>
            <a:r>
              <a:rPr lang="en-US" sz="1600">
                <a:effectLst/>
                <a:latin typeface="Times New Roman" panose="02020603050405020304" pitchFamily="18" charset="0"/>
                <a:ea typeface="PMingLiU" panose="02020500000000000000" pitchFamily="18" charset="-120"/>
              </a:rPr>
              <a:t>Öztürk. 2017. On cognate objects in Sason Arabic. In </a:t>
            </a:r>
            <a:r>
              <a:rPr lang="en-US" sz="1600" i="1">
                <a:effectLst/>
                <a:latin typeface="Times New Roman" panose="02020603050405020304" pitchFamily="18" charset="0"/>
                <a:ea typeface="PMingLiU" panose="02020500000000000000" pitchFamily="18" charset="-120"/>
              </a:rPr>
              <a:t>Proceeding of the 40th Annual Penn</a:t>
            </a:r>
            <a:br>
              <a:rPr lang="en-US" sz="1600" i="1">
                <a:effectLst/>
                <a:latin typeface="Times New Roman" panose="02020603050405020304" pitchFamily="18" charset="0"/>
                <a:ea typeface="PMingLiU" panose="02020500000000000000" pitchFamily="18" charset="-120"/>
              </a:rPr>
            </a:br>
            <a:r>
              <a:rPr lang="en-US" sz="1600" i="1">
                <a:effectLst/>
                <a:latin typeface="Times New Roman" panose="02020603050405020304" pitchFamily="18" charset="0"/>
                <a:ea typeface="PMingLiU" panose="02020500000000000000" pitchFamily="18" charset="-120"/>
              </a:rPr>
              <a:t> 	Linguistics Conference</a:t>
            </a:r>
            <a:r>
              <a:rPr lang="en-US" sz="1600" i="1">
                <a:latin typeface="Times New Roman" panose="02020603050405020304" pitchFamily="18" charset="0"/>
                <a:ea typeface="PMingLiU" panose="02020500000000000000" pitchFamily="18" charset="-120"/>
              </a:rPr>
              <a:t> </a:t>
            </a:r>
            <a:r>
              <a:rPr lang="en-US" sz="1600">
                <a:effectLst/>
                <a:latin typeface="Times New Roman" panose="02020603050405020304" pitchFamily="18" charset="0"/>
                <a:ea typeface="PMingLiU" panose="02020500000000000000" pitchFamily="18" charset="-120"/>
              </a:rPr>
              <a:t>23(1), 1–10.</a:t>
            </a:r>
            <a:br>
              <a:rPr lang="en-US" sz="1600">
                <a:effectLst/>
                <a:latin typeface="Times New Roman" panose="02020603050405020304" pitchFamily="18" charset="0"/>
                <a:ea typeface="PMingLiU" panose="02020500000000000000" pitchFamily="18" charset="-120"/>
              </a:rPr>
            </a:br>
            <a:r>
              <a:rPr lang="en-US" sz="1600">
                <a:effectLst/>
                <a:latin typeface="Times New Roman" panose="02020603050405020304" pitchFamily="18" charset="0"/>
                <a:ea typeface="PMingLiU" panose="02020500000000000000" pitchFamily="18" charset="-120"/>
              </a:rPr>
              <a:t>Booij, Geert. 2012. </a:t>
            </a:r>
            <a:r>
              <a:rPr lang="en-US" sz="1600" i="1">
                <a:effectLst/>
                <a:latin typeface="Times New Roman" panose="02020603050405020304" pitchFamily="18" charset="0"/>
                <a:ea typeface="PMingLiU" panose="02020500000000000000" pitchFamily="18" charset="-120"/>
              </a:rPr>
              <a:t>The Grammar of Words: An Introduction to Linguistic Morphology</a:t>
            </a:r>
            <a:r>
              <a:rPr lang="en-US" sz="1600">
                <a:latin typeface="Times New Roman" panose="02020603050405020304" pitchFamily="18" charset="0"/>
                <a:ea typeface="PMingLiU" panose="02020500000000000000" pitchFamily="18" charset="-120"/>
              </a:rPr>
              <a:t>. T</a:t>
            </a:r>
            <a:r>
              <a:rPr lang="en-US" sz="1600">
                <a:effectLst/>
                <a:latin typeface="Times New Roman" panose="02020603050405020304" pitchFamily="18" charset="0"/>
                <a:ea typeface="PMingLiU" panose="02020500000000000000" pitchFamily="18" charset="-120"/>
              </a:rPr>
              <a:t>hird edition. New York: Oxford</a:t>
            </a:r>
            <a:br>
              <a:rPr lang="en-US" sz="1600">
                <a:effectLst/>
                <a:latin typeface="Times New Roman" panose="02020603050405020304" pitchFamily="18" charset="0"/>
                <a:ea typeface="PMingLiU" panose="02020500000000000000" pitchFamily="18" charset="-120"/>
              </a:rPr>
            </a:br>
            <a:r>
              <a:rPr lang="en-US" sz="1600">
                <a:effectLst/>
                <a:latin typeface="Times New Roman" panose="02020603050405020304" pitchFamily="18" charset="0"/>
                <a:ea typeface="PMingLiU" panose="02020500000000000000" pitchFamily="18" charset="-120"/>
              </a:rPr>
              <a:t> 	University Press.</a:t>
            </a:r>
            <a:br>
              <a:rPr lang="en-US" sz="1600">
                <a:latin typeface="Times New Roman" panose="02020603050405020304" pitchFamily="18" charset="0"/>
                <a:ea typeface="PMingLiU" panose="02020500000000000000" pitchFamily="18" charset="-120"/>
              </a:rPr>
            </a:br>
            <a:r>
              <a:rPr lang="en-US" sz="1600">
                <a:effectLst/>
                <a:latin typeface="Times New Roman" panose="02020603050405020304" pitchFamily="18" charset="0"/>
                <a:ea typeface="PMingLiU" panose="02020500000000000000" pitchFamily="18" charset="-120"/>
              </a:rPr>
              <a:t>Carnie, Andrew. 2013. </a:t>
            </a:r>
            <a:r>
              <a:rPr lang="en-US" sz="1600" i="1">
                <a:effectLst/>
                <a:latin typeface="Times New Roman" panose="02020603050405020304" pitchFamily="18" charset="0"/>
                <a:ea typeface="PMingLiU" panose="02020500000000000000" pitchFamily="18" charset="-120"/>
              </a:rPr>
              <a:t>Syntax: A Generative Introduction.</a:t>
            </a:r>
            <a:r>
              <a:rPr lang="en-US" sz="1600">
                <a:latin typeface="Times New Roman" panose="02020603050405020304" pitchFamily="18" charset="0"/>
                <a:ea typeface="PMingLiU" panose="02020500000000000000" pitchFamily="18" charset="-120"/>
              </a:rPr>
              <a:t> T</a:t>
            </a:r>
            <a:r>
              <a:rPr lang="en-US" sz="1600">
                <a:effectLst/>
                <a:latin typeface="Times New Roman" panose="02020603050405020304" pitchFamily="18" charset="0"/>
                <a:ea typeface="PMingLiU" panose="02020500000000000000" pitchFamily="18" charset="-120"/>
              </a:rPr>
              <a:t>hird edition. Oxford: Wiley-Blackwell.</a:t>
            </a:r>
            <a:br>
              <a:rPr lang="en-US" sz="1600">
                <a:effectLst/>
                <a:latin typeface="Times New Roman" panose="02020603050405020304" pitchFamily="18" charset="0"/>
                <a:ea typeface="PMingLiU" panose="02020500000000000000" pitchFamily="18" charset="-120"/>
              </a:rPr>
            </a:br>
            <a:r>
              <a:rPr lang="en-US" sz="1600">
                <a:effectLst/>
                <a:latin typeface="Times New Roman" panose="02020603050405020304" pitchFamily="18" charset="0"/>
                <a:ea typeface="PMingLiU" panose="02020500000000000000" pitchFamily="18" charset="-120"/>
              </a:rPr>
              <a:t>Derrick, Donald, </a:t>
            </a:r>
            <a:r>
              <a:rPr lang="en-US" sz="1600">
                <a:latin typeface="Times New Roman" panose="02020603050405020304" pitchFamily="18" charset="0"/>
                <a:ea typeface="PMingLiU" panose="02020500000000000000" pitchFamily="18" charset="-120"/>
              </a:rPr>
              <a:t>and Daniel</a:t>
            </a:r>
            <a:r>
              <a:rPr lang="en-US" sz="1600">
                <a:effectLst/>
                <a:latin typeface="Times New Roman" panose="02020603050405020304" pitchFamily="18" charset="0"/>
                <a:ea typeface="PMingLiU" panose="02020500000000000000" pitchFamily="18" charset="-120"/>
              </a:rPr>
              <a:t> Archambault. 2010. TreeForm: Explaining and exploring grammar through syntax trees. </a:t>
            </a:r>
            <a:r>
              <a:rPr lang="en-US" sz="1600" i="1">
                <a:effectLst/>
                <a:latin typeface="Times New Roman" panose="02020603050405020304" pitchFamily="18" charset="0"/>
                <a:ea typeface="PMingLiU" panose="02020500000000000000" pitchFamily="18" charset="-120"/>
              </a:rPr>
              <a:t>Literary</a:t>
            </a:r>
            <a:br>
              <a:rPr lang="en-US" sz="1600" i="1">
                <a:effectLst/>
                <a:latin typeface="Times New Roman" panose="02020603050405020304" pitchFamily="18" charset="0"/>
                <a:ea typeface="PMingLiU" panose="02020500000000000000" pitchFamily="18" charset="-120"/>
              </a:rPr>
            </a:br>
            <a:r>
              <a:rPr lang="en-US" sz="1600" i="1">
                <a:effectLst/>
                <a:latin typeface="Times New Roman" panose="02020603050405020304" pitchFamily="18" charset="0"/>
                <a:ea typeface="PMingLiU" panose="02020500000000000000" pitchFamily="18" charset="-120"/>
              </a:rPr>
              <a:t> 	and Linguistic Computing</a:t>
            </a:r>
            <a:r>
              <a:rPr lang="en-US" sz="1600" i="1">
                <a:latin typeface="Times New Roman" panose="02020603050405020304" pitchFamily="18" charset="0"/>
                <a:ea typeface="PMingLiU" panose="02020500000000000000" pitchFamily="18" charset="-120"/>
              </a:rPr>
              <a:t> </a:t>
            </a:r>
            <a:r>
              <a:rPr lang="en-US" sz="1600">
                <a:effectLst/>
                <a:latin typeface="Times New Roman" panose="02020603050405020304" pitchFamily="18" charset="0"/>
                <a:ea typeface="PMingLiU" panose="02020500000000000000" pitchFamily="18" charset="-120"/>
              </a:rPr>
              <a:t>25(1):53–66.</a:t>
            </a:r>
            <a:br>
              <a:rPr lang="en-US" sz="1600">
                <a:effectLst/>
                <a:latin typeface="Times New Roman" panose="02020603050405020304" pitchFamily="18" charset="0"/>
                <a:ea typeface="PMingLiU" panose="02020500000000000000" pitchFamily="18" charset="-120"/>
              </a:rPr>
            </a:br>
            <a:r>
              <a:rPr lang="en-US" sz="1600">
                <a:effectLst/>
                <a:latin typeface="Times New Roman" panose="02020603050405020304" pitchFamily="18" charset="0"/>
                <a:ea typeface="PMingLiU" panose="02020500000000000000" pitchFamily="18" charset="-120"/>
              </a:rPr>
              <a:t>Dowty, David R. 1979. </a:t>
            </a:r>
            <a:r>
              <a:rPr lang="en-US" sz="1600" i="1">
                <a:effectLst/>
                <a:latin typeface="Times New Roman" panose="02020603050405020304" pitchFamily="18" charset="0"/>
                <a:ea typeface="PMingLiU" panose="02020500000000000000" pitchFamily="18" charset="-120"/>
              </a:rPr>
              <a:t>Word Meaning and Montague Grammar: The Semantics of Verbs and Times in Generative Semantics</a:t>
            </a:r>
            <a:br>
              <a:rPr lang="en-US" sz="1600" i="1">
                <a:effectLst/>
                <a:latin typeface="Times New Roman" panose="02020603050405020304" pitchFamily="18" charset="0"/>
                <a:ea typeface="PMingLiU" panose="02020500000000000000" pitchFamily="18" charset="-120"/>
              </a:rPr>
            </a:br>
            <a:r>
              <a:rPr lang="en-US" sz="1600" i="1">
                <a:effectLst/>
                <a:latin typeface="Times New Roman" panose="02020603050405020304" pitchFamily="18" charset="0"/>
                <a:ea typeface="PMingLiU" panose="02020500000000000000" pitchFamily="18" charset="-120"/>
              </a:rPr>
              <a:t> 	and in Montague’s PTQ</a:t>
            </a:r>
            <a:r>
              <a:rPr lang="en-US" sz="1600">
                <a:effectLst/>
                <a:latin typeface="Times New Roman" panose="02020603050405020304" pitchFamily="18" charset="0"/>
                <a:ea typeface="PMingLiU" panose="02020500000000000000" pitchFamily="18" charset="-120"/>
              </a:rPr>
              <a:t>. Dordrecht: Kluwer Academic Publishers.</a:t>
            </a:r>
            <a:br>
              <a:rPr lang="en-US" sz="1600">
                <a:effectLst/>
                <a:latin typeface="Times New Roman" panose="02020603050405020304" pitchFamily="18" charset="0"/>
                <a:ea typeface="PMingLiU" panose="02020500000000000000" pitchFamily="18" charset="-120"/>
              </a:rPr>
            </a:br>
            <a:r>
              <a:rPr lang="en-US" sz="1600">
                <a:effectLst/>
                <a:latin typeface="Times New Roman" panose="02020603050405020304" pitchFamily="18" charset="0"/>
                <a:ea typeface="PMingLiU" panose="02020500000000000000" pitchFamily="18" charset="-120"/>
              </a:rPr>
              <a:t>Faarlund, Jan Terje, Lie, Svein, and Kjell I. Vannebo</a:t>
            </a:r>
            <a:r>
              <a:rPr lang="en-US" sz="1600">
                <a:latin typeface="Times New Roman" panose="02020603050405020304" pitchFamily="18" charset="0"/>
                <a:ea typeface="PMingLiU" panose="02020500000000000000" pitchFamily="18" charset="-120"/>
              </a:rPr>
              <a:t>. </a:t>
            </a:r>
            <a:r>
              <a:rPr lang="en-US" sz="1600">
                <a:effectLst/>
                <a:latin typeface="Times New Roman" panose="02020603050405020304" pitchFamily="18" charset="0"/>
                <a:ea typeface="PMingLiU" panose="02020500000000000000" pitchFamily="18" charset="-120"/>
              </a:rPr>
              <a:t>1997. </a:t>
            </a:r>
            <a:r>
              <a:rPr lang="en-US" sz="1600" i="1">
                <a:effectLst/>
                <a:latin typeface="Times New Roman" panose="02020603050405020304" pitchFamily="18" charset="0"/>
                <a:ea typeface="PMingLiU" panose="02020500000000000000" pitchFamily="18" charset="-120"/>
              </a:rPr>
              <a:t>Norsk referansegrammatikk</a:t>
            </a:r>
            <a:r>
              <a:rPr lang="en-US" sz="1600">
                <a:effectLst/>
                <a:latin typeface="Times New Roman" panose="02020603050405020304" pitchFamily="18" charset="0"/>
                <a:ea typeface="PMingLiU" panose="02020500000000000000" pitchFamily="18" charset="-120"/>
              </a:rPr>
              <a:t>. Oslo: Universitetsforlaget.</a:t>
            </a:r>
            <a:br>
              <a:rPr lang="en-US" sz="1600">
                <a:effectLst/>
                <a:latin typeface="Times New Roman" panose="02020603050405020304" pitchFamily="18" charset="0"/>
                <a:ea typeface="PMingLiU" panose="02020500000000000000" pitchFamily="18" charset="-120"/>
              </a:rPr>
            </a:br>
            <a:r>
              <a:rPr lang="en-US" sz="1600">
                <a:effectLst/>
                <a:latin typeface="Times New Roman" panose="02020603050405020304" pitchFamily="18" charset="0"/>
                <a:ea typeface="PMingLiU" panose="02020500000000000000" pitchFamily="18" charset="-120"/>
              </a:rPr>
              <a:t>Guevara, Emiliano R. 2010. NoWaC: a large web-based corpus for Norwegian. In </a:t>
            </a:r>
            <a:r>
              <a:rPr lang="en-US" sz="1600" i="1">
                <a:effectLst/>
                <a:latin typeface="Times New Roman" panose="02020603050405020304" pitchFamily="18" charset="0"/>
                <a:ea typeface="PMingLiU" panose="02020500000000000000" pitchFamily="18" charset="-120"/>
              </a:rPr>
              <a:t>Proceedings of the NAACL</a:t>
            </a:r>
            <a:r>
              <a:rPr lang="en-US" sz="1600" i="1">
                <a:latin typeface="Times New Roman" panose="02020603050405020304" pitchFamily="18" charset="0"/>
                <a:ea typeface="PMingLiU" panose="02020500000000000000" pitchFamily="18" charset="-120"/>
              </a:rPr>
              <a:t> </a:t>
            </a:r>
            <a:r>
              <a:rPr lang="en-US" sz="1600" i="1">
                <a:effectLst/>
                <a:latin typeface="Times New Roman" panose="02020603050405020304" pitchFamily="18" charset="0"/>
                <a:ea typeface="PMingLiU" panose="02020500000000000000" pitchFamily="18" charset="-120"/>
              </a:rPr>
              <a:t>HLT 2010 Sixth</a:t>
            </a:r>
            <a:br>
              <a:rPr lang="en-US" sz="1600" i="1">
                <a:effectLst/>
                <a:latin typeface="Times New Roman" panose="02020603050405020304" pitchFamily="18" charset="0"/>
                <a:ea typeface="PMingLiU" panose="02020500000000000000" pitchFamily="18" charset="-120"/>
              </a:rPr>
            </a:br>
            <a:r>
              <a:rPr lang="en-US" sz="1600" i="1">
                <a:effectLst/>
                <a:latin typeface="Times New Roman" panose="02020603050405020304" pitchFamily="18" charset="0"/>
                <a:ea typeface="PMingLiU" panose="02020500000000000000" pitchFamily="18" charset="-120"/>
              </a:rPr>
              <a:t> 	Web as Corpus Workshop</a:t>
            </a:r>
            <a:r>
              <a:rPr lang="en-US" sz="1600">
                <a:effectLst/>
                <a:latin typeface="Times New Roman" panose="02020603050405020304" pitchFamily="18" charset="0"/>
                <a:ea typeface="PMingLiU" panose="02020500000000000000" pitchFamily="18" charset="-120"/>
              </a:rPr>
              <a:t>, Association for Computational Linguistics, 1</a:t>
            </a:r>
            <a:r>
              <a:rPr lang="en-US" sz="1600">
                <a:effectLst/>
                <a:latin typeface="Times New Roman" panose="02020603050405020304" pitchFamily="18" charset="0"/>
                <a:ea typeface="Calibri" panose="020F0502020204030204" pitchFamily="34" charset="0"/>
              </a:rPr>
              <a:t>–</a:t>
            </a:r>
            <a:r>
              <a:rPr lang="en-US" sz="1600">
                <a:effectLst/>
                <a:latin typeface="Times New Roman" panose="02020603050405020304" pitchFamily="18" charset="0"/>
                <a:ea typeface="PMingLiU" panose="02020500000000000000" pitchFamily="18" charset="-120"/>
              </a:rPr>
              <a:t>7.</a:t>
            </a:r>
            <a:br>
              <a:rPr lang="en-US" sz="1600">
                <a:effectLst/>
                <a:latin typeface="Times New Roman" panose="02020603050405020304" pitchFamily="18" charset="0"/>
                <a:ea typeface="PMingLiU" panose="02020500000000000000" pitchFamily="18" charset="-120"/>
              </a:rPr>
            </a:br>
            <a:r>
              <a:rPr lang="en-US" sz="1600">
                <a:effectLst/>
                <a:latin typeface="Times New Roman" panose="02020603050405020304" pitchFamily="18" charset="0"/>
                <a:ea typeface="PMingLiU" panose="02020500000000000000" pitchFamily="18" charset="-120"/>
              </a:rPr>
              <a:t> 	http://www.hf.uio.no/iln/om/organisasjon/tekstlab/prosjekter/nowac/index.html</a:t>
            </a:r>
            <a:endParaRPr lang="en-US" sz="1600">
              <a:effectLst/>
              <a:latin typeface="Times New Roman" panose="02020603050405020304" pitchFamily="18" charset="0"/>
              <a:ea typeface="PMingLiU" panose="02020500000000000000" pitchFamily="18" charset="-120"/>
              <a:cs typeface="Times New Roman" panose="02020603050405020304" pitchFamily="18" charset="0"/>
            </a:endParaRPr>
          </a:p>
        </p:txBody>
      </p:sp>
      <p:pic>
        <p:nvPicPr>
          <p:cNvPr id="4" name="Bilde 3">
            <a:extLst>
              <a:ext uri="{FF2B5EF4-FFF2-40B4-BE49-F238E27FC236}">
                <a16:creationId xmlns:a16="http://schemas.microsoft.com/office/drawing/2014/main" id="{A0529C7F-D616-4AB5-92FA-1FD1C59804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50" y="99414"/>
            <a:ext cx="6791325" cy="588385"/>
          </a:xfrm>
          <a:prstGeom prst="rect">
            <a:avLst/>
          </a:prstGeom>
        </p:spPr>
      </p:pic>
    </p:spTree>
    <p:extLst>
      <p:ext uri="{BB962C8B-B14F-4D97-AF65-F5344CB8AC3E}">
        <p14:creationId xmlns:p14="http://schemas.microsoft.com/office/powerpoint/2010/main" val="460961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306D5A8D-0BD0-41AB-B7C1-88C09C90B8ED}"/>
              </a:ext>
            </a:extLst>
          </p:cNvPr>
          <p:cNvSpPr>
            <a:spLocks noGrp="1"/>
          </p:cNvSpPr>
          <p:nvPr>
            <p:ph type="title"/>
          </p:nvPr>
        </p:nvSpPr>
        <p:spPr>
          <a:xfrm>
            <a:off x="838200" y="890286"/>
            <a:ext cx="10515600" cy="833740"/>
          </a:xfrm>
        </p:spPr>
        <p:txBody>
          <a:bodyPr>
            <a:normAutofit/>
          </a:bodyPr>
          <a:lstStyle/>
          <a:p>
            <a:pPr algn="ctr"/>
            <a:r>
              <a:rPr lang="nb-NO" sz="4000" b="1">
                <a:latin typeface="Times New Roman" panose="02020603050405020304" pitchFamily="18" charset="0"/>
                <a:cs typeface="Times New Roman" panose="02020603050405020304" pitchFamily="18" charset="0"/>
              </a:rPr>
              <a:t>1   Introduction</a:t>
            </a:r>
          </a:p>
        </p:txBody>
      </p:sp>
      <p:sp>
        <p:nvSpPr>
          <p:cNvPr id="7" name="Plassholder for innhold 6">
            <a:extLst>
              <a:ext uri="{FF2B5EF4-FFF2-40B4-BE49-F238E27FC236}">
                <a16:creationId xmlns:a16="http://schemas.microsoft.com/office/drawing/2014/main" id="{9DC4BE33-7008-42D9-B6B6-CA4DF6276D1C}"/>
              </a:ext>
            </a:extLst>
          </p:cNvPr>
          <p:cNvSpPr>
            <a:spLocks noGrp="1"/>
          </p:cNvSpPr>
          <p:nvPr>
            <p:ph idx="1"/>
          </p:nvPr>
        </p:nvSpPr>
        <p:spPr>
          <a:xfrm>
            <a:off x="838200" y="1800227"/>
            <a:ext cx="10710797" cy="4958360"/>
          </a:xfrm>
        </p:spPr>
        <p:txBody>
          <a:bodyPr>
            <a:normAutofit/>
          </a:bodyPr>
          <a:lstStyle/>
          <a:p>
            <a:pPr>
              <a:lnSpc>
                <a:spcPct val="150000"/>
              </a:lnSpc>
            </a:pPr>
            <a:r>
              <a:rPr lang="nb-NO" sz="1600">
                <a:latin typeface="Times New Roman" panose="02020603050405020304" pitchFamily="18" charset="0"/>
                <a:cs typeface="Times New Roman" panose="02020603050405020304" pitchFamily="18" charset="0"/>
              </a:rPr>
              <a:t>An </a:t>
            </a:r>
            <a:r>
              <a:rPr lang="nb-NO" sz="1600" b="1">
                <a:latin typeface="Times New Roman" panose="02020603050405020304" pitchFamily="18" charset="0"/>
                <a:cs typeface="Times New Roman" panose="02020603050405020304" pitchFamily="18" charset="0"/>
              </a:rPr>
              <a:t>empirical analysis </a:t>
            </a:r>
            <a:r>
              <a:rPr lang="nb-NO" sz="1600">
                <a:latin typeface="Times New Roman" panose="02020603050405020304" pitchFamily="18" charset="0"/>
                <a:cs typeface="Times New Roman" panose="02020603050405020304" pitchFamily="18" charset="0"/>
              </a:rPr>
              <a:t>of cognate objects (henceforth COs) in Norwegian</a:t>
            </a:r>
          </a:p>
          <a:p>
            <a:pPr>
              <a:lnSpc>
                <a:spcPct val="150000"/>
              </a:lnSpc>
            </a:pPr>
            <a:r>
              <a:rPr lang="nb-NO" sz="1600" b="1">
                <a:latin typeface="Times New Roman" panose="02020603050405020304" pitchFamily="18" charset="0"/>
                <a:cs typeface="Times New Roman" panose="02020603050405020304" pitchFamily="18" charset="0"/>
              </a:rPr>
              <a:t>Cognate objects </a:t>
            </a:r>
            <a:r>
              <a:rPr lang="nb-NO" sz="1600">
                <a:latin typeface="Times New Roman" panose="02020603050405020304" pitchFamily="18" charset="0"/>
                <a:cs typeface="Times New Roman" panose="02020603050405020304" pitchFamily="18" charset="0"/>
              </a:rPr>
              <a:t>are noun phrases whose head noun is semantically and often morphologically related (i.e., ‘cognate’) to the verb (Faarlund et al. 1997:665), as illustrated in (1a-c):</a:t>
            </a:r>
          </a:p>
          <a:p>
            <a:pPr marL="0" indent="0">
              <a:lnSpc>
                <a:spcPct val="150000"/>
              </a:lnSpc>
              <a:buNone/>
            </a:pPr>
            <a:r>
              <a:rPr lang="nb-NO" sz="1600">
                <a:latin typeface="Times New Roman" panose="02020603050405020304" pitchFamily="18" charset="0"/>
                <a:cs typeface="Times New Roman" panose="02020603050405020304" pitchFamily="18" charset="0"/>
              </a:rPr>
              <a:t>     (1)  a.  Hun  </a:t>
            </a:r>
            <a:r>
              <a:rPr lang="nb-NO" sz="1600" b="1">
                <a:latin typeface="Times New Roman" panose="02020603050405020304" pitchFamily="18" charset="0"/>
                <a:cs typeface="Times New Roman" panose="02020603050405020304" pitchFamily="18" charset="0"/>
              </a:rPr>
              <a:t>sov</a:t>
            </a:r>
            <a:r>
              <a:rPr lang="nb-NO" sz="1600">
                <a:latin typeface="Times New Roman" panose="02020603050405020304" pitchFamily="18" charset="0"/>
                <a:cs typeface="Times New Roman" panose="02020603050405020304" pitchFamily="18" charset="0"/>
              </a:rPr>
              <a:t>  [en  urolig    </a:t>
            </a:r>
            <a:r>
              <a:rPr lang="nb-NO" sz="1600" b="1">
                <a:latin typeface="Times New Roman" panose="02020603050405020304" pitchFamily="18" charset="0"/>
                <a:cs typeface="Times New Roman" panose="02020603050405020304" pitchFamily="18" charset="0"/>
              </a:rPr>
              <a:t>søvn</a:t>
            </a:r>
            <a:r>
              <a:rPr lang="nb-NO" sz="1600">
                <a:latin typeface="Times New Roman" panose="02020603050405020304" pitchFamily="18" charset="0"/>
                <a:cs typeface="Times New Roman" panose="02020603050405020304" pitchFamily="18" charset="0"/>
              </a:rPr>
              <a:t>].               b.  Han  </a:t>
            </a:r>
            <a:r>
              <a:rPr lang="nb-NO" sz="1600" b="1">
                <a:latin typeface="Times New Roman" panose="02020603050405020304" pitchFamily="18" charset="0"/>
                <a:cs typeface="Times New Roman" panose="02020603050405020304" pitchFamily="18" charset="0"/>
              </a:rPr>
              <a:t>løp</a:t>
            </a:r>
            <a:r>
              <a:rPr lang="nb-NO" sz="1600">
                <a:latin typeface="Times New Roman" panose="02020603050405020304" pitchFamily="18" charset="0"/>
                <a:cs typeface="Times New Roman" panose="02020603050405020304" pitchFamily="18" charset="0"/>
              </a:rPr>
              <a:t>  [sitt  beste  </a:t>
            </a:r>
            <a:r>
              <a:rPr lang="nb-NO" sz="1600" b="1">
                <a:latin typeface="Times New Roman" panose="02020603050405020304" pitchFamily="18" charset="0"/>
                <a:cs typeface="Times New Roman" panose="02020603050405020304" pitchFamily="18" charset="0"/>
              </a:rPr>
              <a:t>løp</a:t>
            </a:r>
            <a:r>
              <a:rPr lang="nb-NO" sz="1600">
                <a:latin typeface="Times New Roman" panose="02020603050405020304" pitchFamily="18" charset="0"/>
                <a:cs typeface="Times New Roman" panose="02020603050405020304" pitchFamily="18" charset="0"/>
              </a:rPr>
              <a:t>]  noensinne.               c.  De    </a:t>
            </a:r>
            <a:r>
              <a:rPr lang="nb-NO" sz="1600" b="1">
                <a:latin typeface="Times New Roman" panose="02020603050405020304" pitchFamily="18" charset="0"/>
                <a:cs typeface="Times New Roman" panose="02020603050405020304" pitchFamily="18" charset="0"/>
              </a:rPr>
              <a:t>lever</a:t>
            </a:r>
            <a:r>
              <a:rPr lang="nb-NO" sz="1600">
                <a:latin typeface="Times New Roman" panose="02020603050405020304" pitchFamily="18" charset="0"/>
                <a:cs typeface="Times New Roman" panose="02020603050405020304" pitchFamily="18" charset="0"/>
              </a:rPr>
              <a:t>  [et  </a:t>
            </a:r>
            <a:r>
              <a:rPr lang="nb-NO" sz="1600" b="1">
                <a:latin typeface="Times New Roman" panose="02020603050405020304" pitchFamily="18" charset="0"/>
                <a:cs typeface="Times New Roman" panose="02020603050405020304" pitchFamily="18" charset="0"/>
              </a:rPr>
              <a:t>hundeliv</a:t>
            </a:r>
            <a:r>
              <a:rPr lang="nb-NO" sz="1600">
                <a:latin typeface="Times New Roman" panose="02020603050405020304" pitchFamily="18" charset="0"/>
                <a:cs typeface="Times New Roman" panose="02020603050405020304" pitchFamily="18" charset="0"/>
              </a:rPr>
              <a:t>].</a:t>
            </a:r>
            <a:br>
              <a:rPr lang="nb-NO" sz="1600">
                <a:latin typeface="Times New Roman" panose="02020603050405020304" pitchFamily="18" charset="0"/>
                <a:cs typeface="Times New Roman" panose="02020603050405020304" pitchFamily="18" charset="0"/>
              </a:rPr>
            </a:br>
            <a:r>
              <a:rPr lang="nb-NO" sz="1600">
                <a:latin typeface="Times New Roman" panose="02020603050405020304" pitchFamily="18" charset="0"/>
                <a:cs typeface="Times New Roman" panose="02020603050405020304" pitchFamily="18" charset="0"/>
              </a:rPr>
              <a:t>                 she   slept  a   restless  sleep he                 he     ran    his  best    run   ever                              they  live      a   dog’s.life</a:t>
            </a:r>
            <a:br>
              <a:rPr lang="nb-NO" sz="1600">
                <a:latin typeface="Times New Roman" panose="02020603050405020304" pitchFamily="18" charset="0"/>
                <a:cs typeface="Times New Roman" panose="02020603050405020304" pitchFamily="18" charset="0"/>
              </a:rPr>
            </a:br>
            <a:r>
              <a:rPr lang="nb-NO" sz="1600">
                <a:latin typeface="Times New Roman" panose="02020603050405020304" pitchFamily="18" charset="0"/>
                <a:cs typeface="Times New Roman" panose="02020603050405020304" pitchFamily="18" charset="0"/>
              </a:rPr>
              <a:t>                ‘She slept a restless sleep.’                         ‘He ran his best run.’                                             ‘They live a dog’s life.’</a:t>
            </a:r>
          </a:p>
          <a:p>
            <a:pPr>
              <a:lnSpc>
                <a:spcPct val="150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Most COs are derived by non-zero affixation (Pereltsvaig 2002:107), as in (1b), or the head is part of a complex compound, as in (1c).</a:t>
            </a:r>
            <a:r>
              <a:rPr lang="nb-NO" sz="1600">
                <a:latin typeface="Times New Roman" panose="02020603050405020304" pitchFamily="18" charset="0"/>
                <a:ea typeface="Calibri" panose="020F0502020204030204" pitchFamily="34" charset="0"/>
                <a:cs typeface="Times New Roman" panose="02020603050405020304" pitchFamily="18" charset="0"/>
              </a:rPr>
              <a:t> Moreover, COs are usually </a:t>
            </a:r>
            <a:r>
              <a:rPr lang="en-US" sz="1600">
                <a:effectLst/>
                <a:latin typeface="Times New Roman" panose="02020603050405020304" pitchFamily="18" charset="0"/>
                <a:ea typeface="Calibri" panose="020F0502020204030204" pitchFamily="34" charset="0"/>
                <a:cs typeface="Times New Roman" panose="02020603050405020304" pitchFamily="18" charset="0"/>
              </a:rPr>
              <a:t>modified by one or several elements, such as an adjective (1a-b), as possessive (1b), and/or the first part of a compound (1c).</a:t>
            </a:r>
          </a:p>
          <a:p>
            <a:pPr>
              <a:lnSpc>
                <a:spcPct val="150000"/>
              </a:lnSpc>
            </a:pPr>
            <a:r>
              <a:rPr lang="en-US" sz="1600">
                <a:effectLst/>
                <a:latin typeface="Times New Roman" panose="02020603050405020304" pitchFamily="18" charset="0"/>
                <a:ea typeface="PMingLiU" panose="02020500000000000000" pitchFamily="18" charset="-120"/>
              </a:rPr>
              <a:t>COs are taken to be </a:t>
            </a:r>
            <a:r>
              <a:rPr lang="en-US" sz="1600" b="1">
                <a:effectLst/>
                <a:latin typeface="Times New Roman" panose="02020603050405020304" pitchFamily="18" charset="0"/>
                <a:ea typeface="PMingLiU" panose="02020500000000000000" pitchFamily="18" charset="-120"/>
              </a:rPr>
              <a:t>resultant objects</a:t>
            </a:r>
            <a:r>
              <a:rPr lang="en-US" sz="1600">
                <a:effectLst/>
                <a:latin typeface="Times New Roman" panose="02020603050405020304" pitchFamily="18" charset="0"/>
                <a:ea typeface="PMingLiU" panose="02020500000000000000" pitchFamily="18" charset="-120"/>
              </a:rPr>
              <a:t> «whose referents are produced by the actions represented by the verbs» (Kuno &amp; Takami 2004:119). Faarlund et al. (1997:718) use the term “effected/product object”.</a:t>
            </a:r>
            <a:endParaRPr lang="nb-NO" sz="1600">
              <a:latin typeface="Times New Roman" panose="02020603050405020304" pitchFamily="18" charset="0"/>
              <a:cs typeface="Times New Roman" panose="02020603050405020304" pitchFamily="18" charset="0"/>
            </a:endParaRPr>
          </a:p>
        </p:txBody>
      </p:sp>
      <p:pic>
        <p:nvPicPr>
          <p:cNvPr id="4" name="Bilde 3">
            <a:extLst>
              <a:ext uri="{FF2B5EF4-FFF2-40B4-BE49-F238E27FC236}">
                <a16:creationId xmlns:a16="http://schemas.microsoft.com/office/drawing/2014/main" id="{A0529C7F-D616-4AB5-92FA-1FD1C59804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50" y="99414"/>
            <a:ext cx="6791325" cy="588385"/>
          </a:xfrm>
          <a:prstGeom prst="rect">
            <a:avLst/>
          </a:prstGeom>
        </p:spPr>
      </p:pic>
    </p:spTree>
    <p:extLst>
      <p:ext uri="{BB962C8B-B14F-4D97-AF65-F5344CB8AC3E}">
        <p14:creationId xmlns:p14="http://schemas.microsoft.com/office/powerpoint/2010/main" val="4018734626"/>
      </p:ext>
    </p:extLst>
  </p:cSld>
  <p:clrMapOvr>
    <a:masterClrMapping/>
  </p:clrMapOvr>
  <mc:AlternateContent xmlns:mc="http://schemas.openxmlformats.org/markup-compatibility/2006">
    <mc:Choice xmlns:p14="http://schemas.microsoft.com/office/powerpoint/2010/main" Requires="p14">
      <p:transition spd="slow" p14:dur="2000" advTm="72796"/>
    </mc:Choice>
    <mc:Fallback>
      <p:transition spd="slow" advTm="72796"/>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306D5A8D-0BD0-41AB-B7C1-88C09C90B8ED}"/>
              </a:ext>
            </a:extLst>
          </p:cNvPr>
          <p:cNvSpPr>
            <a:spLocks noGrp="1"/>
          </p:cNvSpPr>
          <p:nvPr>
            <p:ph type="title"/>
          </p:nvPr>
        </p:nvSpPr>
        <p:spPr>
          <a:xfrm>
            <a:off x="838200" y="890286"/>
            <a:ext cx="10515600" cy="833740"/>
          </a:xfrm>
        </p:spPr>
        <p:txBody>
          <a:bodyPr>
            <a:normAutofit/>
          </a:bodyPr>
          <a:lstStyle/>
          <a:p>
            <a:pPr algn="ctr"/>
            <a:r>
              <a:rPr lang="nb-NO" sz="4000" b="1">
                <a:latin typeface="Times New Roman" panose="02020603050405020304" pitchFamily="18" charset="0"/>
                <a:cs typeface="Times New Roman" panose="02020603050405020304" pitchFamily="18" charset="0"/>
              </a:rPr>
              <a:t>7   References</a:t>
            </a:r>
          </a:p>
        </p:txBody>
      </p:sp>
      <p:sp>
        <p:nvSpPr>
          <p:cNvPr id="7" name="Plassholder for innhold 6">
            <a:extLst>
              <a:ext uri="{FF2B5EF4-FFF2-40B4-BE49-F238E27FC236}">
                <a16:creationId xmlns:a16="http://schemas.microsoft.com/office/drawing/2014/main" id="{9DC4BE33-7008-42D9-B6B6-CA4DF6276D1C}"/>
              </a:ext>
            </a:extLst>
          </p:cNvPr>
          <p:cNvSpPr>
            <a:spLocks noGrp="1"/>
          </p:cNvSpPr>
          <p:nvPr>
            <p:ph idx="1"/>
          </p:nvPr>
        </p:nvSpPr>
        <p:spPr>
          <a:xfrm>
            <a:off x="838200" y="1847138"/>
            <a:ext cx="10740656" cy="4782262"/>
          </a:xfrm>
        </p:spPr>
        <p:txBody>
          <a:bodyPr>
            <a:normAutofit fontScale="92500"/>
          </a:bodyPr>
          <a:lstStyle/>
          <a:p>
            <a:pPr marL="0" indent="0">
              <a:lnSpc>
                <a:spcPct val="170000"/>
              </a:lnSpc>
              <a:spcAft>
                <a:spcPts val="800"/>
              </a:spcAft>
              <a:buNone/>
            </a:pPr>
            <a:r>
              <a:rPr lang="en-US" sz="1700">
                <a:effectLst/>
                <a:latin typeface="Times New Roman" panose="02020603050405020304" pitchFamily="18" charset="0"/>
                <a:ea typeface="PMingLiU" panose="02020500000000000000" pitchFamily="18" charset="-120"/>
              </a:rPr>
              <a:t>Kuno, Susumu, </a:t>
            </a:r>
            <a:r>
              <a:rPr lang="en-US" sz="1700">
                <a:latin typeface="Times New Roman" panose="02020603050405020304" pitchFamily="18" charset="0"/>
                <a:ea typeface="PMingLiU" panose="02020500000000000000" pitchFamily="18" charset="-120"/>
              </a:rPr>
              <a:t>and Ken-ichi</a:t>
            </a:r>
            <a:r>
              <a:rPr lang="en-US" sz="1700">
                <a:effectLst/>
                <a:latin typeface="Times New Roman" panose="02020603050405020304" pitchFamily="18" charset="0"/>
                <a:ea typeface="PMingLiU" panose="02020500000000000000" pitchFamily="18" charset="-120"/>
              </a:rPr>
              <a:t> Takami. 2004. </a:t>
            </a:r>
            <a:r>
              <a:rPr lang="en-US" sz="1700" i="1">
                <a:effectLst/>
                <a:latin typeface="Times New Roman" panose="02020603050405020304" pitchFamily="18" charset="0"/>
                <a:ea typeface="PMingLiU" panose="02020500000000000000" pitchFamily="18" charset="-120"/>
              </a:rPr>
              <a:t>Functional Constraints in Grammar: On the Unergative-Unaccusative Distinction</a:t>
            </a:r>
            <a:r>
              <a:rPr lang="en-US" sz="1700">
                <a:effectLst/>
                <a:latin typeface="Times New Roman" panose="02020603050405020304" pitchFamily="18" charset="0"/>
                <a:ea typeface="PMingLiU" panose="02020500000000000000" pitchFamily="18" charset="-120"/>
              </a:rPr>
              <a:t>.</a:t>
            </a:r>
            <a:br>
              <a:rPr lang="en-US" sz="1700">
                <a:effectLst/>
                <a:latin typeface="Times New Roman" panose="02020603050405020304" pitchFamily="18" charset="0"/>
                <a:ea typeface="PMingLiU" panose="02020500000000000000" pitchFamily="18" charset="-120"/>
              </a:rPr>
            </a:br>
            <a:r>
              <a:rPr lang="en-US" sz="1700">
                <a:effectLst/>
                <a:latin typeface="Times New Roman" panose="02020603050405020304" pitchFamily="18" charset="0"/>
                <a:ea typeface="PMingLiU" panose="02020500000000000000" pitchFamily="18" charset="-120"/>
              </a:rPr>
              <a:t> 	Amsterdam/Philadelphia: John Benjamins Publishing Company.</a:t>
            </a:r>
            <a:br>
              <a:rPr lang="en-US" sz="1700">
                <a:effectLst/>
                <a:latin typeface="Times New Roman" panose="02020603050405020304" pitchFamily="18" charset="0"/>
                <a:ea typeface="PMingLiU" panose="02020500000000000000" pitchFamily="18" charset="-120"/>
              </a:rPr>
            </a:br>
            <a:r>
              <a:rPr lang="en-US" sz="1700">
                <a:effectLst/>
                <a:latin typeface="Times New Roman" panose="02020603050405020304" pitchFamily="18" charset="0"/>
                <a:ea typeface="PMingLiU" panose="02020500000000000000" pitchFamily="18" charset="-120"/>
              </a:rPr>
              <a:t>Levin, Beth. 1993. </a:t>
            </a:r>
            <a:r>
              <a:rPr lang="en-US" sz="1700" i="1">
                <a:effectLst/>
                <a:latin typeface="Times New Roman" panose="02020603050405020304" pitchFamily="18" charset="0"/>
                <a:ea typeface="PMingLiU" panose="02020500000000000000" pitchFamily="18" charset="-120"/>
              </a:rPr>
              <a:t>English Verb Classes and Alternations: A Preliminary Investigation.</a:t>
            </a:r>
            <a:r>
              <a:rPr lang="en-US" sz="1700" i="1">
                <a:latin typeface="Times New Roman" panose="02020603050405020304" pitchFamily="18" charset="0"/>
                <a:ea typeface="PMingLiU" panose="02020500000000000000" pitchFamily="18" charset="-120"/>
              </a:rPr>
              <a:t> </a:t>
            </a:r>
            <a:r>
              <a:rPr lang="en-US" sz="1700">
                <a:effectLst/>
                <a:latin typeface="Times New Roman" panose="02020603050405020304" pitchFamily="18" charset="0"/>
                <a:ea typeface="PMingLiU" panose="02020500000000000000" pitchFamily="18" charset="-120"/>
              </a:rPr>
              <a:t>Chicago/London: The University of</a:t>
            </a:r>
            <a:br>
              <a:rPr lang="en-US" sz="1700">
                <a:effectLst/>
                <a:latin typeface="Times New Roman" panose="02020603050405020304" pitchFamily="18" charset="0"/>
                <a:ea typeface="PMingLiU" panose="02020500000000000000" pitchFamily="18" charset="-120"/>
              </a:rPr>
            </a:br>
            <a:r>
              <a:rPr lang="en-US" sz="1700">
                <a:effectLst/>
                <a:latin typeface="Times New Roman" panose="02020603050405020304" pitchFamily="18" charset="0"/>
                <a:ea typeface="PMingLiU" panose="02020500000000000000" pitchFamily="18" charset="-120"/>
              </a:rPr>
              <a:t> 	Chicago Press.</a:t>
            </a:r>
            <a:br>
              <a:rPr lang="en-US" sz="1700">
                <a:effectLst/>
                <a:latin typeface="Times New Roman" panose="02020603050405020304" pitchFamily="18" charset="0"/>
                <a:ea typeface="PMingLiU" panose="02020500000000000000" pitchFamily="18" charset="-120"/>
              </a:rPr>
            </a:br>
            <a:r>
              <a:rPr lang="en-US" sz="1700">
                <a:effectLst/>
                <a:latin typeface="Times New Roman" panose="02020603050405020304" pitchFamily="18" charset="0"/>
                <a:ea typeface="PMingLiU" panose="02020500000000000000" pitchFamily="18" charset="-120"/>
              </a:rPr>
              <a:t>Nakajima, Heizo. 2006. Adverbial cognate objects. </a:t>
            </a:r>
            <a:r>
              <a:rPr lang="en-US" sz="1700" i="1">
                <a:effectLst/>
                <a:latin typeface="Times New Roman" panose="02020603050405020304" pitchFamily="18" charset="0"/>
                <a:ea typeface="PMingLiU" panose="02020500000000000000" pitchFamily="18" charset="-120"/>
              </a:rPr>
              <a:t>Linguistic Inquiry </a:t>
            </a:r>
            <a:r>
              <a:rPr lang="en-US" sz="1700">
                <a:effectLst/>
                <a:latin typeface="Times New Roman" panose="02020603050405020304" pitchFamily="18" charset="0"/>
                <a:ea typeface="PMingLiU" panose="02020500000000000000" pitchFamily="18" charset="-120"/>
              </a:rPr>
              <a:t>37(4):674–684.</a:t>
            </a:r>
            <a:br>
              <a:rPr lang="en-US" sz="1700">
                <a:effectLst/>
                <a:latin typeface="Times New Roman" panose="02020603050405020304" pitchFamily="18" charset="0"/>
                <a:ea typeface="PMingLiU" panose="02020500000000000000" pitchFamily="18" charset="-120"/>
              </a:rPr>
            </a:br>
            <a:r>
              <a:rPr lang="en-US" sz="1700">
                <a:effectLst/>
                <a:latin typeface="Times New Roman" panose="02020603050405020304" pitchFamily="18" charset="0"/>
                <a:ea typeface="PMingLiU" panose="02020500000000000000" pitchFamily="18" charset="-120"/>
              </a:rPr>
              <a:t>Nevins, Andrew, and Neil Myler. 2014. A brown-eyed girl. </a:t>
            </a:r>
            <a:r>
              <a:rPr lang="en-US" sz="1700" i="1">
                <a:effectLst/>
                <a:latin typeface="Times New Roman" panose="02020603050405020304" pitchFamily="18" charset="0"/>
                <a:ea typeface="PMingLiU" panose="02020500000000000000" pitchFamily="18" charset="-120"/>
              </a:rPr>
              <a:t>UCLA Working Papers in Linguistics</a:t>
            </a:r>
            <a:r>
              <a:rPr lang="en-US" sz="1700" i="1">
                <a:latin typeface="Times New Roman" panose="02020603050405020304" pitchFamily="18" charset="0"/>
                <a:ea typeface="PMingLiU" panose="02020500000000000000" pitchFamily="18" charset="-120"/>
              </a:rPr>
              <a:t> </a:t>
            </a:r>
            <a:r>
              <a:rPr lang="en-US" sz="1700">
                <a:effectLst/>
                <a:latin typeface="Times New Roman" panose="02020603050405020304" pitchFamily="18" charset="0"/>
                <a:ea typeface="PMingLiU" panose="02020500000000000000" pitchFamily="18" charset="-120"/>
              </a:rPr>
              <a:t>18:243–257.</a:t>
            </a:r>
            <a:br>
              <a:rPr lang="en-US" sz="1700">
                <a:effectLst/>
                <a:latin typeface="Times New Roman" panose="02020603050405020304" pitchFamily="18" charset="0"/>
                <a:ea typeface="PMingLiU" panose="02020500000000000000" pitchFamily="18" charset="-120"/>
              </a:rPr>
            </a:br>
            <a:r>
              <a:rPr lang="en-US" sz="1700">
                <a:effectLst/>
                <a:latin typeface="Times New Roman" panose="02020603050405020304" pitchFamily="18" charset="0"/>
                <a:ea typeface="PMingLiU" panose="02020500000000000000" pitchFamily="18" charset="-120"/>
              </a:rPr>
              <a:t>Pereltsvaig, A. 2002. Cognate objects in Modern and Biblical Hebrew. In </a:t>
            </a:r>
            <a:r>
              <a:rPr lang="en-US" sz="1700" i="1">
                <a:effectLst/>
                <a:latin typeface="Times New Roman" panose="02020603050405020304" pitchFamily="18" charset="0"/>
                <a:ea typeface="PMingLiU" panose="02020500000000000000" pitchFamily="18" charset="-120"/>
              </a:rPr>
              <a:t>Themes in Arabic and Hebrew Syntax</a:t>
            </a:r>
            <a:r>
              <a:rPr lang="en-US" sz="1700">
                <a:effectLst/>
                <a:latin typeface="Times New Roman" panose="02020603050405020304" pitchFamily="18" charset="0"/>
                <a:ea typeface="PMingLiU" panose="02020500000000000000" pitchFamily="18" charset="-120"/>
              </a:rPr>
              <a:t>, ed. by Jamal</a:t>
            </a:r>
            <a:br>
              <a:rPr lang="en-US" sz="1700">
                <a:effectLst/>
                <a:latin typeface="Times New Roman" panose="02020603050405020304" pitchFamily="18" charset="0"/>
                <a:ea typeface="PMingLiU" panose="02020500000000000000" pitchFamily="18" charset="-120"/>
              </a:rPr>
            </a:br>
            <a:r>
              <a:rPr lang="en-US" sz="1700">
                <a:effectLst/>
                <a:latin typeface="Times New Roman" panose="02020603050405020304" pitchFamily="18" charset="0"/>
                <a:ea typeface="PMingLiU" panose="02020500000000000000" pitchFamily="18" charset="-120"/>
              </a:rPr>
              <a:t> 	Ouhalla </a:t>
            </a:r>
            <a:r>
              <a:rPr lang="en-US" sz="1700">
                <a:latin typeface="Times New Roman" panose="02020603050405020304" pitchFamily="18" charset="0"/>
                <a:ea typeface="PMingLiU" panose="02020500000000000000" pitchFamily="18" charset="-120"/>
              </a:rPr>
              <a:t>and</a:t>
            </a:r>
            <a:r>
              <a:rPr lang="en-US" sz="1700">
                <a:effectLst/>
                <a:latin typeface="Times New Roman" panose="02020603050405020304" pitchFamily="18" charset="0"/>
                <a:ea typeface="PMingLiU" panose="02020500000000000000" pitchFamily="18" charset="-120"/>
              </a:rPr>
              <a:t> Ur Shlonsky, 107–136. Dordrecht: Kluwer Academic Publishers.</a:t>
            </a:r>
            <a:br>
              <a:rPr lang="en-US" sz="1700">
                <a:effectLst/>
                <a:latin typeface="Times New Roman" panose="02020603050405020304" pitchFamily="18" charset="0"/>
                <a:ea typeface="PMingLiU" panose="02020500000000000000" pitchFamily="18" charset="-120"/>
              </a:rPr>
            </a:br>
            <a:r>
              <a:rPr lang="en-US" sz="1700">
                <a:effectLst/>
                <a:latin typeface="Times New Roman" panose="02020603050405020304" pitchFamily="18" charset="0"/>
                <a:ea typeface="PMingLiU" panose="02020500000000000000" pitchFamily="18" charset="-120"/>
              </a:rPr>
              <a:t>Perlmutter, David M. 1978. Impersonal passives and the unaccusative </a:t>
            </a:r>
            <a:r>
              <a:rPr lang="en-US" sz="1700">
                <a:latin typeface="Times New Roman" panose="02020603050405020304" pitchFamily="18" charset="0"/>
                <a:ea typeface="PMingLiU" panose="02020500000000000000" pitchFamily="18" charset="-120"/>
              </a:rPr>
              <a:t>h</a:t>
            </a:r>
            <a:r>
              <a:rPr lang="en-US" sz="1700">
                <a:effectLst/>
                <a:latin typeface="Times New Roman" panose="02020603050405020304" pitchFamily="18" charset="0"/>
                <a:ea typeface="PMingLiU" panose="02020500000000000000" pitchFamily="18" charset="-120"/>
              </a:rPr>
              <a:t>ypothesis. In </a:t>
            </a:r>
            <a:r>
              <a:rPr lang="en-US" sz="1700" i="1">
                <a:effectLst/>
                <a:latin typeface="Times New Roman" panose="02020603050405020304" pitchFamily="18" charset="0"/>
                <a:ea typeface="PMingLiU" panose="02020500000000000000" pitchFamily="18" charset="-120"/>
              </a:rPr>
              <a:t>Proceedings of the</a:t>
            </a:r>
            <a:r>
              <a:rPr lang="en-US" sz="1700" i="1">
                <a:latin typeface="Times New Roman" panose="02020603050405020304" pitchFamily="18" charset="0"/>
                <a:ea typeface="PMingLiU" panose="02020500000000000000" pitchFamily="18" charset="-120"/>
              </a:rPr>
              <a:t> </a:t>
            </a:r>
            <a:r>
              <a:rPr lang="en-US" sz="1700" i="1">
                <a:effectLst/>
                <a:latin typeface="Times New Roman" panose="02020603050405020304" pitchFamily="18" charset="0"/>
                <a:ea typeface="PMingLiU" panose="02020500000000000000" pitchFamily="18" charset="-120"/>
              </a:rPr>
              <a:t>Annual 	Meeting of the</a:t>
            </a:r>
            <a:br>
              <a:rPr lang="en-US" sz="1700" i="1">
                <a:effectLst/>
                <a:latin typeface="Times New Roman" panose="02020603050405020304" pitchFamily="18" charset="0"/>
                <a:ea typeface="PMingLiU" panose="02020500000000000000" pitchFamily="18" charset="-120"/>
              </a:rPr>
            </a:br>
            <a:r>
              <a:rPr lang="en-US" sz="1700" i="1">
                <a:effectLst/>
                <a:latin typeface="Times New Roman" panose="02020603050405020304" pitchFamily="18" charset="0"/>
                <a:ea typeface="PMingLiU" panose="02020500000000000000" pitchFamily="18" charset="-120"/>
              </a:rPr>
              <a:t> 	Berkeley Linguistics Society</a:t>
            </a:r>
            <a:r>
              <a:rPr lang="en-US" sz="1700">
                <a:effectLst/>
                <a:latin typeface="Times New Roman" panose="02020603050405020304" pitchFamily="18" charset="0"/>
                <a:ea typeface="PMingLiU" panose="02020500000000000000" pitchFamily="18" charset="-120"/>
              </a:rPr>
              <a:t> 38(4), 157–189.</a:t>
            </a:r>
            <a:br>
              <a:rPr lang="en-US" sz="1700">
                <a:effectLst/>
                <a:latin typeface="Times New Roman" panose="02020603050405020304" pitchFamily="18" charset="0"/>
                <a:ea typeface="PMingLiU" panose="02020500000000000000" pitchFamily="18" charset="-120"/>
              </a:rPr>
            </a:br>
            <a:r>
              <a:rPr lang="en-US" sz="1700">
                <a:effectLst/>
                <a:latin typeface="Times New Roman" panose="02020603050405020304" pitchFamily="18" charset="0"/>
                <a:ea typeface="PMingLiU" panose="02020500000000000000" pitchFamily="18" charset="-120"/>
              </a:rPr>
              <a:t>Sag, Ivan A. 1997. English relative clause constructions. </a:t>
            </a:r>
            <a:r>
              <a:rPr lang="en-US" sz="1700" i="1">
                <a:effectLst/>
                <a:latin typeface="Times New Roman" panose="02020603050405020304" pitchFamily="18" charset="0"/>
                <a:ea typeface="PMingLiU" panose="02020500000000000000" pitchFamily="18" charset="-120"/>
              </a:rPr>
              <a:t>Journal of Linguistics</a:t>
            </a:r>
            <a:r>
              <a:rPr lang="en-US" sz="1700">
                <a:effectLst/>
                <a:latin typeface="Times New Roman" panose="02020603050405020304" pitchFamily="18" charset="0"/>
                <a:ea typeface="PMingLiU" panose="02020500000000000000" pitchFamily="18" charset="-120"/>
              </a:rPr>
              <a:t> 33:1–54.</a:t>
            </a:r>
            <a:endParaRPr lang="en-US" sz="1600">
              <a:effectLst/>
              <a:latin typeface="Times New Roman" panose="02020603050405020304" pitchFamily="18" charset="0"/>
              <a:ea typeface="PMingLiU" panose="02020500000000000000" pitchFamily="18" charset="-120"/>
              <a:cs typeface="Times New Roman" panose="02020603050405020304" pitchFamily="18" charset="0"/>
            </a:endParaRPr>
          </a:p>
        </p:txBody>
      </p:sp>
      <p:pic>
        <p:nvPicPr>
          <p:cNvPr id="4" name="Bilde 3">
            <a:extLst>
              <a:ext uri="{FF2B5EF4-FFF2-40B4-BE49-F238E27FC236}">
                <a16:creationId xmlns:a16="http://schemas.microsoft.com/office/drawing/2014/main" id="{A0529C7F-D616-4AB5-92FA-1FD1C59804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50" y="99414"/>
            <a:ext cx="6791325" cy="588385"/>
          </a:xfrm>
          <a:prstGeom prst="rect">
            <a:avLst/>
          </a:prstGeom>
        </p:spPr>
      </p:pic>
    </p:spTree>
    <p:extLst>
      <p:ext uri="{BB962C8B-B14F-4D97-AF65-F5344CB8AC3E}">
        <p14:creationId xmlns:p14="http://schemas.microsoft.com/office/powerpoint/2010/main" val="36823865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306D5A8D-0BD0-41AB-B7C1-88C09C90B8ED}"/>
              </a:ext>
            </a:extLst>
          </p:cNvPr>
          <p:cNvSpPr>
            <a:spLocks noGrp="1"/>
          </p:cNvSpPr>
          <p:nvPr>
            <p:ph type="title"/>
          </p:nvPr>
        </p:nvSpPr>
        <p:spPr>
          <a:xfrm>
            <a:off x="838200" y="890286"/>
            <a:ext cx="10515600" cy="833740"/>
          </a:xfrm>
        </p:spPr>
        <p:txBody>
          <a:bodyPr>
            <a:normAutofit/>
          </a:bodyPr>
          <a:lstStyle/>
          <a:p>
            <a:pPr algn="ctr"/>
            <a:r>
              <a:rPr lang="nb-NO" sz="4000" b="1">
                <a:latin typeface="Times New Roman" panose="02020603050405020304" pitchFamily="18" charset="0"/>
                <a:cs typeface="Times New Roman" panose="02020603050405020304" pitchFamily="18" charset="0"/>
              </a:rPr>
              <a:t>7   References</a:t>
            </a:r>
          </a:p>
        </p:txBody>
      </p:sp>
      <p:sp>
        <p:nvSpPr>
          <p:cNvPr id="7" name="Plassholder for innhold 6">
            <a:extLst>
              <a:ext uri="{FF2B5EF4-FFF2-40B4-BE49-F238E27FC236}">
                <a16:creationId xmlns:a16="http://schemas.microsoft.com/office/drawing/2014/main" id="{9DC4BE33-7008-42D9-B6B6-CA4DF6276D1C}"/>
              </a:ext>
            </a:extLst>
          </p:cNvPr>
          <p:cNvSpPr>
            <a:spLocks noGrp="1"/>
          </p:cNvSpPr>
          <p:nvPr>
            <p:ph idx="1"/>
          </p:nvPr>
        </p:nvSpPr>
        <p:spPr>
          <a:xfrm>
            <a:off x="647700" y="1822452"/>
            <a:ext cx="10604500" cy="4461390"/>
          </a:xfrm>
        </p:spPr>
        <p:txBody>
          <a:bodyPr>
            <a:normAutofit/>
          </a:bodyPr>
          <a:lstStyle/>
          <a:p>
            <a:pPr marL="0" indent="0">
              <a:lnSpc>
                <a:spcPct val="150000"/>
              </a:lnSpc>
              <a:spcAft>
                <a:spcPts val="800"/>
              </a:spcAft>
              <a:buNone/>
            </a:pPr>
            <a:r>
              <a:rPr lang="nb-NO" sz="1600">
                <a:effectLst/>
                <a:latin typeface="Times New Roman" panose="02020603050405020304" pitchFamily="18" charset="0"/>
                <a:ea typeface="PMingLiU" panose="02020500000000000000" pitchFamily="18" charset="-120"/>
              </a:rPr>
              <a:t>Språkrådet. No year. </a:t>
            </a:r>
            <a:r>
              <a:rPr lang="nb-NO" sz="1600" i="1">
                <a:effectLst/>
                <a:latin typeface="Times New Roman" panose="02020603050405020304" pitchFamily="18" charset="0"/>
                <a:ea typeface="PMingLiU" panose="02020500000000000000" pitchFamily="18" charset="-120"/>
              </a:rPr>
              <a:t>Spørre spørsmål?</a:t>
            </a:r>
            <a:r>
              <a:rPr lang="nb-NO" sz="1600">
                <a:effectLst/>
                <a:latin typeface="Times New Roman" panose="02020603050405020304" pitchFamily="18" charset="0"/>
                <a:ea typeface="PMingLiU" panose="02020500000000000000" pitchFamily="18" charset="-120"/>
              </a:rPr>
              <a:t> Updated 01.05.21.</a:t>
            </a:r>
            <a:br>
              <a:rPr lang="nb-NO" sz="1600">
                <a:effectLst/>
                <a:latin typeface="Times New Roman" panose="02020603050405020304" pitchFamily="18" charset="0"/>
                <a:ea typeface="PMingLiU" panose="02020500000000000000" pitchFamily="18" charset="-120"/>
              </a:rPr>
            </a:br>
            <a:r>
              <a:rPr lang="nb-NO" sz="1600">
                <a:effectLst/>
                <a:latin typeface="Times New Roman" panose="02020603050405020304" pitchFamily="18" charset="0"/>
                <a:ea typeface="PMingLiU" panose="02020500000000000000" pitchFamily="18" charset="-120"/>
              </a:rPr>
              <a:t>	https://www.sprakradet.no/svardatabase/sporsmal-og-svar/sporre-sporsmal/</a:t>
            </a:r>
            <a:br>
              <a:rPr lang="nb-NO" sz="1600">
                <a:effectLst/>
                <a:latin typeface="Times New Roman" panose="02020603050405020304" pitchFamily="18" charset="0"/>
                <a:ea typeface="PMingLiU" panose="02020500000000000000" pitchFamily="18" charset="-120"/>
              </a:rPr>
            </a:br>
            <a:r>
              <a:rPr lang="nb-NO" sz="1600">
                <a:effectLst/>
                <a:latin typeface="Times New Roman" panose="02020603050405020304" pitchFamily="18" charset="0"/>
                <a:ea typeface="PMingLiU" panose="02020500000000000000" pitchFamily="18" charset="-120"/>
              </a:rPr>
              <a:t>Vendler, Zeno. 1968. </a:t>
            </a:r>
            <a:r>
              <a:rPr lang="nb-NO" sz="1600" i="1">
                <a:effectLst/>
                <a:latin typeface="Times New Roman" panose="02020603050405020304" pitchFamily="18" charset="0"/>
                <a:ea typeface="PMingLiU" panose="02020500000000000000" pitchFamily="18" charset="-120"/>
              </a:rPr>
              <a:t>Linguistics in Philosophy</a:t>
            </a:r>
            <a:r>
              <a:rPr lang="nb-NO" sz="1600">
                <a:effectLst/>
                <a:latin typeface="Times New Roman" panose="02020603050405020304" pitchFamily="18" charset="0"/>
                <a:ea typeface="PMingLiU" panose="02020500000000000000" pitchFamily="18" charset="-120"/>
              </a:rPr>
              <a:t>. Ithaca: Cornell University Press.</a:t>
            </a:r>
            <a:endParaRPr lang="en-US" sz="1600">
              <a:effectLst/>
              <a:latin typeface="Times New Roman" panose="02020603050405020304" pitchFamily="18" charset="0"/>
              <a:ea typeface="PMingLiU" panose="02020500000000000000" pitchFamily="18" charset="-120"/>
              <a:cs typeface="Times New Roman" panose="02020603050405020304" pitchFamily="18" charset="0"/>
            </a:endParaRPr>
          </a:p>
        </p:txBody>
      </p:sp>
      <p:pic>
        <p:nvPicPr>
          <p:cNvPr id="4" name="Bilde 3">
            <a:extLst>
              <a:ext uri="{FF2B5EF4-FFF2-40B4-BE49-F238E27FC236}">
                <a16:creationId xmlns:a16="http://schemas.microsoft.com/office/drawing/2014/main" id="{A0529C7F-D616-4AB5-92FA-1FD1C59804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50" y="99414"/>
            <a:ext cx="6791325" cy="588385"/>
          </a:xfrm>
          <a:prstGeom prst="rect">
            <a:avLst/>
          </a:prstGeom>
        </p:spPr>
      </p:pic>
    </p:spTree>
    <p:extLst>
      <p:ext uri="{BB962C8B-B14F-4D97-AF65-F5344CB8AC3E}">
        <p14:creationId xmlns:p14="http://schemas.microsoft.com/office/powerpoint/2010/main" val="3709669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306D5A8D-0BD0-41AB-B7C1-88C09C90B8ED}"/>
              </a:ext>
            </a:extLst>
          </p:cNvPr>
          <p:cNvSpPr>
            <a:spLocks noGrp="1"/>
          </p:cNvSpPr>
          <p:nvPr>
            <p:ph type="title"/>
          </p:nvPr>
        </p:nvSpPr>
        <p:spPr>
          <a:xfrm>
            <a:off x="838200" y="890286"/>
            <a:ext cx="10515600" cy="833740"/>
          </a:xfrm>
        </p:spPr>
        <p:txBody>
          <a:bodyPr>
            <a:normAutofit/>
          </a:bodyPr>
          <a:lstStyle/>
          <a:p>
            <a:pPr algn="ctr"/>
            <a:r>
              <a:rPr lang="nb-NO" sz="4000" b="1">
                <a:latin typeface="Times New Roman" panose="02020603050405020304" pitchFamily="18" charset="0"/>
                <a:cs typeface="Times New Roman" panose="02020603050405020304" pitchFamily="18" charset="0"/>
              </a:rPr>
              <a:t>1   Introduction</a:t>
            </a:r>
          </a:p>
        </p:txBody>
      </p:sp>
      <p:sp>
        <p:nvSpPr>
          <p:cNvPr id="7" name="Plassholder for innhold 6">
            <a:extLst>
              <a:ext uri="{FF2B5EF4-FFF2-40B4-BE49-F238E27FC236}">
                <a16:creationId xmlns:a16="http://schemas.microsoft.com/office/drawing/2014/main" id="{9DC4BE33-7008-42D9-B6B6-CA4DF6276D1C}"/>
              </a:ext>
            </a:extLst>
          </p:cNvPr>
          <p:cNvSpPr>
            <a:spLocks noGrp="1"/>
          </p:cNvSpPr>
          <p:nvPr>
            <p:ph idx="1"/>
          </p:nvPr>
        </p:nvSpPr>
        <p:spPr>
          <a:xfrm>
            <a:off x="838200" y="1800227"/>
            <a:ext cx="10658475" cy="4733924"/>
          </a:xfrm>
        </p:spPr>
        <p:txBody>
          <a:bodyPr>
            <a:normAutofit/>
          </a:bodyPr>
          <a:lstStyle/>
          <a:p>
            <a:pPr>
              <a:lnSpc>
                <a:spcPct val="150000"/>
              </a:lnSpc>
            </a:pPr>
            <a:r>
              <a:rPr lang="nb-NO" sz="1600">
                <a:latin typeface="Times New Roman" panose="02020603050405020304" pitchFamily="18" charset="0"/>
                <a:cs typeface="Times New Roman" panose="02020603050405020304" pitchFamily="18" charset="0"/>
              </a:rPr>
              <a:t>Cross-linguistically, COs have been subject of a lot of research throughout the last decades (e.g., Perlmutter 1978, Pereltsvaig 2002, Kuno &amp; Takami 2004), but a separate (corpus-based) study for Norwegian is yet to be done. Thus, the</a:t>
            </a:r>
            <a:r>
              <a:rPr lang="nb-NO" sz="1600" b="1">
                <a:latin typeface="Times New Roman" panose="02020603050405020304" pitchFamily="18" charset="0"/>
                <a:cs typeface="Times New Roman" panose="02020603050405020304" pitchFamily="18" charset="0"/>
              </a:rPr>
              <a:t> goal </a:t>
            </a:r>
            <a:r>
              <a:rPr lang="nb-NO" sz="1600">
                <a:latin typeface="Times New Roman" panose="02020603050405020304" pitchFamily="18" charset="0"/>
                <a:cs typeface="Times New Roman" panose="02020603050405020304" pitchFamily="18" charset="0"/>
              </a:rPr>
              <a:t>of this thesis is to shed new light on COs in Norwegian and by that contribute to our general understanding of cognate object constructions in human languages.</a:t>
            </a:r>
          </a:p>
          <a:p>
            <a:pPr>
              <a:lnSpc>
                <a:spcPct val="150000"/>
              </a:lnSpc>
            </a:pPr>
            <a:r>
              <a:rPr lang="nb-NO" sz="1600">
                <a:latin typeface="Times New Roman" panose="02020603050405020304" pitchFamily="18" charset="0"/>
                <a:cs typeface="Times New Roman" panose="02020603050405020304" pitchFamily="18" charset="0"/>
              </a:rPr>
              <a:t>The following </a:t>
            </a:r>
            <a:r>
              <a:rPr lang="nb-NO" sz="1600" b="1">
                <a:latin typeface="Times New Roman" panose="02020603050405020304" pitchFamily="18" charset="0"/>
                <a:cs typeface="Times New Roman" panose="02020603050405020304" pitchFamily="18" charset="0"/>
              </a:rPr>
              <a:t>research questions</a:t>
            </a:r>
            <a:r>
              <a:rPr lang="nb-NO" sz="1600">
                <a:latin typeface="Times New Roman" panose="02020603050405020304" pitchFamily="18" charset="0"/>
                <a:cs typeface="Times New Roman" panose="02020603050405020304" pitchFamily="18" charset="0"/>
              </a:rPr>
              <a:t> (2) form an important part of previous studies on COs (e.g., for </a:t>
            </a:r>
            <a:r>
              <a:rPr lang="en-US" sz="1600">
                <a:effectLst/>
                <a:latin typeface="Times New Roman" panose="02020603050405020304" pitchFamily="18" charset="0"/>
                <a:ea typeface="PMingLiU" panose="02020500000000000000" pitchFamily="18" charset="-120"/>
              </a:rPr>
              <a:t>Hebrew, see Pereltsvaig 2002; </a:t>
            </a:r>
            <a:r>
              <a:rPr lang="nb-NO" sz="1600">
                <a:latin typeface="Times New Roman" panose="02020603050405020304" pitchFamily="18" charset="0"/>
                <a:cs typeface="Times New Roman" panose="02020603050405020304" pitchFamily="18" charset="0"/>
              </a:rPr>
              <a:t>for English, see Nakajima 2006; for Sason Arabic, see Akkuş &amp; Öztürk 2017).</a:t>
            </a:r>
          </a:p>
          <a:p>
            <a:pPr marL="0" indent="0">
              <a:lnSpc>
                <a:spcPct val="150000"/>
              </a:lnSpc>
              <a:buNone/>
            </a:pPr>
            <a:r>
              <a:rPr lang="nb-NO" sz="1600">
                <a:latin typeface="Times New Roman" panose="02020603050405020304" pitchFamily="18" charset="0"/>
                <a:cs typeface="Times New Roman" panose="02020603050405020304" pitchFamily="18" charset="0"/>
              </a:rPr>
              <a:t>     (2)  In Norwegian,</a:t>
            </a:r>
            <a:br>
              <a:rPr lang="nb-NO" sz="1600">
                <a:latin typeface="Times New Roman" panose="02020603050405020304" pitchFamily="18" charset="0"/>
                <a:cs typeface="Times New Roman" panose="02020603050405020304" pitchFamily="18" charset="0"/>
              </a:rPr>
            </a:br>
            <a:r>
              <a:rPr lang="nb-NO" sz="1600">
                <a:latin typeface="Times New Roman" panose="02020603050405020304" pitchFamily="18" charset="0"/>
                <a:cs typeface="Times New Roman" panose="02020603050405020304" pitchFamily="18" charset="0"/>
              </a:rPr>
              <a:t>            a.  which verbs can appear in cognate object constructions?</a:t>
            </a:r>
            <a:br>
              <a:rPr lang="nb-NO" sz="1600">
                <a:latin typeface="Times New Roman" panose="02020603050405020304" pitchFamily="18" charset="0"/>
                <a:cs typeface="Times New Roman" panose="02020603050405020304" pitchFamily="18" charset="0"/>
              </a:rPr>
            </a:br>
            <a:r>
              <a:rPr lang="nb-NO" sz="1600">
                <a:latin typeface="Times New Roman" panose="02020603050405020304" pitchFamily="18" charset="0"/>
                <a:cs typeface="Times New Roman" panose="02020603050405020304" pitchFamily="18" charset="0"/>
              </a:rPr>
              <a:t>            b.  do cognate object require modification?</a:t>
            </a:r>
            <a:br>
              <a:rPr lang="nb-NO" sz="1600">
                <a:latin typeface="Times New Roman" panose="02020603050405020304" pitchFamily="18" charset="0"/>
                <a:cs typeface="Times New Roman" panose="02020603050405020304" pitchFamily="18" charset="0"/>
              </a:rPr>
            </a:br>
            <a:r>
              <a:rPr lang="nb-NO" sz="1600">
                <a:latin typeface="Times New Roman" panose="02020603050405020304" pitchFamily="18" charset="0"/>
                <a:cs typeface="Times New Roman" panose="02020603050405020304" pitchFamily="18" charset="0"/>
              </a:rPr>
              <a:t>            c.  are cognate objects arguments (i.e., direct objects) or adjuncts (i.e., adverbial)?</a:t>
            </a:r>
          </a:p>
        </p:txBody>
      </p:sp>
      <p:pic>
        <p:nvPicPr>
          <p:cNvPr id="4" name="Bilde 3">
            <a:extLst>
              <a:ext uri="{FF2B5EF4-FFF2-40B4-BE49-F238E27FC236}">
                <a16:creationId xmlns:a16="http://schemas.microsoft.com/office/drawing/2014/main" id="{A0529C7F-D616-4AB5-92FA-1FD1C59804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50" y="99414"/>
            <a:ext cx="6791325" cy="588385"/>
          </a:xfrm>
          <a:prstGeom prst="rect">
            <a:avLst/>
          </a:prstGeom>
        </p:spPr>
      </p:pic>
    </p:spTree>
    <p:extLst>
      <p:ext uri="{BB962C8B-B14F-4D97-AF65-F5344CB8AC3E}">
        <p14:creationId xmlns:p14="http://schemas.microsoft.com/office/powerpoint/2010/main" val="4131553312"/>
      </p:ext>
    </p:extLst>
  </p:cSld>
  <p:clrMapOvr>
    <a:masterClrMapping/>
  </p:clrMapOvr>
  <mc:AlternateContent xmlns:mc="http://schemas.openxmlformats.org/markup-compatibility/2006">
    <mc:Choice xmlns:p14="http://schemas.microsoft.com/office/powerpoint/2010/main" Requires="p14">
      <p:transition spd="slow" p14:dur="2000" advTm="4910"/>
    </mc:Choice>
    <mc:Fallback>
      <p:transition spd="slow" advTm="491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306D5A8D-0BD0-41AB-B7C1-88C09C90B8ED}"/>
              </a:ext>
            </a:extLst>
          </p:cNvPr>
          <p:cNvSpPr>
            <a:spLocks noGrp="1"/>
          </p:cNvSpPr>
          <p:nvPr>
            <p:ph type="title"/>
          </p:nvPr>
        </p:nvSpPr>
        <p:spPr>
          <a:xfrm>
            <a:off x="838200" y="890286"/>
            <a:ext cx="10515600" cy="833740"/>
          </a:xfrm>
        </p:spPr>
        <p:txBody>
          <a:bodyPr>
            <a:normAutofit/>
          </a:bodyPr>
          <a:lstStyle/>
          <a:p>
            <a:pPr algn="ctr"/>
            <a:r>
              <a:rPr lang="nb-NO" sz="4000" b="1">
                <a:latin typeface="Times New Roman" panose="02020603050405020304" pitchFamily="18" charset="0"/>
                <a:cs typeface="Times New Roman" panose="02020603050405020304" pitchFamily="18" charset="0"/>
              </a:rPr>
              <a:t>2   Method: Questions (2a-b)</a:t>
            </a:r>
          </a:p>
        </p:txBody>
      </p:sp>
      <p:sp>
        <p:nvSpPr>
          <p:cNvPr id="7" name="Plassholder for innhold 6">
            <a:extLst>
              <a:ext uri="{FF2B5EF4-FFF2-40B4-BE49-F238E27FC236}">
                <a16:creationId xmlns:a16="http://schemas.microsoft.com/office/drawing/2014/main" id="{9DC4BE33-7008-42D9-B6B6-CA4DF6276D1C}"/>
              </a:ext>
            </a:extLst>
          </p:cNvPr>
          <p:cNvSpPr>
            <a:spLocks noGrp="1"/>
          </p:cNvSpPr>
          <p:nvPr>
            <p:ph idx="1"/>
          </p:nvPr>
        </p:nvSpPr>
        <p:spPr>
          <a:xfrm>
            <a:off x="838200" y="1800226"/>
            <a:ext cx="10658475" cy="4826042"/>
          </a:xfrm>
        </p:spPr>
        <p:txBody>
          <a:bodyPr>
            <a:normAutofit/>
          </a:bodyPr>
          <a:lstStyle/>
          <a:p>
            <a:pPr>
              <a:lnSpc>
                <a:spcPct val="150000"/>
              </a:lnSpc>
            </a:pPr>
            <a:r>
              <a:rPr lang="nb-NO" sz="1600" b="1">
                <a:latin typeface="Times New Roman" panose="02020603050405020304" pitchFamily="18" charset="0"/>
                <a:cs typeface="Times New Roman" panose="02020603050405020304" pitchFamily="18" charset="0"/>
              </a:rPr>
              <a:t>Norwegian Web as Corpus </a:t>
            </a:r>
            <a:r>
              <a:rPr lang="nb-NO" sz="1600">
                <a:latin typeface="Times New Roman" panose="02020603050405020304" pitchFamily="18" charset="0"/>
                <a:cs typeface="Times New Roman" panose="02020603050405020304" pitchFamily="18" charset="0"/>
              </a:rPr>
              <a:t>(NoWaC), a web-based corpus of Bokmål Norwegian containing about 700 million tokens (Guevara 2010)</a:t>
            </a:r>
          </a:p>
          <a:p>
            <a:pPr>
              <a:lnSpc>
                <a:spcPct val="150000"/>
              </a:lnSpc>
            </a:pPr>
            <a:r>
              <a:rPr lang="nb-NO" sz="1600">
                <a:effectLst/>
                <a:latin typeface="Times New Roman" panose="02020603050405020304" pitchFamily="18" charset="0"/>
                <a:ea typeface="Calibri" panose="020F0502020204030204" pitchFamily="34" charset="0"/>
              </a:rPr>
              <a:t>How are COs and modifiers used and to what extent (i.e., frequencies)?</a:t>
            </a:r>
          </a:p>
          <a:p>
            <a:pPr>
              <a:lnSpc>
                <a:spcPct val="150000"/>
              </a:lnSpc>
            </a:pPr>
            <a:r>
              <a:rPr lang="nb-NO" sz="1600" b="1">
                <a:latin typeface="Times New Roman" panose="02020603050405020304" pitchFamily="18" charset="0"/>
                <a:cs typeface="Times New Roman" panose="02020603050405020304" pitchFamily="18" charset="0"/>
              </a:rPr>
              <a:t>Search criteria</a:t>
            </a:r>
            <a:r>
              <a:rPr lang="nb-NO" sz="1600">
                <a:latin typeface="Times New Roman" panose="02020603050405020304" pitchFamily="18" charset="0"/>
                <a:cs typeface="Times New Roman" panose="02020603050405020304" pitchFamily="18" charset="0"/>
              </a:rPr>
              <a:t>:</a:t>
            </a:r>
          </a:p>
          <a:p>
            <a:pPr marL="0" indent="0">
              <a:lnSpc>
                <a:spcPct val="150000"/>
              </a:lnSpc>
              <a:buNone/>
            </a:pPr>
            <a:r>
              <a:rPr lang="nb-NO" sz="1600">
                <a:latin typeface="Times New Roman" panose="02020603050405020304" pitchFamily="18" charset="0"/>
                <a:cs typeface="Times New Roman" panose="02020603050405020304" pitchFamily="18" charset="0"/>
              </a:rPr>
              <a:t>     (3)  ELEMENT 1: </a:t>
            </a:r>
            <a:r>
              <a:rPr lang="nb-NO" sz="1600" i="1">
                <a:latin typeface="Times New Roman" panose="02020603050405020304" pitchFamily="18" charset="0"/>
                <a:cs typeface="Times New Roman" panose="02020603050405020304" pitchFamily="18" charset="0"/>
              </a:rPr>
              <a:t>verb</a:t>
            </a:r>
            <a:r>
              <a:rPr lang="nb-NO" sz="1600">
                <a:latin typeface="Times New Roman" panose="02020603050405020304" pitchFamily="18" charset="0"/>
                <a:cs typeface="Times New Roman" panose="02020603050405020304" pitchFamily="18" charset="0"/>
              </a:rPr>
              <a:t> [lemma]          [max. 3]          ELEMENT 2: </a:t>
            </a:r>
            <a:r>
              <a:rPr lang="nb-NO" sz="1600" i="1">
                <a:latin typeface="Times New Roman" panose="02020603050405020304" pitchFamily="18" charset="0"/>
                <a:cs typeface="Times New Roman" panose="02020603050405020304" pitchFamily="18" charset="0"/>
              </a:rPr>
              <a:t>cognate object</a:t>
            </a:r>
            <a:r>
              <a:rPr lang="nb-NO" sz="1600">
                <a:latin typeface="Times New Roman" panose="02020603050405020304" pitchFamily="18" charset="0"/>
                <a:cs typeface="Times New Roman" panose="02020603050405020304" pitchFamily="18" charset="0"/>
              </a:rPr>
              <a:t> [lemma/end]</a:t>
            </a:r>
          </a:p>
          <a:p>
            <a:pPr marL="0" indent="0">
              <a:lnSpc>
                <a:spcPct val="150000"/>
              </a:lnSpc>
              <a:buNone/>
            </a:pPr>
            <a:endParaRPr lang="nb-NO" sz="1600">
              <a:latin typeface="Times New Roman" panose="02020603050405020304" pitchFamily="18" charset="0"/>
              <a:cs typeface="Times New Roman" panose="02020603050405020304" pitchFamily="18" charset="0"/>
            </a:endParaRPr>
          </a:p>
          <a:p>
            <a:pPr marL="0" indent="0">
              <a:lnSpc>
                <a:spcPct val="150000"/>
              </a:lnSpc>
              <a:buNone/>
            </a:pPr>
            <a:endParaRPr lang="nb-NO" sz="1600">
              <a:latin typeface="Times New Roman" panose="02020603050405020304" pitchFamily="18" charset="0"/>
              <a:cs typeface="Times New Roman" panose="02020603050405020304" pitchFamily="18" charset="0"/>
            </a:endParaRPr>
          </a:p>
          <a:p>
            <a:pPr marL="0" indent="0">
              <a:lnSpc>
                <a:spcPct val="150000"/>
              </a:lnSpc>
              <a:buNone/>
            </a:pPr>
            <a:endParaRPr lang="nb-NO" sz="1600">
              <a:latin typeface="Times New Roman" panose="02020603050405020304" pitchFamily="18" charset="0"/>
              <a:cs typeface="Times New Roman" panose="02020603050405020304" pitchFamily="18" charset="0"/>
            </a:endParaRPr>
          </a:p>
          <a:p>
            <a:pPr marL="0" indent="0">
              <a:lnSpc>
                <a:spcPct val="150000"/>
              </a:lnSpc>
              <a:buNone/>
            </a:pPr>
            <a:endParaRPr lang="nb-NO" sz="1600">
              <a:latin typeface="Times New Roman" panose="02020603050405020304" pitchFamily="18" charset="0"/>
              <a:cs typeface="Times New Roman" panose="02020603050405020304" pitchFamily="18" charset="0"/>
            </a:endParaRPr>
          </a:p>
          <a:p>
            <a:pPr>
              <a:lnSpc>
                <a:spcPct val="150000"/>
              </a:lnSpc>
            </a:pPr>
            <a:r>
              <a:rPr lang="nb-NO" sz="1600">
                <a:latin typeface="Times New Roman" panose="02020603050405020304" pitchFamily="18" charset="0"/>
                <a:cs typeface="Times New Roman" panose="02020603050405020304" pitchFamily="18" charset="0"/>
              </a:rPr>
              <a:t>A samle of constructions (matches) are annotated to eliminate </a:t>
            </a:r>
            <a:r>
              <a:rPr lang="nb-NO" sz="1600" b="1">
                <a:latin typeface="Times New Roman" panose="02020603050405020304" pitchFamily="18" charset="0"/>
                <a:cs typeface="Times New Roman" panose="02020603050405020304" pitchFamily="18" charset="0"/>
              </a:rPr>
              <a:t>false positives </a:t>
            </a:r>
            <a:r>
              <a:rPr lang="nb-NO" sz="1600">
                <a:latin typeface="Times New Roman" panose="02020603050405020304" pitchFamily="18" charset="0"/>
                <a:cs typeface="Times New Roman" panose="02020603050405020304" pitchFamily="18" charset="0"/>
              </a:rPr>
              <a:t>and </a:t>
            </a:r>
            <a:r>
              <a:rPr lang="nb-NO" sz="1600" b="1">
                <a:latin typeface="Times New Roman" panose="02020603050405020304" pitchFamily="18" charset="0"/>
                <a:cs typeface="Times New Roman" panose="02020603050405020304" pitchFamily="18" charset="0"/>
              </a:rPr>
              <a:t>duplicates</a:t>
            </a:r>
            <a:r>
              <a:rPr lang="nb-NO" sz="1600">
                <a:latin typeface="Times New Roman" panose="02020603050405020304" pitchFamily="18" charset="0"/>
                <a:cs typeface="Times New Roman" panose="02020603050405020304" pitchFamily="18" charset="0"/>
              </a:rPr>
              <a:t> (annotation criteria TBA).</a:t>
            </a:r>
          </a:p>
        </p:txBody>
      </p:sp>
      <p:pic>
        <p:nvPicPr>
          <p:cNvPr id="4" name="Bilde 3">
            <a:extLst>
              <a:ext uri="{FF2B5EF4-FFF2-40B4-BE49-F238E27FC236}">
                <a16:creationId xmlns:a16="http://schemas.microsoft.com/office/drawing/2014/main" id="{A0529C7F-D616-4AB5-92FA-1FD1C59804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50" y="99414"/>
            <a:ext cx="6791325" cy="588385"/>
          </a:xfrm>
          <a:prstGeom prst="rect">
            <a:avLst/>
          </a:prstGeom>
        </p:spPr>
      </p:pic>
      <p:pic>
        <p:nvPicPr>
          <p:cNvPr id="5" name="Bilde 4">
            <a:extLst>
              <a:ext uri="{FF2B5EF4-FFF2-40B4-BE49-F238E27FC236}">
                <a16:creationId xmlns:a16="http://schemas.microsoft.com/office/drawing/2014/main" id="{4CAD3520-6568-4936-866B-43831AF6C975}"/>
              </a:ext>
            </a:extLst>
          </p:cNvPr>
          <p:cNvPicPr>
            <a:picLocks noChangeAspect="1"/>
          </p:cNvPicPr>
          <p:nvPr/>
        </p:nvPicPr>
        <p:blipFill>
          <a:blip r:embed="rId3"/>
          <a:stretch>
            <a:fillRect/>
          </a:stretch>
        </p:blipFill>
        <p:spPr>
          <a:xfrm>
            <a:off x="1164921" y="4213247"/>
            <a:ext cx="7744724" cy="1754467"/>
          </a:xfrm>
          <a:prstGeom prst="rect">
            <a:avLst/>
          </a:prstGeom>
          <a:ln w="3175">
            <a:solidFill>
              <a:schemeClr val="tx1"/>
            </a:solidFill>
          </a:ln>
        </p:spPr>
      </p:pic>
    </p:spTree>
    <p:extLst>
      <p:ext uri="{BB962C8B-B14F-4D97-AF65-F5344CB8AC3E}">
        <p14:creationId xmlns:p14="http://schemas.microsoft.com/office/powerpoint/2010/main" val="418183968"/>
      </p:ext>
    </p:extLst>
  </p:cSld>
  <p:clrMapOvr>
    <a:masterClrMapping/>
  </p:clrMapOvr>
  <mc:AlternateContent xmlns:mc="http://schemas.openxmlformats.org/markup-compatibility/2006">
    <mc:Choice xmlns:p14="http://schemas.microsoft.com/office/powerpoint/2010/main" Requires="p14">
      <p:transition spd="slow" p14:dur="2000" advTm="878"/>
    </mc:Choice>
    <mc:Fallback>
      <p:transition spd="slow" advTm="878"/>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306D5A8D-0BD0-41AB-B7C1-88C09C90B8ED}"/>
              </a:ext>
            </a:extLst>
          </p:cNvPr>
          <p:cNvSpPr>
            <a:spLocks noGrp="1"/>
          </p:cNvSpPr>
          <p:nvPr>
            <p:ph type="title"/>
          </p:nvPr>
        </p:nvSpPr>
        <p:spPr>
          <a:xfrm>
            <a:off x="838200" y="890286"/>
            <a:ext cx="10515600" cy="833740"/>
          </a:xfrm>
        </p:spPr>
        <p:txBody>
          <a:bodyPr>
            <a:normAutofit/>
          </a:bodyPr>
          <a:lstStyle/>
          <a:p>
            <a:pPr algn="ctr"/>
            <a:r>
              <a:rPr lang="nb-NO" sz="4000" b="1">
                <a:latin typeface="Times New Roman" panose="02020603050405020304" pitchFamily="18" charset="0"/>
                <a:cs typeface="Times New Roman" panose="02020603050405020304" pitchFamily="18" charset="0"/>
              </a:rPr>
              <a:t>2   Method: Questions (2a-b)</a:t>
            </a:r>
          </a:p>
        </p:txBody>
      </p:sp>
      <p:sp>
        <p:nvSpPr>
          <p:cNvPr id="7" name="Plassholder for innhold 6">
            <a:extLst>
              <a:ext uri="{FF2B5EF4-FFF2-40B4-BE49-F238E27FC236}">
                <a16:creationId xmlns:a16="http://schemas.microsoft.com/office/drawing/2014/main" id="{9DC4BE33-7008-42D9-B6B6-CA4DF6276D1C}"/>
              </a:ext>
            </a:extLst>
          </p:cNvPr>
          <p:cNvSpPr>
            <a:spLocks noGrp="1"/>
          </p:cNvSpPr>
          <p:nvPr>
            <p:ph idx="1"/>
          </p:nvPr>
        </p:nvSpPr>
        <p:spPr>
          <a:xfrm>
            <a:off x="838200" y="1800226"/>
            <a:ext cx="10658475" cy="4958359"/>
          </a:xfrm>
        </p:spPr>
        <p:txBody>
          <a:bodyPr>
            <a:normAutofit/>
          </a:bodyPr>
          <a:lstStyle/>
          <a:p>
            <a:pPr marL="0" indent="0">
              <a:lnSpc>
                <a:spcPct val="150000"/>
              </a:lnSpc>
              <a:buNone/>
            </a:pPr>
            <a:endParaRPr lang="nb-NO" sz="1800">
              <a:latin typeface="Times New Roman" panose="02020603050405020304" pitchFamily="18" charset="0"/>
              <a:cs typeface="Times New Roman" panose="02020603050405020304" pitchFamily="18" charset="0"/>
            </a:endParaRPr>
          </a:p>
          <a:p>
            <a:pPr>
              <a:lnSpc>
                <a:spcPct val="150000"/>
              </a:lnSpc>
            </a:pPr>
            <a:endParaRPr lang="nb-NO" sz="1800">
              <a:latin typeface="Times New Roman" panose="02020603050405020304" pitchFamily="18" charset="0"/>
              <a:cs typeface="Times New Roman" panose="02020603050405020304" pitchFamily="18" charset="0"/>
            </a:endParaRPr>
          </a:p>
          <a:p>
            <a:pPr marL="0" indent="0">
              <a:lnSpc>
                <a:spcPct val="150000"/>
              </a:lnSpc>
              <a:buNone/>
            </a:pPr>
            <a:endParaRPr lang="nb-NO" sz="1800">
              <a:latin typeface="Times New Roman" panose="02020603050405020304" pitchFamily="18" charset="0"/>
              <a:cs typeface="Times New Roman" panose="02020603050405020304" pitchFamily="18" charset="0"/>
            </a:endParaRPr>
          </a:p>
          <a:p>
            <a:pPr marL="0" indent="0">
              <a:lnSpc>
                <a:spcPct val="150000"/>
              </a:lnSpc>
              <a:buNone/>
            </a:pPr>
            <a:endParaRPr lang="nb-NO" sz="1800">
              <a:latin typeface="Times New Roman" panose="02020603050405020304" pitchFamily="18" charset="0"/>
              <a:cs typeface="Times New Roman" panose="02020603050405020304" pitchFamily="18" charset="0"/>
            </a:endParaRPr>
          </a:p>
          <a:p>
            <a:pPr>
              <a:lnSpc>
                <a:spcPct val="150000"/>
              </a:lnSpc>
            </a:pPr>
            <a:endParaRPr lang="nb-NO" sz="1800">
              <a:latin typeface="Times New Roman" panose="02020603050405020304" pitchFamily="18" charset="0"/>
              <a:cs typeface="Times New Roman" panose="02020603050405020304" pitchFamily="18" charset="0"/>
            </a:endParaRPr>
          </a:p>
        </p:txBody>
      </p:sp>
      <p:pic>
        <p:nvPicPr>
          <p:cNvPr id="4" name="Bilde 3">
            <a:extLst>
              <a:ext uri="{FF2B5EF4-FFF2-40B4-BE49-F238E27FC236}">
                <a16:creationId xmlns:a16="http://schemas.microsoft.com/office/drawing/2014/main" id="{A0529C7F-D616-4AB5-92FA-1FD1C59804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50" y="99414"/>
            <a:ext cx="6791325" cy="588385"/>
          </a:xfrm>
          <a:prstGeom prst="rect">
            <a:avLst/>
          </a:prstGeom>
        </p:spPr>
      </p:pic>
      <p:pic>
        <p:nvPicPr>
          <p:cNvPr id="3" name="Bilde 2">
            <a:extLst>
              <a:ext uri="{FF2B5EF4-FFF2-40B4-BE49-F238E27FC236}">
                <a16:creationId xmlns:a16="http://schemas.microsoft.com/office/drawing/2014/main" id="{3C3E468B-0D2D-4219-B6F2-EF6C80CCE3D9}"/>
              </a:ext>
            </a:extLst>
          </p:cNvPr>
          <p:cNvPicPr>
            <a:picLocks noChangeAspect="1"/>
          </p:cNvPicPr>
          <p:nvPr/>
        </p:nvPicPr>
        <p:blipFill>
          <a:blip r:embed="rId3"/>
          <a:stretch>
            <a:fillRect/>
          </a:stretch>
        </p:blipFill>
        <p:spPr>
          <a:xfrm>
            <a:off x="442650" y="1800226"/>
            <a:ext cx="11306699" cy="4854574"/>
          </a:xfrm>
          <a:prstGeom prst="rect">
            <a:avLst/>
          </a:prstGeom>
          <a:ln w="3175">
            <a:solidFill>
              <a:schemeClr val="tx1"/>
            </a:solidFill>
          </a:ln>
        </p:spPr>
      </p:pic>
    </p:spTree>
    <p:extLst>
      <p:ext uri="{BB962C8B-B14F-4D97-AF65-F5344CB8AC3E}">
        <p14:creationId xmlns:p14="http://schemas.microsoft.com/office/powerpoint/2010/main" val="543210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306D5A8D-0BD0-41AB-B7C1-88C09C90B8ED}"/>
              </a:ext>
            </a:extLst>
          </p:cNvPr>
          <p:cNvSpPr>
            <a:spLocks noGrp="1"/>
          </p:cNvSpPr>
          <p:nvPr>
            <p:ph type="title"/>
          </p:nvPr>
        </p:nvSpPr>
        <p:spPr>
          <a:xfrm>
            <a:off x="838200" y="890286"/>
            <a:ext cx="10515600" cy="833740"/>
          </a:xfrm>
        </p:spPr>
        <p:txBody>
          <a:bodyPr>
            <a:normAutofit/>
          </a:bodyPr>
          <a:lstStyle/>
          <a:p>
            <a:pPr algn="ctr"/>
            <a:r>
              <a:rPr lang="nb-NO" sz="4000" b="1">
                <a:latin typeface="Times New Roman" panose="02020603050405020304" pitchFamily="18" charset="0"/>
                <a:cs typeface="Times New Roman" panose="02020603050405020304" pitchFamily="18" charset="0"/>
              </a:rPr>
              <a:t>2   Method: Question (2c)</a:t>
            </a:r>
          </a:p>
        </p:txBody>
      </p:sp>
      <p:sp>
        <p:nvSpPr>
          <p:cNvPr id="7" name="Plassholder for innhold 6">
            <a:extLst>
              <a:ext uri="{FF2B5EF4-FFF2-40B4-BE49-F238E27FC236}">
                <a16:creationId xmlns:a16="http://schemas.microsoft.com/office/drawing/2014/main" id="{9DC4BE33-7008-42D9-B6B6-CA4DF6276D1C}"/>
              </a:ext>
            </a:extLst>
          </p:cNvPr>
          <p:cNvSpPr>
            <a:spLocks noGrp="1"/>
          </p:cNvSpPr>
          <p:nvPr>
            <p:ph idx="1"/>
          </p:nvPr>
        </p:nvSpPr>
        <p:spPr>
          <a:xfrm>
            <a:off x="838200" y="1800227"/>
            <a:ext cx="10658475" cy="4733924"/>
          </a:xfrm>
        </p:spPr>
        <p:txBody>
          <a:bodyPr>
            <a:normAutofit/>
          </a:bodyPr>
          <a:lstStyle/>
          <a:p>
            <a:pPr>
              <a:lnSpc>
                <a:spcPct val="150000"/>
              </a:lnSpc>
            </a:pPr>
            <a:r>
              <a:rPr lang="en-US" sz="1600">
                <a:effectLst/>
                <a:latin typeface="Times New Roman" panose="02020603050405020304" pitchFamily="18" charset="0"/>
                <a:ea typeface="Calibri" panose="020F0502020204030204" pitchFamily="34" charset="0"/>
              </a:rPr>
              <a:t>Which properties do COs share with arguments and adjuncts (i.e., how do they “behave” syntactically)?</a:t>
            </a:r>
          </a:p>
          <a:p>
            <a:pPr>
              <a:lnSpc>
                <a:spcPct val="150000"/>
              </a:lnSpc>
            </a:pPr>
            <a:r>
              <a:rPr lang="en-US" sz="1600" b="1">
                <a:effectLst/>
                <a:latin typeface="Times New Roman" panose="02020603050405020304" pitchFamily="18" charset="0"/>
                <a:ea typeface="Calibri" panose="020F0502020204030204" pitchFamily="34" charset="0"/>
              </a:rPr>
              <a:t>Three diagnostics</a:t>
            </a:r>
            <a:r>
              <a:rPr lang="en-US" sz="1600">
                <a:effectLst/>
                <a:latin typeface="Times New Roman" panose="02020603050405020304" pitchFamily="18" charset="0"/>
                <a:ea typeface="Calibri" panose="020F0502020204030204" pitchFamily="34" charset="0"/>
              </a:rPr>
              <a:t>:</a:t>
            </a:r>
          </a:p>
          <a:p>
            <a:pPr marL="0" indent="0">
              <a:lnSpc>
                <a:spcPct val="150000"/>
              </a:lnSpc>
              <a:buNone/>
            </a:pPr>
            <a:r>
              <a:rPr lang="en-US" sz="1600">
                <a:latin typeface="Times New Roman" panose="02020603050405020304" pitchFamily="18" charset="0"/>
                <a:ea typeface="Calibri" panose="020F0502020204030204" pitchFamily="34" charset="0"/>
              </a:rPr>
              <a:t>       </a:t>
            </a:r>
            <a:r>
              <a:rPr lang="en-US" sz="1600">
                <a:effectLst/>
                <a:latin typeface="Times New Roman" panose="02020603050405020304" pitchFamily="18" charset="0"/>
                <a:ea typeface="Calibri" panose="020F0502020204030204" pitchFamily="34" charset="0"/>
              </a:rPr>
              <a:t>[i]    Coordination</a:t>
            </a:r>
            <a:br>
              <a:rPr lang="en-US" sz="1600">
                <a:effectLst/>
                <a:latin typeface="Times New Roman" panose="02020603050405020304" pitchFamily="18" charset="0"/>
                <a:ea typeface="Calibri" panose="020F0502020204030204" pitchFamily="34" charset="0"/>
              </a:rPr>
            </a:br>
            <a:r>
              <a:rPr lang="en-US" sz="1600">
                <a:effectLst/>
                <a:latin typeface="Times New Roman" panose="02020603050405020304" pitchFamily="18" charset="0"/>
                <a:ea typeface="Calibri" panose="020F0502020204030204" pitchFamily="34" charset="0"/>
              </a:rPr>
              <a:t>       [ii]   </a:t>
            </a:r>
            <a:r>
              <a:rPr lang="en-US" sz="1600">
                <a:latin typeface="Times New Roman" panose="02020603050405020304" pitchFamily="18" charset="0"/>
                <a:ea typeface="Calibri" panose="020F0502020204030204" pitchFamily="34" charset="0"/>
              </a:rPr>
              <a:t>P</a:t>
            </a:r>
            <a:r>
              <a:rPr lang="en-US" sz="1600">
                <a:effectLst/>
                <a:latin typeface="Times New Roman" panose="02020603050405020304" pitchFamily="18" charset="0"/>
                <a:ea typeface="Calibri" panose="020F0502020204030204" pitchFamily="34" charset="0"/>
              </a:rPr>
              <a:t>ronominalization</a:t>
            </a:r>
            <a:br>
              <a:rPr lang="en-US" sz="1600">
                <a:effectLst/>
                <a:latin typeface="Times New Roman" panose="02020603050405020304" pitchFamily="18" charset="0"/>
                <a:ea typeface="Calibri" panose="020F0502020204030204" pitchFamily="34" charset="0"/>
              </a:rPr>
            </a:br>
            <a:r>
              <a:rPr lang="en-US" sz="1600">
                <a:effectLst/>
                <a:latin typeface="Times New Roman" panose="02020603050405020304" pitchFamily="18" charset="0"/>
                <a:ea typeface="Calibri" panose="020F0502020204030204" pitchFamily="34" charset="0"/>
              </a:rPr>
              <a:t>       [iii]  Question formation</a:t>
            </a:r>
            <a:endParaRPr lang="nb-NO" sz="1600" b="1">
              <a:latin typeface="Times New Roman" panose="02020603050405020304" pitchFamily="18" charset="0"/>
              <a:cs typeface="Times New Roman" panose="02020603050405020304" pitchFamily="18" charset="0"/>
            </a:endParaRPr>
          </a:p>
        </p:txBody>
      </p:sp>
      <p:pic>
        <p:nvPicPr>
          <p:cNvPr id="4" name="Bilde 3">
            <a:extLst>
              <a:ext uri="{FF2B5EF4-FFF2-40B4-BE49-F238E27FC236}">
                <a16:creationId xmlns:a16="http://schemas.microsoft.com/office/drawing/2014/main" id="{A0529C7F-D616-4AB5-92FA-1FD1C59804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50" y="99414"/>
            <a:ext cx="6791325" cy="588385"/>
          </a:xfrm>
          <a:prstGeom prst="rect">
            <a:avLst/>
          </a:prstGeom>
        </p:spPr>
      </p:pic>
    </p:spTree>
    <p:extLst>
      <p:ext uri="{BB962C8B-B14F-4D97-AF65-F5344CB8AC3E}">
        <p14:creationId xmlns:p14="http://schemas.microsoft.com/office/powerpoint/2010/main" val="2551422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306D5A8D-0BD0-41AB-B7C1-88C09C90B8ED}"/>
              </a:ext>
            </a:extLst>
          </p:cNvPr>
          <p:cNvSpPr>
            <a:spLocks noGrp="1"/>
          </p:cNvSpPr>
          <p:nvPr>
            <p:ph type="title"/>
          </p:nvPr>
        </p:nvSpPr>
        <p:spPr>
          <a:xfrm>
            <a:off x="838200" y="890286"/>
            <a:ext cx="10515600" cy="833740"/>
          </a:xfrm>
        </p:spPr>
        <p:txBody>
          <a:bodyPr>
            <a:normAutofit/>
          </a:bodyPr>
          <a:lstStyle/>
          <a:p>
            <a:pPr algn="ctr"/>
            <a:r>
              <a:rPr lang="nb-NO" sz="4000" b="1">
                <a:latin typeface="Times New Roman" panose="02020603050405020304" pitchFamily="18" charset="0"/>
                <a:cs typeface="Times New Roman" panose="02020603050405020304" pitchFamily="18" charset="0"/>
              </a:rPr>
              <a:t>3   Which Verbs Can Take Cognate Objects?</a:t>
            </a:r>
          </a:p>
        </p:txBody>
      </p:sp>
      <p:sp>
        <p:nvSpPr>
          <p:cNvPr id="7" name="Plassholder for innhold 6">
            <a:extLst>
              <a:ext uri="{FF2B5EF4-FFF2-40B4-BE49-F238E27FC236}">
                <a16:creationId xmlns:a16="http://schemas.microsoft.com/office/drawing/2014/main" id="{9DC4BE33-7008-42D9-B6B6-CA4DF6276D1C}"/>
              </a:ext>
            </a:extLst>
          </p:cNvPr>
          <p:cNvSpPr>
            <a:spLocks noGrp="1"/>
          </p:cNvSpPr>
          <p:nvPr>
            <p:ph idx="1"/>
          </p:nvPr>
        </p:nvSpPr>
        <p:spPr>
          <a:xfrm>
            <a:off x="838200" y="1800226"/>
            <a:ext cx="10658475" cy="4841873"/>
          </a:xfrm>
        </p:spPr>
        <p:txBody>
          <a:bodyPr>
            <a:normAutofit/>
          </a:bodyPr>
          <a:lstStyle/>
          <a:p>
            <a:pPr>
              <a:lnSpc>
                <a:spcPct val="150000"/>
              </a:lnSpc>
            </a:pPr>
            <a:r>
              <a:rPr lang="en-US" sz="1600">
                <a:latin typeface="Times New Roman" panose="02020603050405020304" pitchFamily="18" charset="0"/>
                <a:ea typeface="PMingLiU" panose="02020500000000000000" pitchFamily="18" charset="-120"/>
              </a:rPr>
              <a:t>In other words: </a:t>
            </a:r>
            <a:r>
              <a:rPr lang="en-US" sz="1600">
                <a:effectLst/>
                <a:latin typeface="Times New Roman" panose="02020603050405020304" pitchFamily="18" charset="0"/>
                <a:ea typeface="PMingLiU" panose="02020500000000000000" pitchFamily="18" charset="-120"/>
              </a:rPr>
              <a:t>Are cognate objects </a:t>
            </a:r>
            <a:r>
              <a:rPr lang="en-US" sz="1600" b="1">
                <a:effectLst/>
                <a:latin typeface="Times New Roman" panose="02020603050405020304" pitchFamily="18" charset="0"/>
                <a:ea typeface="PMingLiU" panose="02020500000000000000" pitchFamily="18" charset="-120"/>
              </a:rPr>
              <a:t>restricted to </a:t>
            </a:r>
            <a:r>
              <a:rPr lang="en-US" sz="1600">
                <a:effectLst/>
                <a:latin typeface="Times New Roman" panose="02020603050405020304" pitchFamily="18" charset="0"/>
                <a:ea typeface="PMingLiU" panose="02020500000000000000" pitchFamily="18" charset="-120"/>
              </a:rPr>
              <a:t>unergatives (as opposed to unaccusatives)?</a:t>
            </a:r>
          </a:p>
          <a:p>
            <a:pPr>
              <a:lnSpc>
                <a:spcPct val="150000"/>
              </a:lnSpc>
            </a:pPr>
            <a:r>
              <a:rPr lang="en-US" sz="1600" b="1">
                <a:effectLst/>
                <a:latin typeface="Times New Roman" panose="02020603050405020304" pitchFamily="18" charset="0"/>
                <a:ea typeface="PMingLiU" panose="02020500000000000000" pitchFamily="18" charset="-120"/>
              </a:rPr>
              <a:t>The Unergative Restriction on the Cognate Object Construction</a:t>
            </a:r>
            <a:r>
              <a:rPr lang="en-US" sz="1600">
                <a:effectLst/>
                <a:latin typeface="Times New Roman" panose="02020603050405020304" pitchFamily="18" charset="0"/>
                <a:ea typeface="PMingLiU" panose="02020500000000000000" pitchFamily="18" charset="-120"/>
              </a:rPr>
              <a:t>: «Only unergative verbs can appear in the cognate object construction. No unaccusative verbs can.» (Kuno &amp; Takami 2004:107)</a:t>
            </a:r>
          </a:p>
          <a:p>
            <a:pPr>
              <a:lnSpc>
                <a:spcPct val="150000"/>
              </a:lnSpc>
            </a:pPr>
            <a:r>
              <a:rPr lang="en-US" sz="1600">
                <a:effectLst/>
                <a:latin typeface="Times New Roman" panose="02020603050405020304" pitchFamily="18" charset="0"/>
                <a:ea typeface="PMingLiU" panose="02020500000000000000" pitchFamily="18" charset="-120"/>
              </a:rPr>
              <a:t>Originally defined by Perlmutter (1978)</a:t>
            </a:r>
          </a:p>
          <a:p>
            <a:pPr>
              <a:lnSpc>
                <a:spcPct val="150000"/>
              </a:lnSpc>
            </a:pPr>
            <a:r>
              <a:rPr lang="en-US" sz="1600" b="1">
                <a:effectLst/>
                <a:latin typeface="Times New Roman" panose="02020603050405020304" pitchFamily="18" charset="0"/>
                <a:ea typeface="PMingLiU" panose="02020500000000000000" pitchFamily="18" charset="-120"/>
              </a:rPr>
              <a:t>Unergative predicates</a:t>
            </a:r>
            <a:r>
              <a:rPr lang="en-US" sz="1600" b="1">
                <a:solidFill>
                  <a:srgbClr val="0070C0"/>
                </a:solidFill>
                <a:effectLst/>
                <a:latin typeface="Times New Roman" panose="02020603050405020304" pitchFamily="18" charset="0"/>
                <a:ea typeface="PMingLiU" panose="02020500000000000000" pitchFamily="18" charset="-120"/>
              </a:rPr>
              <a:t> </a:t>
            </a:r>
            <a:r>
              <a:rPr lang="en-US" sz="1600">
                <a:effectLst/>
                <a:latin typeface="Times New Roman" panose="02020603050405020304" pitchFamily="18" charset="0"/>
                <a:ea typeface="PMingLiU" panose="02020500000000000000" pitchFamily="18" charset="-120"/>
              </a:rPr>
              <a:t>describe willed or volitional acts (e.g., </a:t>
            </a:r>
            <a:r>
              <a:rPr lang="en-US" sz="1600" i="1">
                <a:effectLst/>
                <a:latin typeface="Times New Roman" panose="02020603050405020304" pitchFamily="18" charset="0"/>
                <a:ea typeface="PMingLiU" panose="02020500000000000000" pitchFamily="18" charset="-120"/>
              </a:rPr>
              <a:t>play</a:t>
            </a:r>
            <a:r>
              <a:rPr lang="en-US" sz="1600">
                <a:effectLst/>
                <a:latin typeface="Times New Roman" panose="02020603050405020304" pitchFamily="18" charset="0"/>
                <a:ea typeface="PMingLiU" panose="02020500000000000000" pitchFamily="18" charset="-120"/>
              </a:rPr>
              <a:t>, </a:t>
            </a:r>
            <a:r>
              <a:rPr lang="en-US" sz="1600" i="1">
                <a:effectLst/>
                <a:latin typeface="Times New Roman" panose="02020603050405020304" pitchFamily="18" charset="0"/>
                <a:ea typeface="PMingLiU" panose="02020500000000000000" pitchFamily="18" charset="-120"/>
              </a:rPr>
              <a:t>bark</a:t>
            </a:r>
            <a:r>
              <a:rPr lang="en-US" sz="1600">
                <a:effectLst/>
                <a:latin typeface="Times New Roman" panose="02020603050405020304" pitchFamily="18" charset="0"/>
                <a:ea typeface="PMingLiU" panose="02020500000000000000" pitchFamily="18" charset="-120"/>
              </a:rPr>
              <a:t>), and involuntary bodily processes (e.g., </a:t>
            </a:r>
            <a:r>
              <a:rPr lang="en-US" sz="1600" i="1">
                <a:effectLst/>
                <a:latin typeface="Times New Roman" panose="02020603050405020304" pitchFamily="18" charset="0"/>
                <a:ea typeface="PMingLiU" panose="02020500000000000000" pitchFamily="18" charset="-120"/>
              </a:rPr>
              <a:t>sneeze</a:t>
            </a:r>
            <a:r>
              <a:rPr lang="en-US" sz="1600">
                <a:effectLst/>
                <a:latin typeface="Times New Roman" panose="02020603050405020304" pitchFamily="18" charset="0"/>
                <a:ea typeface="PMingLiU" panose="02020500000000000000" pitchFamily="18" charset="-120"/>
              </a:rPr>
              <a:t>, </a:t>
            </a:r>
            <a:r>
              <a:rPr lang="en-US" sz="1600" i="1">
                <a:effectLst/>
                <a:latin typeface="Times New Roman" panose="02020603050405020304" pitchFamily="18" charset="0"/>
                <a:ea typeface="PMingLiU" panose="02020500000000000000" pitchFamily="18" charset="-120"/>
              </a:rPr>
              <a:t>sleep</a:t>
            </a:r>
            <a:r>
              <a:rPr lang="en-US" sz="1600">
                <a:effectLst/>
                <a:latin typeface="Times New Roman" panose="02020603050405020304" pitchFamily="18" charset="0"/>
                <a:ea typeface="PMingLiU" panose="02020500000000000000" pitchFamily="18" charset="-120"/>
              </a:rPr>
              <a:t>). They take a semantic Agent or Experiencer as their subject.</a:t>
            </a:r>
          </a:p>
          <a:p>
            <a:pPr>
              <a:lnSpc>
                <a:spcPct val="150000"/>
              </a:lnSpc>
            </a:pPr>
            <a:r>
              <a:rPr lang="en-US" sz="1600" b="1">
                <a:effectLst/>
                <a:latin typeface="Times New Roman" panose="02020603050405020304" pitchFamily="18" charset="0"/>
                <a:ea typeface="PMingLiU" panose="02020500000000000000" pitchFamily="18" charset="-120"/>
              </a:rPr>
              <a:t>Unaccusative predicates </a:t>
            </a:r>
            <a:r>
              <a:rPr lang="en-US" sz="1600">
                <a:effectLst/>
                <a:latin typeface="Times New Roman" panose="02020603050405020304" pitchFamily="18" charset="0"/>
                <a:ea typeface="PMingLiU" panose="02020500000000000000" pitchFamily="18" charset="-120"/>
              </a:rPr>
              <a:t>are (roughly speaking) predicates whose subjects are Themes or Patients (e.g., </a:t>
            </a:r>
            <a:r>
              <a:rPr lang="en-US" sz="1600" i="1">
                <a:effectLst/>
                <a:latin typeface="Times New Roman" panose="02020603050405020304" pitchFamily="18" charset="0"/>
                <a:ea typeface="PMingLiU" panose="02020500000000000000" pitchFamily="18" charset="-120"/>
              </a:rPr>
              <a:t>burn</a:t>
            </a:r>
            <a:r>
              <a:rPr lang="en-US" sz="1600">
                <a:effectLst/>
                <a:latin typeface="Times New Roman" panose="02020603050405020304" pitchFamily="18" charset="0"/>
                <a:ea typeface="PMingLiU" panose="02020500000000000000" pitchFamily="18" charset="-120"/>
              </a:rPr>
              <a:t>, </a:t>
            </a:r>
            <a:r>
              <a:rPr lang="en-US" sz="1600" i="1">
                <a:effectLst/>
                <a:latin typeface="Times New Roman" panose="02020603050405020304" pitchFamily="18" charset="0"/>
                <a:ea typeface="PMingLiU" panose="02020500000000000000" pitchFamily="18" charset="-120"/>
              </a:rPr>
              <a:t>fall</a:t>
            </a:r>
            <a:r>
              <a:rPr lang="en-US" sz="1600">
                <a:effectLst/>
                <a:latin typeface="Times New Roman" panose="02020603050405020304" pitchFamily="18" charset="0"/>
                <a:ea typeface="PMingLiU" panose="02020500000000000000" pitchFamily="18" charset="-120"/>
              </a:rPr>
              <a:t>), predicates of existing and happening (e.g., </a:t>
            </a:r>
            <a:r>
              <a:rPr lang="en-US" sz="1600" i="1">
                <a:effectLst/>
                <a:latin typeface="Times New Roman" panose="02020603050405020304" pitchFamily="18" charset="0"/>
                <a:ea typeface="PMingLiU" panose="02020500000000000000" pitchFamily="18" charset="-120"/>
              </a:rPr>
              <a:t>occur</a:t>
            </a:r>
            <a:r>
              <a:rPr lang="en-US" sz="1600">
                <a:effectLst/>
                <a:latin typeface="Times New Roman" panose="02020603050405020304" pitchFamily="18" charset="0"/>
                <a:ea typeface="PMingLiU" panose="02020500000000000000" pitchFamily="18" charset="-120"/>
              </a:rPr>
              <a:t>, </a:t>
            </a:r>
            <a:r>
              <a:rPr lang="en-US" sz="1600" i="1">
                <a:effectLst/>
                <a:latin typeface="Times New Roman" panose="02020603050405020304" pitchFamily="18" charset="0"/>
                <a:ea typeface="PMingLiU" panose="02020500000000000000" pitchFamily="18" charset="-120"/>
              </a:rPr>
              <a:t>end up</a:t>
            </a:r>
            <a:r>
              <a:rPr lang="en-US" sz="1600">
                <a:effectLst/>
                <a:latin typeface="Times New Roman" panose="02020603050405020304" pitchFamily="18" charset="0"/>
                <a:ea typeface="PMingLiU" panose="02020500000000000000" pitchFamily="18" charset="-120"/>
              </a:rPr>
              <a:t>), and aspectual predicates (e.g., </a:t>
            </a:r>
            <a:r>
              <a:rPr lang="en-US" sz="1600" i="1">
                <a:effectLst/>
                <a:latin typeface="Times New Roman" panose="02020603050405020304" pitchFamily="18" charset="0"/>
                <a:ea typeface="PMingLiU" panose="02020500000000000000" pitchFamily="18" charset="-120"/>
              </a:rPr>
              <a:t>begin</a:t>
            </a:r>
            <a:r>
              <a:rPr lang="en-US" sz="1600">
                <a:effectLst/>
                <a:latin typeface="Times New Roman" panose="02020603050405020304" pitchFamily="18" charset="0"/>
                <a:ea typeface="PMingLiU" panose="02020500000000000000" pitchFamily="18" charset="-120"/>
              </a:rPr>
              <a:t>, </a:t>
            </a:r>
            <a:r>
              <a:rPr lang="en-US" sz="1600" i="1">
                <a:effectLst/>
                <a:latin typeface="Times New Roman" panose="02020603050405020304" pitchFamily="18" charset="0"/>
                <a:ea typeface="PMingLiU" panose="02020500000000000000" pitchFamily="18" charset="-120"/>
              </a:rPr>
              <a:t>stop</a:t>
            </a:r>
            <a:r>
              <a:rPr lang="en-US" sz="1600">
                <a:effectLst/>
                <a:latin typeface="Times New Roman" panose="02020603050405020304" pitchFamily="18" charset="0"/>
                <a:ea typeface="PMingLiU" panose="02020500000000000000" pitchFamily="18" charset="-120"/>
              </a:rPr>
              <a:t>).</a:t>
            </a:r>
          </a:p>
          <a:p>
            <a:pPr>
              <a:lnSpc>
                <a:spcPct val="150000"/>
              </a:lnSpc>
            </a:pPr>
            <a:r>
              <a:rPr lang="nb-NO" sz="1600" b="1">
                <a:latin typeface="Times New Roman" panose="02020603050405020304" pitchFamily="18" charset="0"/>
                <a:cs typeface="Times New Roman" panose="02020603050405020304" pitchFamily="18" charset="0"/>
              </a:rPr>
              <a:t>NB</a:t>
            </a:r>
            <a:r>
              <a:rPr lang="nb-NO" sz="1600">
                <a:latin typeface="Times New Roman" panose="02020603050405020304" pitchFamily="18" charset="0"/>
                <a:cs typeface="Times New Roman" panose="02020603050405020304" pitchFamily="18" charset="0"/>
              </a:rPr>
              <a:t>: Transitivity alternations. This analysis </a:t>
            </a:r>
            <a:r>
              <a:rPr lang="en-US" sz="1600">
                <a:effectLst/>
                <a:latin typeface="Times New Roman" panose="02020603050405020304" pitchFamily="18" charset="0"/>
                <a:ea typeface="Calibri" panose="020F0502020204030204" pitchFamily="34" charset="0"/>
              </a:rPr>
              <a:t>includes all verbs that [i] </a:t>
            </a:r>
            <a:r>
              <a:rPr lang="en-US" sz="1600" b="1" u="sng">
                <a:solidFill>
                  <a:srgbClr val="FF0000"/>
                </a:solidFill>
                <a:effectLst/>
                <a:latin typeface="Times New Roman" panose="02020603050405020304" pitchFamily="18" charset="0"/>
                <a:ea typeface="Calibri" panose="020F0502020204030204" pitchFamily="34" charset="0"/>
              </a:rPr>
              <a:t>can</a:t>
            </a:r>
            <a:r>
              <a:rPr lang="en-US" sz="1600">
                <a:effectLst/>
                <a:latin typeface="Times New Roman" panose="02020603050405020304" pitchFamily="18" charset="0"/>
                <a:ea typeface="Calibri" panose="020F0502020204030204" pitchFamily="34" charset="0"/>
              </a:rPr>
              <a:t> be used intransitively, and [ii] that </a:t>
            </a:r>
            <a:r>
              <a:rPr lang="en-US" sz="1600" b="1" u="sng">
                <a:solidFill>
                  <a:srgbClr val="FF0000"/>
                </a:solidFill>
                <a:effectLst/>
                <a:latin typeface="Times New Roman" panose="02020603050405020304" pitchFamily="18" charset="0"/>
                <a:ea typeface="Calibri" panose="020F0502020204030204" pitchFamily="34" charset="0"/>
              </a:rPr>
              <a:t>can</a:t>
            </a:r>
            <a:r>
              <a:rPr lang="en-US" sz="1600">
                <a:effectLst/>
                <a:latin typeface="Times New Roman" panose="02020603050405020304" pitchFamily="18" charset="0"/>
                <a:ea typeface="Calibri" panose="020F0502020204030204" pitchFamily="34" charset="0"/>
              </a:rPr>
              <a:t> take a se-mantically and morphologically related object. The corpus searches and classification of verbs into verb classes are primarily (but not exclusively) based on translations of the English counterparts in Perlmutter (1978:162-163) and Levin (1993:95). </a:t>
            </a:r>
            <a:endParaRPr lang="nb-NO" sz="1600">
              <a:latin typeface="Times New Roman" panose="02020603050405020304" pitchFamily="18" charset="0"/>
              <a:cs typeface="Times New Roman" panose="02020603050405020304" pitchFamily="18" charset="0"/>
            </a:endParaRPr>
          </a:p>
        </p:txBody>
      </p:sp>
      <p:pic>
        <p:nvPicPr>
          <p:cNvPr id="4" name="Bilde 3">
            <a:extLst>
              <a:ext uri="{FF2B5EF4-FFF2-40B4-BE49-F238E27FC236}">
                <a16:creationId xmlns:a16="http://schemas.microsoft.com/office/drawing/2014/main" id="{A0529C7F-D616-4AB5-92FA-1FD1C59804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50" y="99414"/>
            <a:ext cx="6791325" cy="588385"/>
          </a:xfrm>
          <a:prstGeom prst="rect">
            <a:avLst/>
          </a:prstGeom>
        </p:spPr>
      </p:pic>
    </p:spTree>
    <p:extLst>
      <p:ext uri="{BB962C8B-B14F-4D97-AF65-F5344CB8AC3E}">
        <p14:creationId xmlns:p14="http://schemas.microsoft.com/office/powerpoint/2010/main" val="1397546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306D5A8D-0BD0-41AB-B7C1-88C09C90B8ED}"/>
              </a:ext>
            </a:extLst>
          </p:cNvPr>
          <p:cNvSpPr>
            <a:spLocks noGrp="1"/>
          </p:cNvSpPr>
          <p:nvPr>
            <p:ph type="title"/>
          </p:nvPr>
        </p:nvSpPr>
        <p:spPr>
          <a:xfrm>
            <a:off x="838200" y="890286"/>
            <a:ext cx="10515600" cy="833740"/>
          </a:xfrm>
        </p:spPr>
        <p:txBody>
          <a:bodyPr>
            <a:normAutofit/>
          </a:bodyPr>
          <a:lstStyle/>
          <a:p>
            <a:pPr algn="ctr"/>
            <a:r>
              <a:rPr lang="nb-NO" sz="4000" b="1">
                <a:latin typeface="Times New Roman" panose="02020603050405020304" pitchFamily="18" charset="0"/>
                <a:cs typeface="Times New Roman" panose="02020603050405020304" pitchFamily="18" charset="0"/>
              </a:rPr>
              <a:t>3.1   Unaccusative Verbs</a:t>
            </a:r>
          </a:p>
        </p:txBody>
      </p:sp>
      <p:pic>
        <p:nvPicPr>
          <p:cNvPr id="4" name="Bilde 3">
            <a:extLst>
              <a:ext uri="{FF2B5EF4-FFF2-40B4-BE49-F238E27FC236}">
                <a16:creationId xmlns:a16="http://schemas.microsoft.com/office/drawing/2014/main" id="{A0529C7F-D616-4AB5-92FA-1FD1C59804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50" y="99414"/>
            <a:ext cx="6791325" cy="588385"/>
          </a:xfrm>
          <a:prstGeom prst="rect">
            <a:avLst/>
          </a:prstGeom>
        </p:spPr>
      </p:pic>
      <p:sp>
        <p:nvSpPr>
          <p:cNvPr id="17" name="TekstSylinder 16">
            <a:extLst>
              <a:ext uri="{FF2B5EF4-FFF2-40B4-BE49-F238E27FC236}">
                <a16:creationId xmlns:a16="http://schemas.microsoft.com/office/drawing/2014/main" id="{F4DC0BFA-C0C5-4F6F-B1C9-3ADB4CBE6553}"/>
              </a:ext>
            </a:extLst>
          </p:cNvPr>
          <p:cNvSpPr txBox="1"/>
          <p:nvPr/>
        </p:nvSpPr>
        <p:spPr>
          <a:xfrm>
            <a:off x="990832" y="5106822"/>
            <a:ext cx="10210335" cy="786754"/>
          </a:xfrm>
          <a:prstGeom prst="rect">
            <a:avLst/>
          </a:prstGeom>
          <a:noFill/>
        </p:spPr>
        <p:txBody>
          <a:bodyPr wrap="square">
            <a:spAutoFit/>
          </a:bodyPr>
          <a:lstStyle/>
          <a:p>
            <a:pPr marL="0" indent="0">
              <a:lnSpc>
                <a:spcPct val="150000"/>
              </a:lnSpc>
              <a:buNone/>
            </a:pPr>
            <a:r>
              <a:rPr lang="en-US" sz="1600" b="1">
                <a:effectLst/>
                <a:latin typeface="Times New Roman" panose="02020603050405020304" pitchFamily="18" charset="0"/>
                <a:ea typeface="PMingLiU" panose="02020500000000000000" pitchFamily="18" charset="-120"/>
              </a:rPr>
              <a:t>TABLE 1:</a:t>
            </a:r>
            <a:r>
              <a:rPr lang="en-US" sz="1600">
                <a:effectLst/>
                <a:latin typeface="Times New Roman" panose="02020603050405020304" pitchFamily="18" charset="0"/>
                <a:ea typeface="PMingLiU" panose="02020500000000000000" pitchFamily="18" charset="-120"/>
              </a:rPr>
              <a:t> Total number of attested unaccusative verbs that can take COs in NoWaC, with their absolute and relative frequency. All data are annotated.</a:t>
            </a:r>
          </a:p>
        </p:txBody>
      </p:sp>
      <p:pic>
        <p:nvPicPr>
          <p:cNvPr id="7" name="Bilde 6">
            <a:extLst>
              <a:ext uri="{FF2B5EF4-FFF2-40B4-BE49-F238E27FC236}">
                <a16:creationId xmlns:a16="http://schemas.microsoft.com/office/drawing/2014/main" id="{BF877E4B-AE32-4CF5-98BC-844ACEC77A61}"/>
              </a:ext>
            </a:extLst>
          </p:cNvPr>
          <p:cNvPicPr>
            <a:picLocks noChangeAspect="1"/>
          </p:cNvPicPr>
          <p:nvPr/>
        </p:nvPicPr>
        <p:blipFill>
          <a:blip r:embed="rId3"/>
          <a:stretch>
            <a:fillRect/>
          </a:stretch>
        </p:blipFill>
        <p:spPr>
          <a:xfrm>
            <a:off x="937491" y="2378321"/>
            <a:ext cx="10317015" cy="2581635"/>
          </a:xfrm>
          <a:prstGeom prst="rect">
            <a:avLst/>
          </a:prstGeom>
        </p:spPr>
      </p:pic>
      <p:sp>
        <p:nvSpPr>
          <p:cNvPr id="8" name="Rektangel 7">
            <a:extLst>
              <a:ext uri="{FF2B5EF4-FFF2-40B4-BE49-F238E27FC236}">
                <a16:creationId xmlns:a16="http://schemas.microsoft.com/office/drawing/2014/main" id="{A6E30769-A19A-4512-B5DF-0233845CD9C7}"/>
              </a:ext>
            </a:extLst>
          </p:cNvPr>
          <p:cNvSpPr/>
          <p:nvPr/>
        </p:nvSpPr>
        <p:spPr>
          <a:xfrm>
            <a:off x="9639300" y="2959100"/>
            <a:ext cx="1561867" cy="4699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ln w="28575">
                <a:solidFill>
                  <a:schemeClr val="tx1"/>
                </a:solidFill>
              </a:ln>
            </a:endParaRPr>
          </a:p>
        </p:txBody>
      </p:sp>
    </p:spTree>
    <p:extLst>
      <p:ext uri="{BB962C8B-B14F-4D97-AF65-F5344CB8AC3E}">
        <p14:creationId xmlns:p14="http://schemas.microsoft.com/office/powerpoint/2010/main" val="366361110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A9BD9DBF23D95449BAC7ADBB64FA7587" ma:contentTypeVersion="4" ma:contentTypeDescription="Opprett et nytt dokument." ma:contentTypeScope="" ma:versionID="77c22a7a77c88de9b4312c35f82c3d52">
  <xsd:schema xmlns:xsd="http://www.w3.org/2001/XMLSchema" xmlns:xs="http://www.w3.org/2001/XMLSchema" xmlns:p="http://schemas.microsoft.com/office/2006/metadata/properties" xmlns:ns3="e39d41b6-3c19-41ac-bda3-999abe90e627" targetNamespace="http://schemas.microsoft.com/office/2006/metadata/properties" ma:root="true" ma:fieldsID="d53b3a02ae5c69f0accc2227a7b62bf5" ns3:_="">
    <xsd:import namespace="e39d41b6-3c19-41ac-bda3-999abe90e62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9d41b6-3c19-41ac-bda3-999abe90e6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AA9704E-70F8-4987-BF2E-0DB0571640D2}">
  <ds:schemaRefs>
    <ds:schemaRef ds:uri="http://schemas.microsoft.com/sharepoint/v3/contenttype/forms"/>
  </ds:schemaRefs>
</ds:datastoreItem>
</file>

<file path=customXml/itemProps2.xml><?xml version="1.0" encoding="utf-8"?>
<ds:datastoreItem xmlns:ds="http://schemas.openxmlformats.org/officeDocument/2006/customXml" ds:itemID="{EBB22018-B777-494B-8EE5-0F5FA5662E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9d41b6-3c19-41ac-bda3-999abe90e6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C6A695D-5C93-4911-8FA6-DD59DC618EB1}">
  <ds:schemaRefs>
    <ds:schemaRef ds:uri="http://purl.org/dc/dcmitype/"/>
    <ds:schemaRef ds:uri="http://purl.org/dc/elements/1.1/"/>
    <ds:schemaRef ds:uri="http://schemas.microsoft.com/office/2006/metadata/properties"/>
    <ds:schemaRef ds:uri="http://schemas.openxmlformats.org/package/2006/metadata/core-properties"/>
    <ds:schemaRef ds:uri="http://schemas.microsoft.com/office/2006/documentManagement/types"/>
    <ds:schemaRef ds:uri="http://schemas.microsoft.com/office/infopath/2007/PartnerControls"/>
    <ds:schemaRef ds:uri="e39d41b6-3c19-41ac-bda3-999abe90e627"/>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6583</TotalTime>
  <Words>4477</Words>
  <Application>Microsoft Office PowerPoint</Application>
  <PresentationFormat>Widescreen</PresentationFormat>
  <Paragraphs>134</Paragraphs>
  <Slides>31</Slides>
  <Notes>0</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31</vt:i4>
      </vt:variant>
    </vt:vector>
  </HeadingPairs>
  <TitlesOfParts>
    <vt:vector size="38" baseType="lpstr">
      <vt:lpstr>Arial</vt:lpstr>
      <vt:lpstr>Calibri</vt:lpstr>
      <vt:lpstr>Calibri Light</vt:lpstr>
      <vt:lpstr>Courier New</vt:lpstr>
      <vt:lpstr>Symbol</vt:lpstr>
      <vt:lpstr>Times New Roman</vt:lpstr>
      <vt:lpstr>Office-tema</vt:lpstr>
      <vt:lpstr>On Cognate Objects in Norwegian: An Empirical Approach</vt:lpstr>
      <vt:lpstr>Content</vt:lpstr>
      <vt:lpstr>1   Introduction</vt:lpstr>
      <vt:lpstr>1   Introduction</vt:lpstr>
      <vt:lpstr>2   Method: Questions (2a-b)</vt:lpstr>
      <vt:lpstr>2   Method: Questions (2a-b)</vt:lpstr>
      <vt:lpstr>2   Method: Question (2c)</vt:lpstr>
      <vt:lpstr>3   Which Verbs Can Take Cognate Objects?</vt:lpstr>
      <vt:lpstr>3.1   Unaccusative Verbs</vt:lpstr>
      <vt:lpstr>3.1   Unaccusative Verbs</vt:lpstr>
      <vt:lpstr>3.2   Unergative Verbs</vt:lpstr>
      <vt:lpstr>PowerPoint-presentasjon</vt:lpstr>
      <vt:lpstr>4   Do Cognate Objects Require Modification? </vt:lpstr>
      <vt:lpstr>4   Do Cognate Objects Require Modification? </vt:lpstr>
      <vt:lpstr>PowerPoint-presentasjon</vt:lpstr>
      <vt:lpstr>4.1   Modified vs. Non-Modified COs</vt:lpstr>
      <vt:lpstr>4.1   Modified vs. Non-Modified COs</vt:lpstr>
      <vt:lpstr>4.2   Towards an Explanation</vt:lpstr>
      <vt:lpstr>4.2   Towards an Explanation</vt:lpstr>
      <vt:lpstr>4.3   Modifiers</vt:lpstr>
      <vt:lpstr>PowerPoint-presentasjon</vt:lpstr>
      <vt:lpstr>5   Are COs Arguments or Adjuncts?</vt:lpstr>
      <vt:lpstr>PowerPoint-presentasjon</vt:lpstr>
      <vt:lpstr>5.1   Diagnostics</vt:lpstr>
      <vt:lpstr>5.2   Diagnostics</vt:lpstr>
      <vt:lpstr>5.2   Diagnostics</vt:lpstr>
      <vt:lpstr>PowerPoint-presentasjon</vt:lpstr>
      <vt:lpstr>6   Conclusion</vt:lpstr>
      <vt:lpstr>7   References</vt:lpstr>
      <vt:lpstr>7   References</vt:lpstr>
      <vt:lpstr>7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Solveig Sofie Øvrewall Berntzen</dc:creator>
  <cp:lastModifiedBy>Solveig Sofie Øvrewall Berntzen</cp:lastModifiedBy>
  <cp:revision>107</cp:revision>
  <dcterms:created xsi:type="dcterms:W3CDTF">2021-11-07T21:38:04Z</dcterms:created>
  <dcterms:modified xsi:type="dcterms:W3CDTF">2021-11-15T19:29:13Z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0x010100A9BD9DBF23D95449BAC7ADBB64FA7587</vt:lpwstr>
  </property>
</Properties>
</file>