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300" r:id="rId4"/>
    <p:sldId id="302" r:id="rId5"/>
    <p:sldId id="301" r:id="rId6"/>
    <p:sldId id="305" r:id="rId7"/>
    <p:sldId id="306" r:id="rId8"/>
    <p:sldId id="308" r:id="rId9"/>
    <p:sldId id="309" r:id="rId10"/>
    <p:sldId id="311" r:id="rId11"/>
    <p:sldId id="315" r:id="rId12"/>
    <p:sldId id="312" r:id="rId13"/>
    <p:sldId id="318" r:id="rId14"/>
    <p:sldId id="316" r:id="rId15"/>
    <p:sldId id="313" r:id="rId16"/>
    <p:sldId id="317" r:id="rId17"/>
    <p:sldId id="314" r:id="rId18"/>
    <p:sldId id="303" r:id="rId19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xo 2" pitchFamily="2" charset="77"/>
      <p:regular r:id="rId26"/>
      <p:bold r:id="rId27"/>
      <p:italic r:id="rId28"/>
      <p:boldItalic r:id="rId29"/>
    </p:embeddedFont>
    <p:embeddedFont>
      <p:font typeface="Exo 2 Semi Bold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85670" autoAdjust="0"/>
  </p:normalViewPr>
  <p:slideViewPr>
    <p:cSldViewPr snapToGrid="0">
      <p:cViewPr varScale="1">
        <p:scale>
          <a:sx n="127" d="100"/>
          <a:sy n="127" d="100"/>
        </p:scale>
        <p:origin x="1240" y="17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3B96-C08C-43A3-9B1C-87C23BC81F25}" type="datetimeFigureOut">
              <a:rPr lang="en-GB" smtClean="0"/>
              <a:pPr/>
              <a:t>22/11/2021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273E-2618-4D6D-981E-3491FECF191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9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728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01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10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2"/>
          <p:cNvGrpSpPr/>
          <p:nvPr/>
        </p:nvGrpSpPr>
        <p:grpSpPr>
          <a:xfrm>
            <a:off x="3748275" y="0"/>
            <a:ext cx="5401853" cy="5143500"/>
            <a:chOff x="3778209" y="0"/>
            <a:chExt cx="5444993" cy="5184775"/>
          </a:xfrm>
        </p:grpSpPr>
        <p:pic>
          <p:nvPicPr>
            <p:cNvPr id="38" name="Google Shape;3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778209" y="0"/>
              <a:ext cx="5444993" cy="518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286510" y="1571790"/>
            <a:ext cx="5000069" cy="3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9208"/>
              </a:lnSpc>
              <a:spcBef>
                <a:spcPts val="59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1286510" y="1928837"/>
            <a:ext cx="5000069" cy="185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1159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2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marR="0" lvl="1" algn="ctr" rtl="0">
              <a:spcBef>
                <a:spcPts val="59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298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298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285752" y="285909"/>
            <a:ext cx="1673156" cy="642841"/>
            <a:chOff x="7081838" y="144463"/>
            <a:chExt cx="1871662" cy="719137"/>
          </a:xfrm>
        </p:grpSpPr>
        <p:sp>
          <p:nvSpPr>
            <p:cNvPr id="43" name="Google Shape;43;p2"/>
            <p:cNvSpPr/>
            <p:nvPr/>
          </p:nvSpPr>
          <p:spPr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16900" y="144463"/>
              <a:ext cx="455612" cy="392112"/>
            </a:xfrm>
            <a:custGeom>
              <a:avLst/>
              <a:gdLst/>
              <a:ahLst/>
              <a:cxnLst/>
              <a:rect l="l" t="t" r="r" b="b"/>
              <a:pathLst>
                <a:path w="1277" h="1104" extrusionOk="0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16900" y="144463"/>
              <a:ext cx="714375" cy="477837"/>
            </a:xfrm>
            <a:custGeom>
              <a:avLst/>
              <a:gdLst/>
              <a:ahLst/>
              <a:cxnLst/>
              <a:rect l="l" t="t" r="r" b="b"/>
              <a:pathLst>
                <a:path w="2000" h="1349" extrusionOk="0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50238" y="690563"/>
              <a:ext cx="95250" cy="131762"/>
            </a:xfrm>
            <a:custGeom>
              <a:avLst/>
              <a:gdLst/>
              <a:ahLst/>
              <a:cxnLst/>
              <a:rect l="l" t="t" r="r" b="b"/>
              <a:pathLst>
                <a:path w="264" h="371" extrusionOk="0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364538" y="688975"/>
              <a:ext cx="106362" cy="133350"/>
            </a:xfrm>
            <a:custGeom>
              <a:avLst/>
              <a:gdLst/>
              <a:ahLst/>
              <a:cxnLst/>
              <a:rect l="l" t="t" r="r" b="b"/>
              <a:pathLst>
                <a:path w="299" h="376" extrusionOk="0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9630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62965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81838" y="692150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267" h="370" extrusionOk="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07250" y="692150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4" h="363" extrusionOk="0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78700" y="692150"/>
              <a:ext cx="109537" cy="128587"/>
            </a:xfrm>
            <a:custGeom>
              <a:avLst/>
              <a:gdLst/>
              <a:ahLst/>
              <a:cxnLst/>
              <a:rect l="l" t="t" r="r" b="b"/>
              <a:pathLst>
                <a:path w="306" h="363" extrusionOk="0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505700" y="692150"/>
              <a:ext cx="80962" cy="128587"/>
            </a:xfrm>
            <a:custGeom>
              <a:avLst/>
              <a:gdLst/>
              <a:ahLst/>
              <a:cxnLst/>
              <a:rect l="l" t="t" r="r" b="b"/>
              <a:pathLst>
                <a:path w="228" h="365" extrusionOk="0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12063" y="690563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60" h="367" extrusionOk="0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23188" y="688975"/>
              <a:ext cx="85725" cy="133350"/>
            </a:xfrm>
            <a:custGeom>
              <a:avLst/>
              <a:gdLst/>
              <a:ahLst/>
              <a:cxnLst/>
              <a:rect l="l" t="t" r="r" b="b"/>
              <a:pathLst>
                <a:path w="243" h="375" extrusionOk="0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872413" y="692150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3" h="363" extrusionOk="0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69250" y="657225"/>
              <a:ext cx="114300" cy="163512"/>
            </a:xfrm>
            <a:custGeom>
              <a:avLst/>
              <a:gdLst/>
              <a:ahLst/>
              <a:cxnLst/>
              <a:rect l="l" t="t" r="r" b="b"/>
              <a:pathLst>
                <a:path w="321" h="459" extrusionOk="0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078788" y="692150"/>
              <a:ext cx="100012" cy="128587"/>
            </a:xfrm>
            <a:custGeom>
              <a:avLst/>
              <a:gdLst/>
              <a:ahLst/>
              <a:cxnLst/>
              <a:rect l="l" t="t" r="r" b="b"/>
              <a:pathLst>
                <a:path w="282" h="363" extrusionOk="0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xt und zwei Inhalte" type="txAndTwoObj">
  <p:cSld name="TEXT_AND_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285062" y="1214220"/>
            <a:ext cx="4143621" cy="32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2"/>
          </p:nvPr>
        </p:nvSpPr>
        <p:spPr>
          <a:xfrm>
            <a:off x="4715318" y="1214220"/>
            <a:ext cx="4143622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3"/>
          </p:nvPr>
        </p:nvSpPr>
        <p:spPr>
          <a:xfrm>
            <a:off x="4715318" y="3000114"/>
            <a:ext cx="4143622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ier Inhalte" type="fourObj">
  <p:cSld name="FOUR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285061" y="1214220"/>
            <a:ext cx="4143621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2"/>
          </p:nvPr>
        </p:nvSpPr>
        <p:spPr>
          <a:xfrm>
            <a:off x="4715318" y="1214220"/>
            <a:ext cx="4143622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3"/>
          </p:nvPr>
        </p:nvSpPr>
        <p:spPr>
          <a:xfrm>
            <a:off x="296233" y="3000114"/>
            <a:ext cx="4132449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4"/>
          </p:nvPr>
        </p:nvSpPr>
        <p:spPr>
          <a:xfrm>
            <a:off x="4715318" y="3000114"/>
            <a:ext cx="4143622" cy="15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−"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3"/>
          <p:cNvSpPr>
            <a:spLocks noGrp="1"/>
          </p:cNvSpPr>
          <p:nvPr>
            <p:ph type="pic" idx="2"/>
          </p:nvPr>
        </p:nvSpPr>
        <p:spPr>
          <a:xfrm>
            <a:off x="286702" y="1214219"/>
            <a:ext cx="8571547" cy="29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2825" tIns="142825" rIns="0" bIns="0" anchor="t" anchorCtr="0"/>
          <a:lstStyle>
            <a:lvl1pPr marR="0" lvl="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1"/>
          </p:nvPr>
        </p:nvSpPr>
        <p:spPr>
          <a:xfrm>
            <a:off x="285060" y="4143354"/>
            <a:ext cx="8571547" cy="3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 und Text">
  <p:cSld name="Bild mit Überschrift u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14"/>
          <p:cNvSpPr>
            <a:spLocks noGrp="1"/>
          </p:cNvSpPr>
          <p:nvPr>
            <p:ph type="pic" idx="2"/>
          </p:nvPr>
        </p:nvSpPr>
        <p:spPr>
          <a:xfrm>
            <a:off x="286401" y="1214218"/>
            <a:ext cx="5857224" cy="32856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2825" tIns="142825" rIns="0" bIns="0" anchor="t" anchorCtr="0"/>
          <a:lstStyle>
            <a:lvl1pPr marR="0" lvl="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6429374" y="1214218"/>
            <a:ext cx="2429565" cy="328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 mit 2-spaltigem Text">
  <p:cSld name="2 Bilder mit 2-spaltigem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5"/>
          <p:cNvSpPr>
            <a:spLocks noGrp="1"/>
          </p:cNvSpPr>
          <p:nvPr>
            <p:ph type="pic" idx="2"/>
          </p:nvPr>
        </p:nvSpPr>
        <p:spPr>
          <a:xfrm>
            <a:off x="286401" y="1214218"/>
            <a:ext cx="1857069" cy="15008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2825" tIns="142825" rIns="0" bIns="0" anchor="t" anchorCtr="0"/>
          <a:lstStyle>
            <a:lvl1pPr marR="0" lvl="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1"/>
          </p:nvPr>
        </p:nvSpPr>
        <p:spPr>
          <a:xfrm>
            <a:off x="2428875" y="1214218"/>
            <a:ext cx="6430065" cy="328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sp>
        <p:nvSpPr>
          <p:cNvPr id="174" name="Google Shape;174;p15"/>
          <p:cNvSpPr>
            <a:spLocks noGrp="1"/>
          </p:cNvSpPr>
          <p:nvPr>
            <p:ph type="pic" idx="3"/>
          </p:nvPr>
        </p:nvSpPr>
        <p:spPr>
          <a:xfrm>
            <a:off x="285061" y="3000114"/>
            <a:ext cx="1858409" cy="1500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2825" tIns="142825" rIns="0" bIns="0" anchor="t" anchorCtr="0"/>
          <a:lstStyle>
            <a:lvl1pPr marR="0" lvl="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nk">
  <p:cSld name="D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body" idx="1"/>
          </p:nvPr>
        </p:nvSpPr>
        <p:spPr>
          <a:xfrm>
            <a:off x="0" y="929170"/>
            <a:ext cx="9144000" cy="421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625" tIns="714225" rIns="1428475" bIns="0" anchor="t" anchorCtr="0"/>
          <a:lstStyle>
            <a:lvl1pPr marL="457200" marR="0" lvl="0" indent="-228600" algn="l" rtl="0">
              <a:lnSpc>
                <a:spcPct val="113357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2"/>
          </p:nvPr>
        </p:nvSpPr>
        <p:spPr>
          <a:xfrm>
            <a:off x="1285875" y="3286738"/>
            <a:ext cx="4143621" cy="121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87" name="Google Shape;187;p18"/>
          <p:cNvGrpSpPr/>
          <p:nvPr/>
        </p:nvGrpSpPr>
        <p:grpSpPr>
          <a:xfrm>
            <a:off x="285752" y="285909"/>
            <a:ext cx="1673156" cy="642841"/>
            <a:chOff x="7081838" y="144463"/>
            <a:chExt cx="1871662" cy="719137"/>
          </a:xfrm>
        </p:grpSpPr>
        <p:sp>
          <p:nvSpPr>
            <p:cNvPr id="188" name="Google Shape;188;p18"/>
            <p:cNvSpPr/>
            <p:nvPr/>
          </p:nvSpPr>
          <p:spPr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216900" y="144463"/>
              <a:ext cx="455612" cy="392112"/>
            </a:xfrm>
            <a:custGeom>
              <a:avLst/>
              <a:gdLst/>
              <a:ahLst/>
              <a:cxnLst/>
              <a:rect l="l" t="t" r="r" b="b"/>
              <a:pathLst>
                <a:path w="1277" h="1104" extrusionOk="0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8216900" y="144463"/>
              <a:ext cx="714375" cy="477837"/>
            </a:xfrm>
            <a:custGeom>
              <a:avLst/>
              <a:gdLst/>
              <a:ahLst/>
              <a:cxnLst/>
              <a:rect l="l" t="t" r="r" b="b"/>
              <a:pathLst>
                <a:path w="2000" h="1349" extrusionOk="0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8250238" y="690563"/>
              <a:ext cx="95250" cy="131762"/>
            </a:xfrm>
            <a:custGeom>
              <a:avLst/>
              <a:gdLst/>
              <a:ahLst/>
              <a:cxnLst/>
              <a:rect l="l" t="t" r="r" b="b"/>
              <a:pathLst>
                <a:path w="264" h="371" extrusionOk="0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8364538" y="688975"/>
              <a:ext cx="106362" cy="133350"/>
            </a:xfrm>
            <a:custGeom>
              <a:avLst/>
              <a:gdLst/>
              <a:ahLst/>
              <a:cxnLst/>
              <a:rect l="l" t="t" r="r" b="b"/>
              <a:pathLst>
                <a:path w="299" h="376" extrusionOk="0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849630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862965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7081838" y="692150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267" h="370" extrusionOk="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7207250" y="692150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4" h="363" extrusionOk="0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7378700" y="692150"/>
              <a:ext cx="109537" cy="128587"/>
            </a:xfrm>
            <a:custGeom>
              <a:avLst/>
              <a:gdLst/>
              <a:ahLst/>
              <a:cxnLst/>
              <a:rect l="l" t="t" r="r" b="b"/>
              <a:pathLst>
                <a:path w="306" h="363" extrusionOk="0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7505700" y="692150"/>
              <a:ext cx="80962" cy="128587"/>
            </a:xfrm>
            <a:custGeom>
              <a:avLst/>
              <a:gdLst/>
              <a:ahLst/>
              <a:cxnLst/>
              <a:rect l="l" t="t" r="r" b="b"/>
              <a:pathLst>
                <a:path w="228" h="365" extrusionOk="0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7612063" y="690563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60" h="367" extrusionOk="0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7723188" y="688975"/>
              <a:ext cx="85725" cy="133350"/>
            </a:xfrm>
            <a:custGeom>
              <a:avLst/>
              <a:gdLst/>
              <a:ahLst/>
              <a:cxnLst/>
              <a:rect l="l" t="t" r="r" b="b"/>
              <a:pathLst>
                <a:path w="243" h="375" extrusionOk="0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7872413" y="692150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3" h="363" extrusionOk="0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7969250" y="657225"/>
              <a:ext cx="114300" cy="163512"/>
            </a:xfrm>
            <a:custGeom>
              <a:avLst/>
              <a:gdLst/>
              <a:ahLst/>
              <a:cxnLst/>
              <a:rect l="l" t="t" r="r" b="b"/>
              <a:pathLst>
                <a:path w="321" h="459" extrusionOk="0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8078788" y="692150"/>
              <a:ext cx="100012" cy="128587"/>
            </a:xfrm>
            <a:custGeom>
              <a:avLst/>
              <a:gdLst/>
              <a:ahLst/>
              <a:cxnLst/>
              <a:rect l="l" t="t" r="r" b="b"/>
              <a:pathLst>
                <a:path w="282" h="363" extrusionOk="0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8"/>
          <p:cNvSpPr/>
          <p:nvPr/>
        </p:nvSpPr>
        <p:spPr>
          <a:xfrm>
            <a:off x="1285874" y="0"/>
            <a:ext cx="7858125" cy="5142731"/>
          </a:xfrm>
          <a:custGeom>
            <a:avLst/>
            <a:gdLst/>
            <a:ahLst/>
            <a:cxnLst/>
            <a:rect l="l" t="t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4901"/>
            </a:srgbClr>
          </a:solidFill>
          <a:ln>
            <a:noFill/>
          </a:ln>
        </p:spPr>
        <p:txBody>
          <a:bodyPr spcFirstLastPara="1" wrap="square" lIns="90700" tIns="45350" rIns="90700" bIns="45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 rot="5400000">
            <a:off x="2928706" y="-1428467"/>
            <a:ext cx="3285634" cy="857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 rot="5400000">
            <a:off x="6143663" y="1785680"/>
            <a:ext cx="3286737" cy="214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 rot="5400000">
            <a:off x="1713716" y="-214435"/>
            <a:ext cx="3285634" cy="61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286702" y="1214854"/>
            <a:ext cx="8571547" cy="328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8503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1286589" y="1929027"/>
            <a:ext cx="6428660" cy="171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9124"/>
              </a:lnSpc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Exo 2 Semi Bold"/>
              <a:buNone/>
              <a:defRPr sz="4000" b="1" i="0" u="none" strike="noStrike" cap="none">
                <a:solidFill>
                  <a:schemeClr val="accent2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285752" y="285909"/>
            <a:ext cx="1673158" cy="642841"/>
            <a:chOff x="7081838" y="144463"/>
            <a:chExt cx="1871662" cy="719137"/>
          </a:xfrm>
        </p:grpSpPr>
        <p:sp>
          <p:nvSpPr>
            <p:cNvPr id="72" name="Google Shape;72;p4"/>
            <p:cNvSpPr/>
            <p:nvPr/>
          </p:nvSpPr>
          <p:spPr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216900" y="144463"/>
              <a:ext cx="455612" cy="392112"/>
            </a:xfrm>
            <a:custGeom>
              <a:avLst/>
              <a:gdLst/>
              <a:ahLst/>
              <a:cxnLst/>
              <a:rect l="l" t="t" r="r" b="b"/>
              <a:pathLst>
                <a:path w="1277" h="1104" extrusionOk="0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216900" y="144463"/>
              <a:ext cx="714375" cy="477837"/>
            </a:xfrm>
            <a:custGeom>
              <a:avLst/>
              <a:gdLst/>
              <a:ahLst/>
              <a:cxnLst/>
              <a:rect l="l" t="t" r="r" b="b"/>
              <a:pathLst>
                <a:path w="2000" h="1349" extrusionOk="0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250238" y="690563"/>
              <a:ext cx="95250" cy="131762"/>
            </a:xfrm>
            <a:custGeom>
              <a:avLst/>
              <a:gdLst/>
              <a:ahLst/>
              <a:cxnLst/>
              <a:rect l="l" t="t" r="r" b="b"/>
              <a:pathLst>
                <a:path w="264" h="371" extrusionOk="0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364538" y="688975"/>
              <a:ext cx="106362" cy="133350"/>
            </a:xfrm>
            <a:custGeom>
              <a:avLst/>
              <a:gdLst/>
              <a:ahLst/>
              <a:cxnLst/>
              <a:rect l="l" t="t" r="r" b="b"/>
              <a:pathLst>
                <a:path w="299" h="376" extrusionOk="0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49630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62965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081838" y="695058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267" h="370" extrusionOk="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7207250" y="695058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4" h="363" extrusionOk="0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378701" y="695058"/>
              <a:ext cx="109537" cy="128587"/>
            </a:xfrm>
            <a:custGeom>
              <a:avLst/>
              <a:gdLst/>
              <a:ahLst/>
              <a:cxnLst/>
              <a:rect l="l" t="t" r="r" b="b"/>
              <a:pathLst>
                <a:path w="306" h="363" extrusionOk="0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505700" y="695058"/>
              <a:ext cx="80962" cy="128587"/>
            </a:xfrm>
            <a:custGeom>
              <a:avLst/>
              <a:gdLst/>
              <a:ahLst/>
              <a:cxnLst/>
              <a:rect l="l" t="t" r="r" b="b"/>
              <a:pathLst>
                <a:path w="228" h="365" extrusionOk="0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612063" y="693471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60" h="367" extrusionOk="0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23188" y="691883"/>
              <a:ext cx="85725" cy="133350"/>
            </a:xfrm>
            <a:custGeom>
              <a:avLst/>
              <a:gdLst/>
              <a:ahLst/>
              <a:cxnLst/>
              <a:rect l="l" t="t" r="r" b="b"/>
              <a:pathLst>
                <a:path w="243" h="375" extrusionOk="0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872413" y="695058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3" h="363" extrusionOk="0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969250" y="660133"/>
              <a:ext cx="114299" cy="163512"/>
            </a:xfrm>
            <a:custGeom>
              <a:avLst/>
              <a:gdLst/>
              <a:ahLst/>
              <a:cxnLst/>
              <a:rect l="l" t="t" r="r" b="b"/>
              <a:pathLst>
                <a:path w="321" h="459" extrusionOk="0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078788" y="695058"/>
              <a:ext cx="100012" cy="128587"/>
            </a:xfrm>
            <a:custGeom>
              <a:avLst/>
              <a:gdLst/>
              <a:ahLst/>
              <a:cxnLst/>
              <a:rect l="l" t="t" r="r" b="b"/>
              <a:pathLst>
                <a:path w="282" h="363" extrusionOk="0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286210" y="1213751"/>
            <a:ext cx="4142914" cy="32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2"/>
          </p:nvPr>
        </p:nvSpPr>
        <p:spPr>
          <a:xfrm>
            <a:off x="4714875" y="1214854"/>
            <a:ext cx="4142914" cy="328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286210" y="1214537"/>
            <a:ext cx="4142914" cy="42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2"/>
          </p:nvPr>
        </p:nvSpPr>
        <p:spPr>
          <a:xfrm>
            <a:off x="285504" y="1785499"/>
            <a:ext cx="4143621" cy="271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3"/>
          </p:nvPr>
        </p:nvSpPr>
        <p:spPr>
          <a:xfrm>
            <a:off x="4714628" y="1214537"/>
            <a:ext cx="4143622" cy="42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4"/>
          </p:nvPr>
        </p:nvSpPr>
        <p:spPr>
          <a:xfrm>
            <a:off x="4715335" y="1786269"/>
            <a:ext cx="4142914" cy="271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xt und Inhalt" type="txAndObj">
  <p:cSld name="TEXT_AND_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285750" y="1213751"/>
            <a:ext cx="1857168" cy="32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2"/>
          </p:nvPr>
        </p:nvSpPr>
        <p:spPr>
          <a:xfrm>
            <a:off x="2428875" y="1213751"/>
            <a:ext cx="6429374" cy="32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 über Inhalt" type="txOverObj">
  <p:cSld name="TEXT_OVER_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85750" y="1214489"/>
            <a:ext cx="8571547" cy="85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2"/>
          </p:nvPr>
        </p:nvSpPr>
        <p:spPr>
          <a:xfrm>
            <a:off x="286702" y="2357160"/>
            <a:ext cx="8571547" cy="214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über Text" type="objOverTx">
  <p:cSld name="OBJECT_OVER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285750" y="1214489"/>
            <a:ext cx="8571547" cy="214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2"/>
          </p:nvPr>
        </p:nvSpPr>
        <p:spPr>
          <a:xfrm>
            <a:off x="285750" y="3643366"/>
            <a:ext cx="8571547" cy="85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zwei Inhalte über Text" type="twoObjOverTx">
  <p:cSld name="TWO_OBJECTS_OVER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285750" y="1214727"/>
            <a:ext cx="4142914" cy="214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2"/>
          </p:nvPr>
        </p:nvSpPr>
        <p:spPr>
          <a:xfrm>
            <a:off x="4715335" y="1214727"/>
            <a:ext cx="4142914" cy="214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3"/>
          </p:nvPr>
        </p:nvSpPr>
        <p:spPr>
          <a:xfrm>
            <a:off x="285750" y="3643366"/>
            <a:ext cx="8573878" cy="85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17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9589" y="286625"/>
            <a:ext cx="6428660" cy="6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7458"/>
              </a:lnSpc>
              <a:spcBef>
                <a:spcPts val="59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xo 2 Semi Bold"/>
              <a:buNone/>
              <a:defRPr sz="2400" b="1" i="0" u="none" strike="noStrike" cap="none">
                <a:solidFill>
                  <a:schemeClr val="accent3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85750" y="1214489"/>
            <a:ext cx="8571547" cy="328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9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298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85750" y="4786227"/>
            <a:ext cx="857155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071687" y="4786259"/>
            <a:ext cx="5000069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70. StuTS Vienna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86813" y="4786227"/>
            <a:ext cx="571436" cy="28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285752" y="285909"/>
            <a:ext cx="1673158" cy="642841"/>
            <a:chOff x="7081838" y="144463"/>
            <a:chExt cx="1871662" cy="719137"/>
          </a:xfrm>
        </p:grpSpPr>
        <p:sp>
          <p:nvSpPr>
            <p:cNvPr id="16" name="Google Shape;16;p1"/>
            <p:cNvSpPr/>
            <p:nvPr/>
          </p:nvSpPr>
          <p:spPr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216900" y="144463"/>
              <a:ext cx="455612" cy="392112"/>
            </a:xfrm>
            <a:custGeom>
              <a:avLst/>
              <a:gdLst/>
              <a:ahLst/>
              <a:cxnLst/>
              <a:rect l="l" t="t" r="r" b="b"/>
              <a:pathLst>
                <a:path w="1277" h="1104" extrusionOk="0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216900" y="144463"/>
              <a:ext cx="714375" cy="477837"/>
            </a:xfrm>
            <a:custGeom>
              <a:avLst/>
              <a:gdLst/>
              <a:ahLst/>
              <a:cxnLst/>
              <a:rect l="l" t="t" r="r" b="b"/>
              <a:pathLst>
                <a:path w="2000" h="1349" extrusionOk="0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250238" y="690563"/>
              <a:ext cx="95250" cy="131762"/>
            </a:xfrm>
            <a:custGeom>
              <a:avLst/>
              <a:gdLst/>
              <a:ahLst/>
              <a:cxnLst/>
              <a:rect l="l" t="t" r="r" b="b"/>
              <a:pathLst>
                <a:path w="264" h="371" extrusionOk="0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64538" y="688975"/>
              <a:ext cx="106362" cy="133350"/>
            </a:xfrm>
            <a:custGeom>
              <a:avLst/>
              <a:gdLst/>
              <a:ahLst/>
              <a:cxnLst/>
              <a:rect l="l" t="t" r="r" b="b"/>
              <a:pathLst>
                <a:path w="299" h="376" extrusionOk="0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49630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29650" y="692150"/>
              <a:ext cx="104775" cy="128587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081838" y="695058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267" h="370" extrusionOk="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207250" y="695058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4" h="363" extrusionOk="0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378701" y="695058"/>
              <a:ext cx="109537" cy="128587"/>
            </a:xfrm>
            <a:custGeom>
              <a:avLst/>
              <a:gdLst/>
              <a:ahLst/>
              <a:cxnLst/>
              <a:rect l="l" t="t" r="r" b="b"/>
              <a:pathLst>
                <a:path w="306" h="363" extrusionOk="0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505700" y="695058"/>
              <a:ext cx="80962" cy="128587"/>
            </a:xfrm>
            <a:custGeom>
              <a:avLst/>
              <a:gdLst/>
              <a:ahLst/>
              <a:cxnLst/>
              <a:rect l="l" t="t" r="r" b="b"/>
              <a:pathLst>
                <a:path w="228" h="365" extrusionOk="0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612063" y="693471"/>
              <a:ext cx="92075" cy="130175"/>
            </a:xfrm>
            <a:custGeom>
              <a:avLst/>
              <a:gdLst/>
              <a:ahLst/>
              <a:cxnLst/>
              <a:rect l="l" t="t" r="r" b="b"/>
              <a:pathLst>
                <a:path w="260" h="367" extrusionOk="0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723188" y="691883"/>
              <a:ext cx="85725" cy="133350"/>
            </a:xfrm>
            <a:custGeom>
              <a:avLst/>
              <a:gdLst/>
              <a:ahLst/>
              <a:cxnLst/>
              <a:rect l="l" t="t" r="r" b="b"/>
              <a:pathLst>
                <a:path w="243" h="375" extrusionOk="0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872413" y="695058"/>
              <a:ext cx="101600" cy="128587"/>
            </a:xfrm>
            <a:custGeom>
              <a:avLst/>
              <a:gdLst/>
              <a:ahLst/>
              <a:cxnLst/>
              <a:rect l="l" t="t" r="r" b="b"/>
              <a:pathLst>
                <a:path w="283" h="363" extrusionOk="0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969250" y="660133"/>
              <a:ext cx="114299" cy="163512"/>
            </a:xfrm>
            <a:custGeom>
              <a:avLst/>
              <a:gdLst/>
              <a:ahLst/>
              <a:cxnLst/>
              <a:rect l="l" t="t" r="r" b="b"/>
              <a:pathLst>
                <a:path w="321" h="459" extrusionOk="0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078788" y="695058"/>
              <a:ext cx="100012" cy="128587"/>
            </a:xfrm>
            <a:custGeom>
              <a:avLst/>
              <a:gdLst/>
              <a:ahLst/>
              <a:cxnLst/>
              <a:rect l="l" t="t" r="r" b="b"/>
              <a:pathLst>
                <a:path w="282" h="363" extrusionOk="0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" name="Google Shape;35;p1"/>
          <p:cNvCxnSpPr/>
          <p:nvPr/>
        </p:nvCxnSpPr>
        <p:spPr>
          <a:xfrm>
            <a:off x="285061" y="4786227"/>
            <a:ext cx="857387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ctrTitle"/>
          </p:nvPr>
        </p:nvSpPr>
        <p:spPr>
          <a:xfrm>
            <a:off x="849305" y="915566"/>
            <a:ext cx="5000069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de-DE" sz="2800" b="1" dirty="0"/>
              <a:t>„Es gibt keine Norm für diesen Bereich“ </a:t>
            </a:r>
            <a:endParaRPr sz="2800" b="1" i="0" u="none" strike="noStrike" cap="none" dirty="0">
              <a:solidFill>
                <a:schemeClr val="accen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383555" y="2503026"/>
            <a:ext cx="5931569" cy="114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SzPts val="2400"/>
            </a:pPr>
            <a:r>
              <a:rPr lang="de-DE" sz="2400" b="0" dirty="0">
                <a:latin typeface="Calibri" panose="020F0502020204030204" pitchFamily="34" charset="0"/>
              </a:rPr>
              <a:t>Ein sprachübergreifender Blick auf die Möglichkeiten der gendersensiblen Sprache</a:t>
            </a:r>
            <a:endParaRPr sz="2400" b="0" i="0" u="none" strike="noStrike" cap="none" dirty="0">
              <a:solidFill>
                <a:schemeClr val="accent2"/>
              </a:solidFill>
              <a:latin typeface="Calibri" panose="020F0502020204030204" pitchFamily="34" charset="0"/>
              <a:sym typeface="Exo 2 Semi Bold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72975" y="3764070"/>
            <a:ext cx="6552728" cy="96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Exo 2"/>
              <a:buNone/>
            </a:pPr>
            <a:r>
              <a:rPr lang="de-DE" sz="1600" b="0" i="0" u="none" strike="noStrike" cap="none" dirty="0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rPr>
              <a:t>Lina Arnold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Exo 2"/>
              <a:buNone/>
            </a:pPr>
            <a:r>
              <a:rPr lang="de-DE" sz="1600" b="0" i="0" u="none" strike="noStrike" cap="none" dirty="0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rPr>
              <a:t>Hanna Bruns</a:t>
            </a:r>
            <a:endParaRPr dirty="0"/>
          </a:p>
          <a:p>
            <a:pPr marL="0" marR="0" lvl="0" indent="0" algn="ctr" rtl="0">
              <a:spcBef>
                <a:spcPts val="59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Exo 2"/>
              <a:buNone/>
            </a:pPr>
            <a:r>
              <a:rPr lang="de-DE" sz="1600" cap="none" dirty="0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rPr>
              <a:t>(Universität Bonn)</a:t>
            </a:r>
            <a:endParaRPr sz="1600" b="0" i="0" u="none" strike="noStrike" cap="none" dirty="0">
              <a:solidFill>
                <a:schemeClr val="accen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8388424" y="4803999"/>
            <a:ext cx="571436" cy="3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fld id="{00000000-1234-1234-1234-123412341234}" type="slidenum">
              <a:rPr lang="de-DE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Calibri"/>
                <a:buNone/>
              </a:pPr>
              <a:t>1</a:t>
            </a:fld>
            <a:endParaRPr sz="1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F5C3A2-38C2-4403-97B3-15EA8B7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589" y="251456"/>
            <a:ext cx="6428660" cy="642125"/>
          </a:xfrm>
        </p:spPr>
        <p:txBody>
          <a:bodyPr/>
          <a:lstStyle/>
          <a:p>
            <a:r>
              <a:rPr lang="de-DE" dirty="0"/>
              <a:t>2 übergeordnete Strategien - Definition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B90FCB-3512-4F80-B791-6BC96F28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211" y="965071"/>
            <a:ext cx="4142914" cy="428561"/>
          </a:xfrm>
        </p:spPr>
        <p:txBody>
          <a:bodyPr/>
          <a:lstStyle/>
          <a:p>
            <a:r>
              <a:rPr lang="de-DE" dirty="0"/>
              <a:t>Sichtbarmachung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95E807-34BA-430B-A112-6CB04D4E8A1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5504" y="1308411"/>
            <a:ext cx="4143621" cy="3192078"/>
          </a:xfrm>
        </p:spPr>
        <p:txBody>
          <a:bodyPr/>
          <a:lstStyle/>
          <a:p>
            <a:r>
              <a:rPr lang="de-DE" dirty="0"/>
              <a:t>Geschlechtsangabe</a:t>
            </a:r>
          </a:p>
          <a:p>
            <a:r>
              <a:rPr lang="de-DE" dirty="0"/>
              <a:t>Binär/inklusiv</a:t>
            </a:r>
          </a:p>
          <a:p>
            <a:r>
              <a:rPr lang="de-DE" dirty="0"/>
              <a:t>Z. B. Doppelformen (Voll-/ Kurzformen mit Binnen-I, Doppelpunkt, Asterisk, Unterstrich)</a:t>
            </a:r>
          </a:p>
          <a:p>
            <a:r>
              <a:rPr lang="de-DE" dirty="0"/>
              <a:t>Pro: Vielfalt wird sichtbar</a:t>
            </a:r>
          </a:p>
          <a:p>
            <a:r>
              <a:rPr lang="de-DE" dirty="0"/>
              <a:t>Kontra: Gefahr, Menschen auszuschließen</a:t>
            </a:r>
          </a:p>
          <a:p>
            <a:r>
              <a:rPr lang="de-DE" dirty="0"/>
              <a:t>Kontra: ggfs. Einschränkung der Lesbarkeit </a:t>
            </a:r>
            <a:r>
              <a:rPr lang="de-DE" dirty="0">
                <a:sym typeface="Wingdings" panose="05000000000000000000" pitchFamily="2" charset="2"/>
              </a:rPr>
              <a:t> Barrierefreiheit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962218-42FB-43EF-8297-6F0627A421B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14877" y="962362"/>
            <a:ext cx="4143622" cy="428561"/>
          </a:xfrm>
        </p:spPr>
        <p:txBody>
          <a:bodyPr/>
          <a:lstStyle/>
          <a:p>
            <a:r>
              <a:rPr lang="de-DE" dirty="0"/>
              <a:t>Neutralisierung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D077B1-12AA-4ABC-B484-5C9973652F0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15335" y="1459705"/>
            <a:ext cx="4142914" cy="3040784"/>
          </a:xfrm>
        </p:spPr>
        <p:txBody>
          <a:bodyPr/>
          <a:lstStyle/>
          <a:p>
            <a:r>
              <a:rPr lang="de-DE" dirty="0"/>
              <a:t>Keine Geschlechtsangabe</a:t>
            </a:r>
          </a:p>
          <a:p>
            <a:r>
              <a:rPr lang="de-DE" dirty="0"/>
              <a:t>Z. B. Partizipien</a:t>
            </a:r>
          </a:p>
          <a:p>
            <a:r>
              <a:rPr lang="de-DE" dirty="0"/>
              <a:t>Pro: Neutralität</a:t>
            </a:r>
          </a:p>
          <a:p>
            <a:r>
              <a:rPr lang="de-DE" dirty="0"/>
              <a:t>Kontra: Entpersonalisierung</a:t>
            </a:r>
          </a:p>
          <a:p>
            <a:r>
              <a:rPr lang="de-DE" dirty="0"/>
              <a:t>Pro: Geschlecht ist weniger wichtig</a:t>
            </a:r>
          </a:p>
          <a:p>
            <a:r>
              <a:rPr lang="de-DE" dirty="0"/>
              <a:t>Pro: Fokus liegt auf dem Thema, nicht dem Menschen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E61CD-6F91-479F-AB32-BD68A0DE16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6C6EBF-EC68-4927-8594-5E27D25853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20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D6A547C-E24E-4A32-A6A7-EA9F9EFF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Wozu</a:t>
            </a:r>
            <a:r>
              <a:rPr lang="en-GB" dirty="0"/>
              <a:t> das </a:t>
            </a:r>
            <a:r>
              <a:rPr lang="en-GB" dirty="0" err="1"/>
              <a:t>Ganze</a:t>
            </a:r>
            <a:r>
              <a:rPr lang="en-GB" dirty="0"/>
              <a:t> </a:t>
            </a:r>
            <a:r>
              <a:rPr lang="en-GB" dirty="0" err="1"/>
              <a:t>eigentlich</a:t>
            </a:r>
            <a:r>
              <a:rPr lang="en-GB" dirty="0"/>
              <a:t>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35A398-8E9D-4471-B0C0-610DE60B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Argumente für und gegen das Gendern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1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57412-705C-4974-B88F-4DF49B65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Argumente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CCA12-6E2A-4150-B5F0-D3CEE5F2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504" y="912628"/>
            <a:ext cx="4142914" cy="428561"/>
          </a:xfrm>
        </p:spPr>
        <p:txBody>
          <a:bodyPr/>
          <a:lstStyle/>
          <a:p>
            <a:r>
              <a:rPr lang="de-DE" dirty="0"/>
              <a:t>Pro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32FF52-08F6-4C9D-B932-5362809031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5504" y="1286107"/>
            <a:ext cx="4143621" cy="3214381"/>
          </a:xfrm>
        </p:spPr>
        <p:txBody>
          <a:bodyPr/>
          <a:lstStyle/>
          <a:p>
            <a:r>
              <a:rPr lang="de-DE" dirty="0"/>
              <a:t>Menschen aller Geschlechter fühlen sich besser gesehen + angesprochen </a:t>
            </a:r>
            <a:r>
              <a:rPr lang="de-DE" dirty="0">
                <a:sym typeface="Wingdings" panose="05000000000000000000" pitchFamily="2" charset="2"/>
              </a:rPr>
              <a:t> Studien</a:t>
            </a:r>
          </a:p>
          <a:p>
            <a:r>
              <a:rPr lang="de-DE" dirty="0">
                <a:sym typeface="Wingdings" panose="05000000000000000000" pitchFamily="2" charset="2"/>
              </a:rPr>
              <a:t>Stärkere Präsenz des männlichen Geschlechts durch GM  negative Auswirkungen auf andere Geschlechter nach psycholinguistische Studien</a:t>
            </a:r>
          </a:p>
          <a:p>
            <a:pPr marL="10160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AA5BBE-E0C7-45D8-869B-24938E2AF04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14981" y="928750"/>
            <a:ext cx="4143622" cy="428561"/>
          </a:xfrm>
        </p:spPr>
        <p:txBody>
          <a:bodyPr/>
          <a:lstStyle/>
          <a:p>
            <a:r>
              <a:rPr lang="de-DE" dirty="0"/>
              <a:t>Kontra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968180-C7DB-4331-A6BB-F53AE69EEB2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715335" y="1412679"/>
            <a:ext cx="4142914" cy="3087810"/>
          </a:xfrm>
        </p:spPr>
        <p:txBody>
          <a:bodyPr/>
          <a:lstStyle/>
          <a:p>
            <a:r>
              <a:rPr lang="de-DE" dirty="0"/>
              <a:t>Einschränkung der Lesbarkeit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chemeClr val="accent3"/>
                </a:solidFill>
                <a:sym typeface="Wingdings" panose="05000000000000000000" pitchFamily="2" charset="2"/>
              </a:rPr>
              <a:t>Entkräftung</a:t>
            </a:r>
            <a:r>
              <a:rPr lang="de-DE" dirty="0">
                <a:sym typeface="Wingdings" panose="05000000000000000000" pitchFamily="2" charset="2"/>
              </a:rPr>
              <a:t>: einige Studien zeigen, dass die Mehrheit der Alternativen zum GM die Lesbarkeit nicht einschränken</a:t>
            </a:r>
            <a:endParaRPr lang="de-DE" dirty="0"/>
          </a:p>
          <a:p>
            <a:r>
              <a:rPr lang="de-DE" dirty="0"/>
              <a:t>Probleme mit der Barrierefreiheit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chemeClr val="accent3"/>
                </a:solidFill>
                <a:sym typeface="Wingdings" panose="05000000000000000000" pitchFamily="2" charset="2"/>
              </a:rPr>
              <a:t>Entkräftung</a:t>
            </a:r>
            <a:r>
              <a:rPr lang="de-DE" dirty="0">
                <a:sym typeface="Wingdings" panose="05000000000000000000" pitchFamily="2" charset="2"/>
              </a:rPr>
              <a:t>: Kommt auf das Verfahren und die Software an</a:t>
            </a:r>
            <a:endParaRPr lang="de-DE" dirty="0"/>
          </a:p>
          <a:p>
            <a:r>
              <a:rPr lang="de-DE" dirty="0"/>
              <a:t>‚fragile </a:t>
            </a:r>
            <a:r>
              <a:rPr lang="de-DE" dirty="0" err="1"/>
              <a:t>masculinity</a:t>
            </a:r>
            <a:r>
              <a:rPr lang="de-DE" dirty="0"/>
              <a:t>‘</a:t>
            </a:r>
          </a:p>
          <a:p>
            <a:r>
              <a:rPr lang="de-DE" dirty="0"/>
              <a:t>Nicht ästhetisch; Nicht ökonomisch </a:t>
            </a:r>
          </a:p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D5333B-4E35-4F34-8071-62E84D7539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37CB13-4B0E-42DA-80F9-7D623DFA4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0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57412-705C-4974-B88F-4DF49B65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Argumente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CCA12-6E2A-4150-B5F0-D3CEE5F20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32" y="1059070"/>
            <a:ext cx="4142914" cy="428561"/>
          </a:xfrm>
        </p:spPr>
        <p:txBody>
          <a:bodyPr/>
          <a:lstStyle/>
          <a:p>
            <a:r>
              <a:rPr lang="de-DE" dirty="0"/>
              <a:t>Pro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32FF52-08F6-4C9D-B932-5362809031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5504" y="1785499"/>
            <a:ext cx="1426065" cy="271498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AA5BBE-E0C7-45D8-869B-24938E2AF04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714627" y="961210"/>
            <a:ext cx="4143622" cy="428561"/>
          </a:xfrm>
        </p:spPr>
        <p:txBody>
          <a:bodyPr/>
          <a:lstStyle/>
          <a:p>
            <a:r>
              <a:rPr lang="de-DE" dirty="0"/>
              <a:t>Kontra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968180-C7DB-4331-A6BB-F53AE69EEB28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1711570" y="1389771"/>
            <a:ext cx="7146680" cy="3110717"/>
          </a:xfrm>
        </p:spPr>
        <p:txBody>
          <a:bodyPr/>
          <a:lstStyle/>
          <a:p>
            <a:r>
              <a:rPr lang="de-DE" dirty="0"/>
              <a:t>Es gibt nur 2 Geschlechter</a:t>
            </a:r>
          </a:p>
          <a:p>
            <a:r>
              <a:rPr lang="de-DE" dirty="0"/>
              <a:t>Nicht grammatikalisch korrekt; Zerstörung der Sprache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chemeClr val="accent3"/>
                </a:solidFill>
                <a:sym typeface="Wingdings" panose="05000000000000000000" pitchFamily="2" charset="2"/>
              </a:rPr>
              <a:t>Entkräftung</a:t>
            </a:r>
            <a:r>
              <a:rPr lang="de-DE" dirty="0">
                <a:sym typeface="Wingdings" panose="05000000000000000000" pitchFamily="2" charset="2"/>
              </a:rPr>
              <a:t>: Grammatik ist immer wandelbar und Menschen gemach, d. h. sie verändert sich durch den Sprachgebrauch</a:t>
            </a:r>
          </a:p>
          <a:p>
            <a:r>
              <a:rPr lang="de-DE" dirty="0">
                <a:sym typeface="Wingdings" panose="05000000000000000000" pitchFamily="2" charset="2"/>
              </a:rPr>
              <a:t>Sprache ist sekundär  lieber andere echte Probleme behandeln (z. B. Gender Pay Gap); Negierung das Sprache eine Auswirkung auf die Realität hat  </a:t>
            </a:r>
            <a:r>
              <a:rPr lang="de-DE" b="1" dirty="0">
                <a:solidFill>
                  <a:schemeClr val="accent3"/>
                </a:solidFill>
                <a:sym typeface="Wingdings" panose="05000000000000000000" pitchFamily="2" charset="2"/>
              </a:rPr>
              <a:t>Entkräftung</a:t>
            </a:r>
            <a:r>
              <a:rPr lang="de-DE" dirty="0">
                <a:sym typeface="Wingdings" panose="05000000000000000000" pitchFamily="2" charset="2"/>
              </a:rPr>
              <a:t>: Studien, die zeigen, dass Sprache sehr wohl eine Auswirkung auf Realität hat (allgemein in der Sprachwissenschaft anerkannt, in mehreren Bereichen)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D5333B-4E35-4F34-8071-62E84D7539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37CB13-4B0E-42DA-80F9-7D623DFA4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7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F39C39-3DA0-43D0-8EF6-321E5D4D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589" y="1571694"/>
            <a:ext cx="7036796" cy="632243"/>
          </a:xfrm>
        </p:spPr>
        <p:txBody>
          <a:bodyPr/>
          <a:lstStyle/>
          <a:p>
            <a:r>
              <a:rPr lang="de-DE" dirty="0"/>
              <a:t>„Es gibt keine Norm für diesen Bereich“</a:t>
            </a:r>
          </a:p>
          <a:p>
            <a:r>
              <a:rPr lang="de-DE" sz="1800" dirty="0"/>
              <a:t>(Diewald &amp; Steinhauer 2019: 9)</a:t>
            </a:r>
            <a:endParaRPr lang="en-GB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DBC747-608A-449E-B213-1B19EB6B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89" y="2175210"/>
            <a:ext cx="6428660" cy="1714244"/>
          </a:xfrm>
        </p:spPr>
        <p:txBody>
          <a:bodyPr/>
          <a:lstStyle/>
          <a:p>
            <a:r>
              <a:rPr lang="de-DE" dirty="0"/>
              <a:t>Verfahren der gendersensiblen Sprache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81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76776-886D-476A-80D2-AF0111D2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B584AF-7F30-4781-910B-CA8083E3F8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4983E1-3B1B-4A7E-84B2-AAB33200F3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D3D4FA1-964B-4892-B695-B38E9A8F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99395"/>
              </p:ext>
            </p:extLst>
          </p:nvPr>
        </p:nvGraphicFramePr>
        <p:xfrm>
          <a:off x="7434" y="1010526"/>
          <a:ext cx="9136565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35">
                  <a:extLst>
                    <a:ext uri="{9D8B030D-6E8A-4147-A177-3AD203B41FA5}">
                      <a16:colId xmlns:a16="http://schemas.microsoft.com/office/drawing/2014/main" val="1787395514"/>
                    </a:ext>
                  </a:extLst>
                </a:gridCol>
                <a:gridCol w="1209663">
                  <a:extLst>
                    <a:ext uri="{9D8B030D-6E8A-4147-A177-3AD203B41FA5}">
                      <a16:colId xmlns:a16="http://schemas.microsoft.com/office/drawing/2014/main" val="1979457000"/>
                    </a:ext>
                  </a:extLst>
                </a:gridCol>
                <a:gridCol w="1724722">
                  <a:extLst>
                    <a:ext uri="{9D8B030D-6E8A-4147-A177-3AD203B41FA5}">
                      <a16:colId xmlns:a16="http://schemas.microsoft.com/office/drawing/2014/main" val="2138568682"/>
                    </a:ext>
                  </a:extLst>
                </a:gridCol>
                <a:gridCol w="1308409">
                  <a:extLst>
                    <a:ext uri="{9D8B030D-6E8A-4147-A177-3AD203B41FA5}">
                      <a16:colId xmlns:a16="http://schemas.microsoft.com/office/drawing/2014/main" val="2567503095"/>
                    </a:ext>
                  </a:extLst>
                </a:gridCol>
                <a:gridCol w="1486830">
                  <a:extLst>
                    <a:ext uri="{9D8B030D-6E8A-4147-A177-3AD203B41FA5}">
                      <a16:colId xmlns:a16="http://schemas.microsoft.com/office/drawing/2014/main" val="3349210090"/>
                    </a:ext>
                  </a:extLst>
                </a:gridCol>
                <a:gridCol w="1895706">
                  <a:extLst>
                    <a:ext uri="{9D8B030D-6E8A-4147-A177-3AD203B41FA5}">
                      <a16:colId xmlns:a16="http://schemas.microsoft.com/office/drawing/2014/main" val="3145270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Finnisch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7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Generisches Maskulinum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 / </a:t>
                      </a:r>
                      <a:r>
                        <a:rPr lang="de-DE"/>
                        <a:t>chairman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étudiants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los </a:t>
                      </a:r>
                      <a:r>
                        <a:rPr lang="de-DE" dirty="0" err="1"/>
                        <a:t>médicos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 Ärzte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Doppelformen</a:t>
                      </a:r>
                    </a:p>
                    <a:p>
                      <a:r>
                        <a:rPr lang="de-DE" dirty="0"/>
                        <a:t>Vollformen</a:t>
                      </a:r>
                    </a:p>
                    <a:p>
                      <a:r>
                        <a:rPr lang="de-DE" dirty="0"/>
                        <a:t>Kurzformen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 and </a:t>
                      </a:r>
                      <a:r>
                        <a:rPr lang="de-DE" dirty="0" err="1"/>
                        <a:t>she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étudiants</a:t>
                      </a:r>
                      <a:r>
                        <a:rPr lang="de-DE" dirty="0"/>
                        <a:t> et </a:t>
                      </a:r>
                      <a:r>
                        <a:rPr lang="de-DE" dirty="0" err="1"/>
                        <a:t>étudiantes</a:t>
                      </a:r>
                      <a:endParaRPr lang="de-DE" dirty="0"/>
                    </a:p>
                    <a:p>
                      <a:r>
                        <a:rPr lang="de-DE" dirty="0" err="1"/>
                        <a:t>les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étudiant.e.s</a:t>
                      </a:r>
                      <a:endParaRPr lang="de-DE" dirty="0"/>
                    </a:p>
                    <a:p>
                      <a:r>
                        <a:rPr lang="de-DE" dirty="0"/>
                        <a:t>Mittelpunkt</a:t>
                      </a:r>
                    </a:p>
                    <a:p>
                      <a:r>
                        <a:rPr lang="de-DE" dirty="0"/>
                        <a:t>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los </a:t>
                      </a:r>
                      <a:r>
                        <a:rPr lang="de-DE" dirty="0" err="1"/>
                        <a:t>médicos</a:t>
                      </a:r>
                      <a:r>
                        <a:rPr lang="de-DE" dirty="0"/>
                        <a:t> y las </a:t>
                      </a:r>
                      <a:r>
                        <a:rPr lang="de-DE" dirty="0" err="1"/>
                        <a:t>médicas</a:t>
                      </a:r>
                      <a:endParaRPr lang="de-DE" dirty="0"/>
                    </a:p>
                    <a:p>
                      <a:r>
                        <a:rPr lang="de-DE" dirty="0"/>
                        <a:t>@</a:t>
                      </a:r>
                    </a:p>
                    <a:p>
                      <a:r>
                        <a:rPr lang="de-DE" dirty="0"/>
                        <a:t>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 Ärzte und Ärztinnen</a:t>
                      </a:r>
                    </a:p>
                    <a:p>
                      <a:r>
                        <a:rPr lang="de-DE" dirty="0"/>
                        <a:t>Asterisk</a:t>
                      </a:r>
                    </a:p>
                    <a:p>
                      <a:r>
                        <a:rPr lang="de-DE" dirty="0"/>
                        <a:t>Doppelpunkt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Neutralisierung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person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personne</a:t>
                      </a:r>
                      <a:endParaRPr lang="de-DE" dirty="0"/>
                    </a:p>
                    <a:p>
                      <a:r>
                        <a:rPr lang="de-DE" dirty="0" err="1"/>
                        <a:t>Mots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épicènes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journaliste</a:t>
                      </a:r>
                      <a:r>
                        <a:rPr lang="de-DE" dirty="0"/>
                        <a:t> 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nur Artikel muss gegendert werden)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persona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person</a:t>
                      </a:r>
                      <a:endParaRPr lang="de-DE" dirty="0"/>
                    </a:p>
                    <a:p>
                      <a:r>
                        <a:rPr lang="de-DE" dirty="0"/>
                        <a:t>Partizipien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Geschlechtsneutrales Personalpronomen </a:t>
                      </a:r>
                      <a:r>
                        <a:rPr lang="de-DE" dirty="0" err="1"/>
                        <a:t>hen</a:t>
                      </a:r>
                      <a:endParaRPr lang="de-DE" dirty="0"/>
                    </a:p>
                    <a:p>
                      <a:r>
                        <a:rPr lang="de-DE" dirty="0"/>
                        <a:t>Keine Artikel vor Substantiven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6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Umschreibung</a:t>
                      </a:r>
                    </a:p>
                    <a:p>
                      <a:r>
                        <a:rPr lang="de-DE" dirty="0"/>
                        <a:t>Passiv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8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1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76776-886D-476A-80D2-AF0111D2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B584AF-7F30-4781-910B-CA8083E3F8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4983E1-3B1B-4A7E-84B2-AAB33200F3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D3D4FA1-964B-4892-B695-B38E9A8F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48500"/>
              </p:ext>
            </p:extLst>
          </p:nvPr>
        </p:nvGraphicFramePr>
        <p:xfrm>
          <a:off x="0" y="1301347"/>
          <a:ext cx="9144000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7873955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79457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385686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67503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49210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7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Entpersonifizierung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Ministerium</a:t>
                      </a:r>
                    </a:p>
                    <a:p>
                      <a:r>
                        <a:rPr lang="de-DE" dirty="0"/>
                        <a:t>Lehrkörper</a:t>
                      </a:r>
                    </a:p>
                    <a:p>
                      <a:r>
                        <a:rPr lang="de-DE" dirty="0"/>
                        <a:t>Kollegium</a:t>
                      </a:r>
                    </a:p>
                    <a:p>
                      <a:r>
                        <a:rPr lang="de-DE" dirty="0"/>
                        <a:t>Personal</a:t>
                      </a:r>
                    </a:p>
                    <a:p>
                      <a:r>
                        <a:rPr lang="de-DE" dirty="0"/>
                        <a:t>Professur</a:t>
                      </a:r>
                    </a:p>
                    <a:p>
                      <a:r>
                        <a:rPr lang="de-DE" dirty="0"/>
                        <a:t>Bevölkerung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Generisches Femininum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Alternanz GM + 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6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Fußnote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8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Neologismen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4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2B4-C714-487C-AC72-64E5B7DD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DDE5D-D897-4627-A7DC-C7174D53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02" y="1214854"/>
            <a:ext cx="8458713" cy="3285634"/>
          </a:xfrm>
        </p:spPr>
        <p:txBody>
          <a:bodyPr/>
          <a:lstStyle/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/>
              <a:t>Bundesministerium der Justiz. (2008). </a:t>
            </a:r>
            <a:r>
              <a:rPr lang="de-DE" sz="1600" i="1" dirty="0"/>
              <a:t>Bekanntmachung des Handbuchs der Rechtsförmlichkeit: Empfehlungen zur Gestaltung von Rechtsvorschriften nach § 42 Absatz 4 der Gemeinsamen Geschäftsordnung der Bundesministerien</a:t>
            </a:r>
            <a:r>
              <a:rPr lang="de-DE" sz="1600" dirty="0"/>
              <a:t>. Cologne: Bundesanzeiger.</a:t>
            </a: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/>
              <a:t>Diewald, G. &amp; Steinhauer, A. (2019). </a:t>
            </a:r>
            <a:r>
              <a:rPr lang="de-DE" sz="1600" i="1" dirty="0"/>
              <a:t>Gendern: Ganz einfach!</a:t>
            </a:r>
            <a:r>
              <a:rPr lang="de-DE" sz="1600" dirty="0"/>
              <a:t> Berlin: Dudenverlag.</a:t>
            </a: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/>
              <a:t>Hellinger, M. &amp; Bierbach, C. (1993). </a:t>
            </a:r>
            <a:r>
              <a:rPr lang="de-DE" sz="1600" i="1" dirty="0"/>
              <a:t>Eine Sprache für beide Geschlechter: Richtlinien für einen nicht-sexistischen Sprachgebrauch</a:t>
            </a:r>
            <a:r>
              <a:rPr lang="de-DE" sz="1600" dirty="0"/>
              <a:t>. Bonn: Deutsche UNESCO-Kommission. </a:t>
            </a:r>
            <a:r>
              <a:rPr lang="de-DE" sz="1600" dirty="0" err="1"/>
              <a:t>Available</a:t>
            </a:r>
            <a:r>
              <a:rPr lang="de-DE" sz="1600" dirty="0"/>
              <a:t> at: https://www.unesco.de/sites/default/files/2018-05/eine_Sprache_fuer_beide_Geschlechter_1993_0.pdf (last </a:t>
            </a:r>
            <a:r>
              <a:rPr lang="de-DE" sz="1600" dirty="0" err="1"/>
              <a:t>access</a:t>
            </a:r>
            <a:r>
              <a:rPr lang="de-DE" sz="1600" dirty="0"/>
              <a:t> 17 August 2021).</a:t>
            </a: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/>
              <a:t>Motschenbacher</a:t>
            </a:r>
            <a:r>
              <a:rPr lang="en-US" sz="1600" dirty="0"/>
              <a:t>, H. (2014). Grammatical gender as a challenge for language policy: The (</a:t>
            </a:r>
            <a:r>
              <a:rPr lang="en-US" sz="1600" dirty="0" err="1"/>
              <a:t>im</a:t>
            </a:r>
            <a:r>
              <a:rPr lang="en-US" sz="1600" dirty="0"/>
              <a:t>)possibility of non-heteronormative language use in German versus English. </a:t>
            </a:r>
            <a:r>
              <a:rPr lang="en-US" sz="1600" i="1" dirty="0"/>
              <a:t>Language Policy, 13</a:t>
            </a:r>
            <a:r>
              <a:rPr lang="en-US" sz="1600" dirty="0"/>
              <a:t>, 243–261.</a:t>
            </a:r>
            <a:endParaRPr lang="de-DE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C94091-0BF5-4389-A2DE-D78279DE96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066F9F-D474-48CB-B5FA-74C9DBE40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35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Vielen Dank für eure Teilnahme!</a:t>
            </a:r>
          </a:p>
          <a:p>
            <a:endParaRPr lang="de-DE" b="1" dirty="0"/>
          </a:p>
          <a:p>
            <a:r>
              <a:rPr lang="de-DE" sz="2400" b="1" dirty="0"/>
              <a:t>Fragen und/oder Anmerkungen?</a:t>
            </a:r>
          </a:p>
          <a:p>
            <a:endParaRPr lang="de-DE" sz="2400" b="1" dirty="0"/>
          </a:p>
          <a:p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315612" y="3253222"/>
            <a:ext cx="4143621" cy="1648325"/>
          </a:xfrm>
        </p:spPr>
        <p:txBody>
          <a:bodyPr/>
          <a:lstStyle/>
          <a:p>
            <a:r>
              <a:rPr lang="de-DE" sz="1600" b="1" dirty="0"/>
              <a:t>Lina Arnold</a:t>
            </a:r>
          </a:p>
          <a:p>
            <a:pPr>
              <a:spcAft>
                <a:spcPts val="1800"/>
              </a:spcAft>
            </a:pPr>
            <a:r>
              <a:rPr lang="de-DE" sz="1600" dirty="0"/>
              <a:t>lina.arnold@uni-bonn.de</a:t>
            </a:r>
          </a:p>
          <a:p>
            <a:r>
              <a:rPr lang="de-DE" sz="1600" b="1" dirty="0"/>
              <a:t>Hanna Bruns</a:t>
            </a:r>
          </a:p>
          <a:p>
            <a:r>
              <a:rPr lang="de-DE" sz="1600" dirty="0"/>
              <a:t>h.bruns@uni-bonn.de</a:t>
            </a:r>
          </a:p>
        </p:txBody>
      </p:sp>
    </p:spTree>
    <p:extLst>
      <p:ext uri="{BB962C8B-B14F-4D97-AF65-F5344CB8AC3E}">
        <p14:creationId xmlns:p14="http://schemas.microsoft.com/office/powerpoint/2010/main" val="196531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996419" y="573074"/>
            <a:ext cx="6428660" cy="357134"/>
          </a:xfrm>
        </p:spPr>
        <p:txBody>
          <a:bodyPr/>
          <a:lstStyle/>
          <a:p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…</a:t>
            </a:r>
          </a:p>
        </p:txBody>
      </p:sp>
      <p:pic>
        <p:nvPicPr>
          <p:cNvPr id="4" name="Picture 3" descr="C:\Users\Hanna Bruns\Box\SS20 - Language And Gender\PPTS\SafeSpace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175" y="1320214"/>
            <a:ext cx="3321651" cy="331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9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 zu uns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09" y="1213751"/>
            <a:ext cx="4211449" cy="3502628"/>
          </a:xfrm>
        </p:spPr>
        <p:txBody>
          <a:bodyPr/>
          <a:lstStyle/>
          <a:p>
            <a:pPr marL="101600" indent="0">
              <a:buNone/>
            </a:pPr>
            <a:r>
              <a:rPr lang="de-DE" b="1" dirty="0"/>
              <a:t>Lina Arnold (sie/ihr)</a:t>
            </a: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Romanistik Master (Französisch/Spanisch)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Derzeit Promotion in der Französischen Philologie an der Uni Bonn</a:t>
            </a:r>
          </a:p>
          <a:p>
            <a:pPr marL="558800" lvl="1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 Thema: Die Kontroverse um die geschlechtsindifferente Referenz in der Frankophonie – Eine soziolinguistische Untersuchung zu laienlinguistischen Einstellungen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Bereich: Genderlinguistik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Mitglied der AG ‚Geschlechtergerechte Sprache‘ des Junge Sprachwissenschaft e.V.</a:t>
            </a:r>
          </a:p>
          <a:p>
            <a:pPr marL="10160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4714875" y="1214853"/>
            <a:ext cx="4142914" cy="3561683"/>
          </a:xfrm>
        </p:spPr>
        <p:txBody>
          <a:bodyPr/>
          <a:lstStyle/>
          <a:p>
            <a:pPr marL="101600" indent="0">
              <a:buNone/>
            </a:pPr>
            <a:r>
              <a:rPr lang="de-DE" b="1" dirty="0"/>
              <a:t>Hanna Bruns (</a:t>
            </a:r>
            <a:r>
              <a:rPr lang="de-DE" b="1" dirty="0" err="1"/>
              <a:t>she</a:t>
            </a:r>
            <a:r>
              <a:rPr lang="de-DE" b="1" dirty="0"/>
              <a:t>/her)</a:t>
            </a:r>
          </a:p>
          <a:p>
            <a:r>
              <a:rPr lang="de-DE" sz="1600" dirty="0"/>
              <a:t>M.A. Applied </a:t>
            </a:r>
            <a:r>
              <a:rPr lang="de-DE" sz="1600" dirty="0" err="1"/>
              <a:t>Linguistics</a:t>
            </a:r>
            <a:r>
              <a:rPr lang="de-DE" sz="1600" dirty="0"/>
              <a:t> (2019)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Derzeit Promotion in englischer Sprachwissenschaft an der Uni Bonn</a:t>
            </a:r>
          </a:p>
          <a:p>
            <a:pPr lvl="1">
              <a:buFont typeface="Wingdings"/>
              <a:buChar char="à"/>
            </a:pPr>
            <a:r>
              <a:rPr lang="de-DE" sz="1400" dirty="0">
                <a:sym typeface="Wingdings" panose="05000000000000000000" pitchFamily="2" charset="2"/>
              </a:rPr>
              <a:t>Thema: </a:t>
            </a:r>
            <a:r>
              <a:rPr lang="de-DE" sz="1400" dirty="0" err="1">
                <a:sym typeface="Wingdings" panose="05000000000000000000" pitchFamily="2" charset="2"/>
              </a:rPr>
              <a:t>Changes</a:t>
            </a:r>
            <a:r>
              <a:rPr lang="de-DE" sz="1400" dirty="0">
                <a:sym typeface="Wingdings" panose="05000000000000000000" pitchFamily="2" charset="2"/>
              </a:rPr>
              <a:t> in </a:t>
            </a:r>
            <a:r>
              <a:rPr lang="de-DE" sz="1400" dirty="0" err="1">
                <a:sym typeface="Wingdings" panose="05000000000000000000" pitchFamily="2" charset="2"/>
              </a:rPr>
              <a:t>the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use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of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and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attitudes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towards</a:t>
            </a:r>
            <a:r>
              <a:rPr lang="de-DE" sz="1400" dirty="0">
                <a:sym typeface="Wingdings" panose="05000000000000000000" pitchFamily="2" charset="2"/>
              </a:rPr>
              <a:t> gender-neutral </a:t>
            </a:r>
            <a:r>
              <a:rPr lang="de-DE" sz="1400" dirty="0" err="1">
                <a:sym typeface="Wingdings" panose="05000000000000000000" pitchFamily="2" charset="2"/>
              </a:rPr>
              <a:t>language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from</a:t>
            </a:r>
            <a:r>
              <a:rPr lang="de-DE" sz="1400" dirty="0">
                <a:sym typeface="Wingdings" panose="05000000000000000000" pitchFamily="2" charset="2"/>
              </a:rPr>
              <a:t> 1960-today in </a:t>
            </a:r>
            <a:r>
              <a:rPr lang="de-DE" sz="1400" dirty="0" err="1">
                <a:sym typeface="Wingdings" panose="05000000000000000000" pitchFamily="2" charset="2"/>
              </a:rPr>
              <a:t>AmE</a:t>
            </a:r>
            <a:r>
              <a:rPr lang="de-DE" sz="1400" dirty="0">
                <a:sym typeface="Wingdings" panose="05000000000000000000" pitchFamily="2" charset="2"/>
              </a:rPr>
              <a:t>, </a:t>
            </a:r>
            <a:r>
              <a:rPr lang="de-DE" sz="1400" dirty="0" err="1">
                <a:sym typeface="Wingdings" panose="05000000000000000000" pitchFamily="2" charset="2"/>
              </a:rPr>
              <a:t>BrE</a:t>
            </a:r>
            <a:r>
              <a:rPr lang="de-DE" sz="1400" dirty="0">
                <a:sym typeface="Wingdings" panose="05000000000000000000" pitchFamily="2" charset="2"/>
              </a:rPr>
              <a:t>, </a:t>
            </a:r>
            <a:r>
              <a:rPr lang="de-DE" sz="1400" dirty="0" err="1">
                <a:sym typeface="Wingdings" panose="05000000000000000000" pitchFamily="2" charset="2"/>
              </a:rPr>
              <a:t>and</a:t>
            </a:r>
            <a:r>
              <a:rPr lang="de-DE" sz="1400" dirty="0">
                <a:sym typeface="Wingdings" panose="05000000000000000000" pitchFamily="2" charset="2"/>
              </a:rPr>
              <a:t> German.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Bereich: Queer </a:t>
            </a:r>
            <a:r>
              <a:rPr lang="de-DE" sz="1600" dirty="0" err="1">
                <a:sym typeface="Wingdings" panose="05000000000000000000" pitchFamily="2" charset="2"/>
              </a:rPr>
              <a:t>Linguistics</a:t>
            </a:r>
            <a:endParaRPr lang="de-DE" sz="1600" dirty="0">
              <a:sym typeface="Wingdings" panose="05000000000000000000" pitchFamily="2" charset="2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Mitarbeiterin am Lehrstuhl ‚</a:t>
            </a:r>
            <a:r>
              <a:rPr lang="de-DE" sz="1600" dirty="0" err="1">
                <a:sym typeface="Wingdings" panose="05000000000000000000" pitchFamily="2" charset="2"/>
              </a:rPr>
              <a:t>Linguistics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English </a:t>
            </a:r>
            <a:r>
              <a:rPr lang="de-DE" sz="1600" dirty="0" err="1">
                <a:sym typeface="Wingdings" panose="05000000000000000000" pitchFamily="2" charset="2"/>
              </a:rPr>
              <a:t>and</a:t>
            </a:r>
            <a:r>
              <a:rPr lang="de-DE" sz="1600" dirty="0">
                <a:sym typeface="Wingdings" panose="05000000000000000000" pitchFamily="2" charset="2"/>
              </a:rPr>
              <a:t> Translation Studies‘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ym typeface="Wingdings" panose="05000000000000000000" pitchFamily="2" charset="2"/>
              </a:rPr>
              <a:t>Mitglied der AG ‚Geschlechtergerechte Sprache‘ des Junge Sprachwissenschaft e.V.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5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heutige Workshop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de-DE" dirty="0"/>
              <a:t>Definition(en</a:t>
            </a:r>
            <a:r>
              <a:rPr lang="de-DE"/>
              <a:t>) </a:t>
            </a:r>
          </a:p>
          <a:p>
            <a:pPr marL="558800" indent="-457200">
              <a:buFont typeface="+mj-lt"/>
              <a:buAutoNum type="arabicPeriod"/>
            </a:pPr>
            <a:r>
              <a:rPr lang="de-DE"/>
              <a:t>Argumente </a:t>
            </a:r>
            <a:r>
              <a:rPr lang="de-DE" dirty="0"/>
              <a:t>für und gegen das Gendern</a:t>
            </a:r>
          </a:p>
          <a:p>
            <a:pPr marL="558800" indent="-457200">
              <a:buFont typeface="+mj-lt"/>
              <a:buAutoNum type="arabicPeriod"/>
            </a:pPr>
            <a:r>
              <a:rPr lang="de-DE" dirty="0"/>
              <a:t>Verfahren der gendersensiblen Sprache</a:t>
            </a:r>
          </a:p>
          <a:p>
            <a:pPr lvl="1"/>
            <a:r>
              <a:rPr lang="de-DE" dirty="0"/>
              <a:t>Im Deutschen, Englischen, Französischen, Spanischen, 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7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286589" y="2233455"/>
            <a:ext cx="6428660" cy="357134"/>
          </a:xfrm>
        </p:spPr>
        <p:txBody>
          <a:bodyPr/>
          <a:lstStyle/>
          <a:p>
            <a:r>
              <a:rPr lang="de-DE" dirty="0"/>
              <a:t>Geschlechtergerechte Sprache?</a:t>
            </a:r>
          </a:p>
          <a:p>
            <a:r>
              <a:rPr lang="de-DE" dirty="0"/>
              <a:t>Geschlechtersensible Sprache?</a:t>
            </a:r>
          </a:p>
          <a:p>
            <a:r>
              <a:rPr lang="de-DE" dirty="0"/>
              <a:t>Geschlechterneutrale Sprache?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03946" y="2590787"/>
            <a:ext cx="6175207" cy="1714244"/>
          </a:xfrm>
        </p:spPr>
        <p:txBody>
          <a:bodyPr/>
          <a:lstStyle/>
          <a:p>
            <a:r>
              <a:rPr lang="de-DE" dirty="0"/>
              <a:t>Definitionen</a:t>
            </a:r>
          </a:p>
        </p:txBody>
      </p:sp>
    </p:spTree>
    <p:extLst>
      <p:ext uri="{BB962C8B-B14F-4D97-AF65-F5344CB8AC3E}">
        <p14:creationId xmlns:p14="http://schemas.microsoft.com/office/powerpoint/2010/main" val="14973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7C5E7-4018-40AA-8D78-251253AE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8D6019-A9B0-4B32-835A-0B6DA9AA7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„Gendern ist, sehr allgemein gesprochen, ein sprachliches Verfahren, um Gleichberechtigung, d.h. die </a:t>
            </a: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gleiche und faire Behandlung von Frauen und Männern im Sprachgebrauch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zu erreichen. Gendern bedeutet somit die Anwendung geschlechtergerechter Sprache.“ </a:t>
            </a:r>
          </a:p>
          <a:p>
            <a:pPr marL="10160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Diewald und Steinhauer 2019: 7 [„</a:t>
            </a: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Duden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Gendern – ganz einfach!“,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emphasis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E07B14-7CFB-4F04-B37C-E294676C15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2E01B7-3B12-4A7B-A303-508730CD7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19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8CFE-3597-412C-8037-A9D90037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62FE45-8587-4699-B4A1-5643ABB6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de-DE" dirty="0"/>
              <a:t>„[D]</a:t>
            </a:r>
            <a:r>
              <a:rPr lang="de-DE" dirty="0" err="1"/>
              <a:t>ie</a:t>
            </a:r>
            <a:r>
              <a:rPr lang="de-DE" dirty="0"/>
              <a:t> Häufung maskuliner Personenbezeichnungen [kann] den Eindruck erwecken, </a:t>
            </a:r>
            <a:r>
              <a:rPr lang="de-DE" b="1" dirty="0"/>
              <a:t>Frauen würden übersehen oder nur „mitgemeint“</a:t>
            </a:r>
            <a:r>
              <a:rPr lang="de-DE" dirty="0"/>
              <a:t>. Sprachliche Gleichbehandlung […] hat zum Ziel, </a:t>
            </a:r>
            <a:r>
              <a:rPr lang="de-DE" b="1" dirty="0"/>
              <a:t>Frauen direkt anzusprechen</a:t>
            </a:r>
            <a:r>
              <a:rPr lang="de-DE" dirty="0"/>
              <a:t> und als gleichermaßen Betroffene sichtbar zu machen.“ </a:t>
            </a:r>
          </a:p>
          <a:p>
            <a:pPr marL="101600" indent="0">
              <a:buNone/>
            </a:pPr>
            <a:r>
              <a:rPr lang="de-DE" dirty="0"/>
              <a:t>(Handbuch der Rechtsförmlichkeit 2008: </a:t>
            </a:r>
            <a:r>
              <a:rPr lang="de-DE" dirty="0" err="1"/>
              <a:t>Rn</a:t>
            </a:r>
            <a:r>
              <a:rPr lang="de-DE" dirty="0"/>
              <a:t>. 110,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emphasis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A7428E-31A8-4011-910F-51F20CD8B9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0883-7F14-483B-B75D-F29F9336D9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89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60556-D374-4E9F-A569-6B90E80E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766B7-08A6-48C2-B3D8-7F15C06E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de-DE" dirty="0"/>
              <a:t>„oberste Prinzipien [sind] (a) die </a:t>
            </a:r>
            <a:r>
              <a:rPr lang="de-DE" b="1" dirty="0"/>
              <a:t>sprachliche Sichtbarmachung von Frauen</a:t>
            </a:r>
            <a:r>
              <a:rPr lang="de-DE" dirty="0"/>
              <a:t> und (b) die sprachliche Symmetrie […]:</a:t>
            </a:r>
          </a:p>
          <a:p>
            <a:pPr marL="101600" indent="0">
              <a:buNone/>
            </a:pPr>
            <a:r>
              <a:rPr lang="de-DE" dirty="0"/>
              <a:t>(a) Das Prinzip der sprachlichen Sichtbarmachung besagt, dass dort, wo von </a:t>
            </a:r>
            <a:r>
              <a:rPr lang="de-DE" b="1" dirty="0"/>
              <a:t>Frauen</a:t>
            </a:r>
            <a:r>
              <a:rPr lang="de-DE" dirty="0"/>
              <a:t> die Rede ist, dies sprachlich auch zum Ausdruck kommen muss. […]</a:t>
            </a:r>
          </a:p>
          <a:p>
            <a:pPr marL="101600" indent="0">
              <a:buNone/>
            </a:pPr>
            <a:r>
              <a:rPr lang="de-DE" dirty="0"/>
              <a:t>(b) Das Prinzip der sprachlichen Symmetrie besagt, dass dort, wo von </a:t>
            </a:r>
            <a:r>
              <a:rPr lang="de-DE" b="1" dirty="0"/>
              <a:t>Frauen</a:t>
            </a:r>
            <a:r>
              <a:rPr lang="de-DE" dirty="0"/>
              <a:t> </a:t>
            </a:r>
            <a:r>
              <a:rPr lang="de-DE" b="1" dirty="0"/>
              <a:t>und Männern </a:t>
            </a:r>
            <a:r>
              <a:rPr lang="de-DE" dirty="0"/>
              <a:t>die Rede ist, beide gleich zu behandeln sind. Dies kann durch das sog. Splitting geschehen, d.h. durch Ausdrücke, in denen eine feminine und eine maskuline Personenbezeichnung ausdrücklich genannt werden[…]</a:t>
            </a:r>
          </a:p>
          <a:p>
            <a:pPr marL="101600" indent="0">
              <a:buNone/>
            </a:pPr>
            <a:r>
              <a:rPr lang="de-DE" dirty="0"/>
              <a:t>(Hellinger &amp; Bierbach 1993: 5,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emphasis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14EB0A-051B-4045-B6D0-A470883B6D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9D1013-C7D2-4986-B2BF-07A83CDA32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605BA-A75C-4097-A120-EC8DC0A3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Definitionen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4A9179-73C3-4A33-8B51-2CFDF439C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GB" dirty="0"/>
              <a:t>“contemporary guidelines for non-sexist language usage are still firmly rooted in Second Wave Feminist Linguistics, whose theoretical orientation was traditionally a structuralist one” </a:t>
            </a:r>
          </a:p>
          <a:p>
            <a:pPr marL="101600" indent="0">
              <a:buNone/>
            </a:pPr>
            <a:r>
              <a:rPr lang="en-GB" dirty="0"/>
              <a:t>(</a:t>
            </a:r>
            <a:r>
              <a:rPr lang="en-GB" dirty="0" err="1"/>
              <a:t>Motschenbacher</a:t>
            </a:r>
            <a:r>
              <a:rPr lang="en-GB" dirty="0"/>
              <a:t> 2014: 244)</a:t>
            </a:r>
          </a:p>
          <a:p>
            <a:pPr marL="101600" indent="0">
              <a:buNone/>
            </a:pPr>
            <a:r>
              <a:rPr lang="en-GB" dirty="0"/>
              <a:t>“Non-heteronormative language policies aim at countering heteronormative structures, especially gender and </a:t>
            </a:r>
            <a:r>
              <a:rPr lang="en-GB" b="1" dirty="0"/>
              <a:t>sexual </a:t>
            </a:r>
            <a:r>
              <a:rPr lang="en-GB" b="1" dirty="0" err="1"/>
              <a:t>binarisms</a:t>
            </a:r>
            <a:r>
              <a:rPr lang="en-GB" dirty="0"/>
              <a:t>, by offering alternative ways of expression that do not further entrench such traditional discourses.”</a:t>
            </a:r>
          </a:p>
          <a:p>
            <a:pPr marL="101600" indent="0">
              <a:buNone/>
            </a:pPr>
            <a:r>
              <a:rPr lang="en-GB" dirty="0"/>
              <a:t>(</a:t>
            </a:r>
            <a:r>
              <a:rPr lang="en-GB" dirty="0" err="1"/>
              <a:t>Motschenbacher</a:t>
            </a:r>
            <a:r>
              <a:rPr lang="en-GB" dirty="0"/>
              <a:t> 2014: 244, my emphasis)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49E142-7885-40F3-A45E-747C30B33D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70. StuTS Vienna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031CFC-1A6F-4354-B843-8E4911B86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401967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Macintosh PowerPoint</Application>
  <PresentationFormat>Bildschirmpräsentation (16:9)</PresentationFormat>
  <Paragraphs>169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Wingdings</vt:lpstr>
      <vt:lpstr>Exo 2 Semi Bold</vt:lpstr>
      <vt:lpstr>Symbol</vt:lpstr>
      <vt:lpstr>Exo 2</vt:lpstr>
      <vt:lpstr>Calibri</vt:lpstr>
      <vt:lpstr>Uni_Bonn</vt:lpstr>
      <vt:lpstr>„Es gibt keine Norm für diesen Bereich“ </vt:lpstr>
      <vt:lpstr>PowerPoint-Präsentation</vt:lpstr>
      <vt:lpstr>Kurz zu uns</vt:lpstr>
      <vt:lpstr>Der heutige Workshop</vt:lpstr>
      <vt:lpstr>Definitionen</vt:lpstr>
      <vt:lpstr>Definitionen</vt:lpstr>
      <vt:lpstr>Definitionen</vt:lpstr>
      <vt:lpstr>Definitionen</vt:lpstr>
      <vt:lpstr>Definitionen</vt:lpstr>
      <vt:lpstr>2 übergeordnete Strategien - Definition</vt:lpstr>
      <vt:lpstr>Argumente für und gegen das Gendern </vt:lpstr>
      <vt:lpstr>Argumente</vt:lpstr>
      <vt:lpstr>Argumente</vt:lpstr>
      <vt:lpstr>Verfahren der gendersensiblen Sprache </vt:lpstr>
      <vt:lpstr>Verfahren</vt:lpstr>
      <vt:lpstr>Verfahren</vt:lpstr>
      <vt:lpstr>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REQUESTS ACROSS VARIETIES AND CULTURES</dc:title>
  <dc:creator>LETS</dc:creator>
  <cp:lastModifiedBy>StudentIn</cp:lastModifiedBy>
  <cp:revision>78</cp:revision>
  <cp:lastPrinted>2018-09-19T08:00:37Z</cp:lastPrinted>
  <dcterms:modified xsi:type="dcterms:W3CDTF">2021-11-22T16:46:34Z</dcterms:modified>
</cp:coreProperties>
</file>