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56" r:id="rId2"/>
    <p:sldId id="284" r:id="rId3"/>
    <p:sldId id="445" r:id="rId4"/>
    <p:sldId id="258" r:id="rId5"/>
    <p:sldId id="635" r:id="rId6"/>
    <p:sldId id="259" r:id="rId7"/>
    <p:sldId id="446" r:id="rId8"/>
    <p:sldId id="443" r:id="rId9"/>
    <p:sldId id="271" r:id="rId10"/>
    <p:sldId id="264" r:id="rId11"/>
    <p:sldId id="412" r:id="rId12"/>
    <p:sldId id="448" r:id="rId13"/>
    <p:sldId id="444" r:id="rId14"/>
    <p:sldId id="265" r:id="rId15"/>
    <p:sldId id="277" r:id="rId16"/>
    <p:sldId id="278" r:id="rId17"/>
    <p:sldId id="288" r:id="rId18"/>
    <p:sldId id="638" r:id="rId19"/>
    <p:sldId id="631" r:id="rId20"/>
    <p:sldId id="634" r:id="rId21"/>
    <p:sldId id="873" r:id="rId22"/>
    <p:sldId id="637" r:id="rId23"/>
    <p:sldId id="290" r:id="rId24"/>
    <p:sldId id="291" r:id="rId25"/>
    <p:sldId id="874" r:id="rId26"/>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Wodak" initials="RW" lastIdx="8" clrIdx="0"/>
  <p:cmAuthor id="2" name="Me" initials="M" lastIdx="1" clrIdx="1">
    <p:extLst>
      <p:ext uri="{19B8F6BF-5375-455C-9EA6-DF929625EA0E}">
        <p15:presenceInfo xmlns:p15="http://schemas.microsoft.com/office/powerpoint/2012/main" userId="M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497"/>
  </p:normalViewPr>
  <p:slideViewPr>
    <p:cSldViewPr snapToGrid="0">
      <p:cViewPr varScale="1">
        <p:scale>
          <a:sx n="103" d="100"/>
          <a:sy n="103" d="100"/>
        </p:scale>
        <p:origin x="89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158BF1D7-1037-9E49-A241-4BB5DC1A7FC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a:extLst>
              <a:ext uri="{FF2B5EF4-FFF2-40B4-BE49-F238E27FC236}">
                <a16:creationId xmlns:a16="http://schemas.microsoft.com/office/drawing/2014/main" id="{0E9AA2E0-A520-BB42-851D-8FCAB09817F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D5A122-4311-2B40-87DB-4549389E1989}" type="datetimeFigureOut">
              <a:rPr lang="en-GB" smtClean="0"/>
              <a:t>16/11/2021</a:t>
            </a:fld>
            <a:endParaRPr lang="en-GB"/>
          </a:p>
        </p:txBody>
      </p:sp>
      <p:sp>
        <p:nvSpPr>
          <p:cNvPr id="4" name="Fußzeilenplatzhalter 3">
            <a:extLst>
              <a:ext uri="{FF2B5EF4-FFF2-40B4-BE49-F238E27FC236}">
                <a16:creationId xmlns:a16="http://schemas.microsoft.com/office/drawing/2014/main" id="{59958993-BAB3-7349-A670-38F5252CB57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a:extLst>
              <a:ext uri="{FF2B5EF4-FFF2-40B4-BE49-F238E27FC236}">
                <a16:creationId xmlns:a16="http://schemas.microsoft.com/office/drawing/2014/main" id="{3EBA8893-A5C5-F141-97E2-7504CA707E1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159134-A704-9B41-AC40-7A4C7DA415DD}" type="slidenum">
              <a:rPr lang="en-GB" smtClean="0"/>
              <a:t>‹Nr.›</a:t>
            </a:fld>
            <a:endParaRPr lang="en-GB"/>
          </a:p>
        </p:txBody>
      </p:sp>
    </p:spTree>
    <p:extLst>
      <p:ext uri="{BB962C8B-B14F-4D97-AF65-F5344CB8AC3E}">
        <p14:creationId xmlns:p14="http://schemas.microsoft.com/office/powerpoint/2010/main" val="1852118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062A32-C810-E24C-A908-22D43EA942CD}" type="datetimeFigureOut">
              <a:rPr lang="de-DE" smtClean="0"/>
              <a:t>16.11.21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de-DE"/>
              <a:t>Mastertextformat bearbeiten
Zweite Ebene
Dritte Ebene
Vierte Ebene
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BE740A-6C4C-F248-A404-FDBBB2B6EA3D}" type="slidenum">
              <a:rPr lang="de-DE" smtClean="0"/>
              <a:t>‹Nr.›</a:t>
            </a:fld>
            <a:endParaRPr lang="de-DE"/>
          </a:p>
        </p:txBody>
      </p:sp>
    </p:spTree>
    <p:extLst>
      <p:ext uri="{BB962C8B-B14F-4D97-AF65-F5344CB8AC3E}">
        <p14:creationId xmlns:p14="http://schemas.microsoft.com/office/powerpoint/2010/main" val="1829257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9A611423-F56C-B949-AA7A-D409203D2E46}"/>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5205056-1D9B-824D-804B-64D89A7879FA}" type="slidenum">
              <a:rPr lang="en-GB" altLang="de-DE">
                <a:latin typeface="Calibri" panose="020F0502020204030204" pitchFamily="34" charset="0"/>
              </a:rPr>
              <a:pPr eaLnBrk="1" hangingPunct="1"/>
              <a:t>9</a:t>
            </a:fld>
            <a:endParaRPr lang="en-GB" altLang="de-DE">
              <a:latin typeface="Calibri" panose="020F0502020204030204" pitchFamily="34" charset="0"/>
            </a:endParaRPr>
          </a:p>
        </p:txBody>
      </p:sp>
      <p:sp>
        <p:nvSpPr>
          <p:cNvPr id="33795" name="Rectangle 2">
            <a:extLst>
              <a:ext uri="{FF2B5EF4-FFF2-40B4-BE49-F238E27FC236}">
                <a16:creationId xmlns:a16="http://schemas.microsoft.com/office/drawing/2014/main" id="{FBA9CDA3-F956-6D4F-9344-2287DDAEB76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a:extLst>
              <a:ext uri="{FF2B5EF4-FFF2-40B4-BE49-F238E27FC236}">
                <a16:creationId xmlns:a16="http://schemas.microsoft.com/office/drawing/2014/main" id="{AA615B1C-05D4-4A4A-84BB-7E83343AB20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de-DE" dirty="0"/>
          </a:p>
        </p:txBody>
      </p:sp>
    </p:spTree>
    <p:extLst>
      <p:ext uri="{BB962C8B-B14F-4D97-AF65-F5344CB8AC3E}">
        <p14:creationId xmlns:p14="http://schemas.microsoft.com/office/powerpoint/2010/main" val="4090194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eaLnBrk="1" hangingPunct="1">
              <a:lnSpc>
                <a:spcPct val="80000"/>
              </a:lnSpc>
            </a:pPr>
            <a:endParaRPr lang="en-GB" dirty="0"/>
          </a:p>
          <a:p>
            <a:pPr eaLnBrk="1" hangingPunct="1">
              <a:lnSpc>
                <a:spcPct val="80000"/>
              </a:lnSpc>
            </a:pPr>
            <a:r>
              <a:rPr lang="en-GB" dirty="0"/>
              <a:t>And let me just add that the notion of genre mentioned here is defined by Fairclough, another key figure in CDS, as ‘a socially ratified way of using language in connection with a particular type of social activity’. For example, a tweet or news article belong to different genres.</a:t>
            </a:r>
          </a:p>
          <a:p>
            <a:pPr eaLnBrk="1" hangingPunct="1">
              <a:lnSpc>
                <a:spcPct val="80000"/>
              </a:lnSpc>
            </a:pPr>
            <a:endParaRPr lang="en-GB" dirty="0"/>
          </a:p>
          <a:p>
            <a:pPr eaLnBrk="1" hangingPunct="1">
              <a:lnSpc>
                <a:spcPct val="80000"/>
              </a:lnSpc>
            </a:pPr>
            <a:r>
              <a:rPr lang="en-US" dirty="0"/>
              <a:t>---</a:t>
            </a:r>
          </a:p>
          <a:p>
            <a:pPr marL="0" marR="0" lvl="0" indent="0" algn="l" defTabSz="914400" rtl="0" eaLnBrk="1" fontAlgn="auto" latinLnBrk="0" hangingPunct="1">
              <a:lnSpc>
                <a:spcPct val="80000"/>
              </a:lnSpc>
              <a:spcBef>
                <a:spcPts val="0"/>
              </a:spcBef>
              <a:spcAft>
                <a:spcPts val="0"/>
              </a:spcAft>
              <a:buClrTx/>
              <a:buSzTx/>
              <a:buFontTx/>
              <a:buNone/>
              <a:tabLst/>
              <a:defRPr/>
            </a:pPr>
            <a:r>
              <a:rPr lang="en-GB" dirty="0"/>
              <a:t>We have defined discourse, we have heard about semiotic practices or texts (written, spoke, images, </a:t>
            </a:r>
            <a:r>
              <a:rPr lang="en-GB" dirty="0" err="1"/>
              <a:t>aso</a:t>
            </a:r>
            <a:r>
              <a:rPr lang="en-GB" dirty="0"/>
              <a:t>.), we have heard about topics, and we have heard about intertextual and interdiscursive relations. </a:t>
            </a:r>
          </a:p>
          <a:p>
            <a:pPr eaLnBrk="1" hangingPunct="1">
              <a:lnSpc>
                <a:spcPct val="80000"/>
              </a:lnSpc>
            </a:pPr>
            <a:endParaRPr lang="en-US" dirty="0"/>
          </a:p>
        </p:txBody>
      </p:sp>
      <p:sp>
        <p:nvSpPr>
          <p:cNvPr id="4" name="Foliennummernplatzhalter 3"/>
          <p:cNvSpPr>
            <a:spLocks noGrp="1"/>
          </p:cNvSpPr>
          <p:nvPr>
            <p:ph type="sldNum" sz="quarter" idx="10"/>
          </p:nvPr>
        </p:nvSpPr>
        <p:spPr/>
        <p:txBody>
          <a:bodyPr/>
          <a:lstStyle/>
          <a:p>
            <a:fld id="{0EFB4392-9C25-452F-9968-DC68E306E280}" type="slidenum">
              <a:rPr lang="en-GB" smtClean="0"/>
              <a:t>10</a:t>
            </a:fld>
            <a:endParaRPr lang="en-GB"/>
          </a:p>
        </p:txBody>
      </p:sp>
    </p:spTree>
    <p:extLst>
      <p:ext uri="{BB962C8B-B14F-4D97-AF65-F5344CB8AC3E}">
        <p14:creationId xmlns:p14="http://schemas.microsoft.com/office/powerpoint/2010/main" val="3357591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2600" y="1279525"/>
            <a:ext cx="6138863" cy="3452813"/>
          </a:xfrm>
        </p:spPr>
      </p:sp>
      <p:sp>
        <p:nvSpPr>
          <p:cNvPr id="3" name="Notes Placeholder 2"/>
          <p:cNvSpPr>
            <a:spLocks noGrp="1"/>
          </p:cNvSpPr>
          <p:nvPr>
            <p:ph type="body" idx="1"/>
          </p:nvPr>
        </p:nvSpPr>
        <p:spPr/>
        <p:txBody>
          <a:bodyPr/>
          <a:lstStyle/>
          <a:p>
            <a:r>
              <a:rPr lang="en-GB" b="0" dirty="0"/>
              <a:t>However, both the semiotic practices and discourses as a whole can only be understood against the background of other discourses.</a:t>
            </a:r>
          </a:p>
          <a:p>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As Wodak says: </a:t>
            </a:r>
            <a:r>
              <a:rPr lang="en-GB" sz="1200" dirty="0"/>
              <a:t>‘Discourses are always connected to other discourses which were produced earlier, as well as to those which are produced synchronically or subsequently.’ </a:t>
            </a:r>
          </a:p>
          <a:p>
            <a:endParaRPr lang="en-GB" sz="1200" b="0" dirty="0"/>
          </a:p>
          <a:p>
            <a:r>
              <a:rPr lang="en-GB" sz="1200" b="0" dirty="0"/>
              <a:t>This is because the HISTORICAL in DHA does not mean that the approach focuses primarily on things in the past, on history. Rather, it means that we need to consider intertextual and interdiscursive connections across time and space to understand meaning-making.</a:t>
            </a:r>
            <a:endParaRPr lang="en-GB" b="0" dirty="0"/>
          </a:p>
          <a:p>
            <a:endParaRPr lang="en-GB" b="0" dirty="0"/>
          </a:p>
          <a:p>
            <a:r>
              <a:rPr lang="en-GB" b="0" dirty="0"/>
              <a:t>That is why interdisciplinary is crucial in the DHA: we have to draw on knowledge provided by historians, sociologists, political scientists and others to understand context so to ultimately understand the meaning of an utterance.</a:t>
            </a:r>
          </a:p>
          <a:p>
            <a:endParaRPr lang="en-GB" b="0" dirty="0"/>
          </a:p>
          <a:p>
            <a:r>
              <a:rPr lang="en-GB" b="0" dirty="0"/>
              <a:t>Therefore, the DHA proposes a four dimensional context model:</a:t>
            </a:r>
          </a:p>
          <a:p>
            <a:endParaRPr lang="en-GB" b="0" dirty="0"/>
          </a:p>
          <a:p>
            <a:pPr lvl="0">
              <a:lnSpc>
                <a:spcPct val="110000"/>
              </a:lnSpc>
              <a:spcBef>
                <a:spcPts val="0"/>
              </a:spcBef>
              <a:buFont typeface="Wingdings" panose="05000000000000000000" pitchFamily="2" charset="2"/>
              <a:buChar char="§"/>
            </a:pPr>
            <a:r>
              <a:rPr lang="en-GB" dirty="0"/>
              <a:t>First, the immediate, language or text-internal co-text and co-discourse </a:t>
            </a:r>
          </a:p>
          <a:p>
            <a:pPr lvl="0">
              <a:lnSpc>
                <a:spcPct val="110000"/>
              </a:lnSpc>
              <a:spcBef>
                <a:spcPts val="0"/>
              </a:spcBef>
              <a:buFont typeface="Wingdings" panose="05000000000000000000" pitchFamily="2" charset="2"/>
              <a:buChar char="§"/>
            </a:pPr>
            <a:r>
              <a:rPr lang="en-GB" dirty="0"/>
              <a:t>Second ,intertextual and interdiscursive relationships between texts</a:t>
            </a:r>
          </a:p>
          <a:p>
            <a:pPr lvl="0">
              <a:lnSpc>
                <a:spcPct val="110000"/>
              </a:lnSpc>
              <a:spcBef>
                <a:spcPts val="0"/>
              </a:spcBef>
              <a:buFont typeface="Wingdings" panose="05000000000000000000" pitchFamily="2" charset="2"/>
              <a:buChar char="§"/>
            </a:pPr>
            <a:r>
              <a:rPr lang="en-GB" dirty="0"/>
              <a:t>Third, the extralinguistic social variables and institutional frames of the specific ‘context of situation’</a:t>
            </a:r>
          </a:p>
          <a:p>
            <a:pPr lvl="0">
              <a:lnSpc>
                <a:spcPct val="110000"/>
              </a:lnSpc>
              <a:spcBef>
                <a:spcPts val="0"/>
              </a:spcBef>
              <a:buFont typeface="Wingdings" panose="05000000000000000000" pitchFamily="2" charset="2"/>
              <a:buChar char="§"/>
            </a:pPr>
            <a:r>
              <a:rPr lang="en-GB" dirty="0"/>
              <a:t>And fourth, the broader socio-political/historical context</a:t>
            </a:r>
          </a:p>
          <a:p>
            <a:pPr lvl="0">
              <a:lnSpc>
                <a:spcPct val="110000"/>
              </a:lnSpc>
              <a:spcBef>
                <a:spcPts val="0"/>
              </a:spcBef>
              <a:buFont typeface="Wingdings" panose="05000000000000000000" pitchFamily="2" charset="2"/>
              <a:buChar char="§"/>
            </a:pPr>
            <a:endParaRPr lang="en-GB" b="0" dirty="0"/>
          </a:p>
          <a:p>
            <a:pPr lvl="0">
              <a:lnSpc>
                <a:spcPct val="110000"/>
              </a:lnSpc>
              <a:spcBef>
                <a:spcPts val="0"/>
              </a:spcBef>
              <a:buFont typeface="Wingdings" panose="05000000000000000000" pitchFamily="2" charset="2"/>
              <a:buNone/>
            </a:pPr>
            <a:r>
              <a:rPr lang="en-GB" b="0" dirty="0"/>
              <a:t>---</a:t>
            </a:r>
          </a:p>
        </p:txBody>
      </p:sp>
      <p:sp>
        <p:nvSpPr>
          <p:cNvPr id="4" name="Slide Number Placeholder 3"/>
          <p:cNvSpPr>
            <a:spLocks noGrp="1"/>
          </p:cNvSpPr>
          <p:nvPr>
            <p:ph type="sldNum" sz="quarter" idx="10"/>
          </p:nvPr>
        </p:nvSpPr>
        <p:spPr/>
        <p:txBody>
          <a:bodyPr/>
          <a:lstStyle/>
          <a:p>
            <a:fld id="{E0AAE82D-46E2-4F1D-9850-91F6CE3DFBED}" type="slidenum">
              <a:rPr lang="en-GB" smtClean="0"/>
              <a:t>11</a:t>
            </a:fld>
            <a:endParaRPr lang="en-GB"/>
          </a:p>
        </p:txBody>
      </p:sp>
    </p:spTree>
    <p:extLst>
      <p:ext uri="{BB962C8B-B14F-4D97-AF65-F5344CB8AC3E}">
        <p14:creationId xmlns:p14="http://schemas.microsoft.com/office/powerpoint/2010/main" val="935893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F1BA75-74D9-4669-80F0-463D3A765B9F}"/>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AT"/>
          </a:p>
        </p:txBody>
      </p:sp>
      <p:sp>
        <p:nvSpPr>
          <p:cNvPr id="3" name="Untertitel 2">
            <a:extLst>
              <a:ext uri="{FF2B5EF4-FFF2-40B4-BE49-F238E27FC236}">
                <a16:creationId xmlns:a16="http://schemas.microsoft.com/office/drawing/2014/main" id="{568B78F2-6D38-47C4-BF20-909B075401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AT"/>
          </a:p>
        </p:txBody>
      </p:sp>
      <p:sp>
        <p:nvSpPr>
          <p:cNvPr id="4" name="Datumsplatzhalter 3">
            <a:extLst>
              <a:ext uri="{FF2B5EF4-FFF2-40B4-BE49-F238E27FC236}">
                <a16:creationId xmlns:a16="http://schemas.microsoft.com/office/drawing/2014/main" id="{AF824C89-3A96-464B-A553-270FF466D438}"/>
              </a:ext>
            </a:extLst>
          </p:cNvPr>
          <p:cNvSpPr>
            <a:spLocks noGrp="1"/>
          </p:cNvSpPr>
          <p:nvPr>
            <p:ph type="dt" sz="half" idx="10"/>
          </p:nvPr>
        </p:nvSpPr>
        <p:spPr/>
        <p:txBody>
          <a:bodyPr/>
          <a:lstStyle/>
          <a:p>
            <a:fld id="{0BC9AD49-6E68-6E45-BB50-74AAE1EB5E27}" type="datetime1">
              <a:rPr lang="de-AT" smtClean="0"/>
              <a:t>16.11.21</a:t>
            </a:fld>
            <a:endParaRPr lang="en-AT"/>
          </a:p>
        </p:txBody>
      </p:sp>
      <p:sp>
        <p:nvSpPr>
          <p:cNvPr id="5" name="Fußzeilenplatzhalter 4">
            <a:extLst>
              <a:ext uri="{FF2B5EF4-FFF2-40B4-BE49-F238E27FC236}">
                <a16:creationId xmlns:a16="http://schemas.microsoft.com/office/drawing/2014/main" id="{3B24802F-2777-4A91-B601-67F1134FA294}"/>
              </a:ext>
            </a:extLst>
          </p:cNvPr>
          <p:cNvSpPr>
            <a:spLocks noGrp="1"/>
          </p:cNvSpPr>
          <p:nvPr>
            <p:ph type="ftr" sz="quarter" idx="11"/>
          </p:nvPr>
        </p:nvSpPr>
        <p:spPr/>
        <p:txBody>
          <a:bodyPr/>
          <a:lstStyle/>
          <a:p>
            <a:endParaRPr lang="en-AT"/>
          </a:p>
        </p:txBody>
      </p:sp>
      <p:sp>
        <p:nvSpPr>
          <p:cNvPr id="6" name="Foliennummernplatzhalter 5">
            <a:extLst>
              <a:ext uri="{FF2B5EF4-FFF2-40B4-BE49-F238E27FC236}">
                <a16:creationId xmlns:a16="http://schemas.microsoft.com/office/drawing/2014/main" id="{2D243D34-28DA-4FD1-BEA6-EA15F2C260FC}"/>
              </a:ext>
            </a:extLst>
          </p:cNvPr>
          <p:cNvSpPr>
            <a:spLocks noGrp="1"/>
          </p:cNvSpPr>
          <p:nvPr>
            <p:ph type="sldNum" sz="quarter" idx="12"/>
          </p:nvPr>
        </p:nvSpPr>
        <p:spPr/>
        <p:txBody>
          <a:bodyPr/>
          <a:lstStyle/>
          <a:p>
            <a:fld id="{405D0A4A-2960-4B9C-92F8-2364819EC8AD}" type="slidenum">
              <a:rPr lang="en-AT" smtClean="0"/>
              <a:t>‹Nr.›</a:t>
            </a:fld>
            <a:endParaRPr lang="en-AT"/>
          </a:p>
        </p:txBody>
      </p:sp>
    </p:spTree>
    <p:extLst>
      <p:ext uri="{BB962C8B-B14F-4D97-AF65-F5344CB8AC3E}">
        <p14:creationId xmlns:p14="http://schemas.microsoft.com/office/powerpoint/2010/main" val="273306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67AA62-AED6-4380-ADC5-480925DE3AE7}"/>
              </a:ext>
            </a:extLst>
          </p:cNvPr>
          <p:cNvSpPr>
            <a:spLocks noGrp="1"/>
          </p:cNvSpPr>
          <p:nvPr>
            <p:ph type="title"/>
          </p:nvPr>
        </p:nvSpPr>
        <p:spPr/>
        <p:txBody>
          <a:bodyPr/>
          <a:lstStyle/>
          <a:p>
            <a:r>
              <a:rPr lang="de-DE"/>
              <a:t>Mastertitelformat bearbeiten</a:t>
            </a:r>
            <a:endParaRPr lang="en-AT"/>
          </a:p>
        </p:txBody>
      </p:sp>
      <p:sp>
        <p:nvSpPr>
          <p:cNvPr id="3" name="Vertikaler Textplatzhalter 2">
            <a:extLst>
              <a:ext uri="{FF2B5EF4-FFF2-40B4-BE49-F238E27FC236}">
                <a16:creationId xmlns:a16="http://schemas.microsoft.com/office/drawing/2014/main" id="{EC3F5C03-DD0C-4FC3-BB1D-1E90701A012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AT"/>
          </a:p>
        </p:txBody>
      </p:sp>
      <p:sp>
        <p:nvSpPr>
          <p:cNvPr id="4" name="Datumsplatzhalter 3">
            <a:extLst>
              <a:ext uri="{FF2B5EF4-FFF2-40B4-BE49-F238E27FC236}">
                <a16:creationId xmlns:a16="http://schemas.microsoft.com/office/drawing/2014/main" id="{D6598069-8572-40BE-929D-6956BC1878E2}"/>
              </a:ext>
            </a:extLst>
          </p:cNvPr>
          <p:cNvSpPr>
            <a:spLocks noGrp="1"/>
          </p:cNvSpPr>
          <p:nvPr>
            <p:ph type="dt" sz="half" idx="10"/>
          </p:nvPr>
        </p:nvSpPr>
        <p:spPr/>
        <p:txBody>
          <a:bodyPr/>
          <a:lstStyle/>
          <a:p>
            <a:fld id="{2C808315-E46E-AE4A-87A2-8D07D0A4816B}" type="datetime1">
              <a:rPr lang="de-AT" smtClean="0"/>
              <a:t>16.11.21</a:t>
            </a:fld>
            <a:endParaRPr lang="en-AT"/>
          </a:p>
        </p:txBody>
      </p:sp>
      <p:sp>
        <p:nvSpPr>
          <p:cNvPr id="5" name="Fußzeilenplatzhalter 4">
            <a:extLst>
              <a:ext uri="{FF2B5EF4-FFF2-40B4-BE49-F238E27FC236}">
                <a16:creationId xmlns:a16="http://schemas.microsoft.com/office/drawing/2014/main" id="{36BDC81D-AF46-4124-AF2C-080AEF8E95BD}"/>
              </a:ext>
            </a:extLst>
          </p:cNvPr>
          <p:cNvSpPr>
            <a:spLocks noGrp="1"/>
          </p:cNvSpPr>
          <p:nvPr>
            <p:ph type="ftr" sz="quarter" idx="11"/>
          </p:nvPr>
        </p:nvSpPr>
        <p:spPr/>
        <p:txBody>
          <a:bodyPr/>
          <a:lstStyle/>
          <a:p>
            <a:endParaRPr lang="en-AT"/>
          </a:p>
        </p:txBody>
      </p:sp>
      <p:sp>
        <p:nvSpPr>
          <p:cNvPr id="6" name="Foliennummernplatzhalter 5">
            <a:extLst>
              <a:ext uri="{FF2B5EF4-FFF2-40B4-BE49-F238E27FC236}">
                <a16:creationId xmlns:a16="http://schemas.microsoft.com/office/drawing/2014/main" id="{6002D468-C03B-4FBC-92A8-8904CD2F71B4}"/>
              </a:ext>
            </a:extLst>
          </p:cNvPr>
          <p:cNvSpPr>
            <a:spLocks noGrp="1"/>
          </p:cNvSpPr>
          <p:nvPr>
            <p:ph type="sldNum" sz="quarter" idx="12"/>
          </p:nvPr>
        </p:nvSpPr>
        <p:spPr/>
        <p:txBody>
          <a:bodyPr/>
          <a:lstStyle/>
          <a:p>
            <a:fld id="{405D0A4A-2960-4B9C-92F8-2364819EC8AD}" type="slidenum">
              <a:rPr lang="en-AT" smtClean="0"/>
              <a:t>‹Nr.›</a:t>
            </a:fld>
            <a:endParaRPr lang="en-AT"/>
          </a:p>
        </p:txBody>
      </p:sp>
    </p:spTree>
    <p:extLst>
      <p:ext uri="{BB962C8B-B14F-4D97-AF65-F5344CB8AC3E}">
        <p14:creationId xmlns:p14="http://schemas.microsoft.com/office/powerpoint/2010/main" val="1446936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033C312-4B0A-47EA-AC53-511E45889224}"/>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en-AT"/>
          </a:p>
        </p:txBody>
      </p:sp>
      <p:sp>
        <p:nvSpPr>
          <p:cNvPr id="3" name="Vertikaler Textplatzhalter 2">
            <a:extLst>
              <a:ext uri="{FF2B5EF4-FFF2-40B4-BE49-F238E27FC236}">
                <a16:creationId xmlns:a16="http://schemas.microsoft.com/office/drawing/2014/main" id="{61B4E17B-D73C-40CF-A697-6FA5B2AA3ED6}"/>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AT"/>
          </a:p>
        </p:txBody>
      </p:sp>
      <p:sp>
        <p:nvSpPr>
          <p:cNvPr id="4" name="Datumsplatzhalter 3">
            <a:extLst>
              <a:ext uri="{FF2B5EF4-FFF2-40B4-BE49-F238E27FC236}">
                <a16:creationId xmlns:a16="http://schemas.microsoft.com/office/drawing/2014/main" id="{6384D204-9A21-4D42-B974-C634A76D3440}"/>
              </a:ext>
            </a:extLst>
          </p:cNvPr>
          <p:cNvSpPr>
            <a:spLocks noGrp="1"/>
          </p:cNvSpPr>
          <p:nvPr>
            <p:ph type="dt" sz="half" idx="10"/>
          </p:nvPr>
        </p:nvSpPr>
        <p:spPr/>
        <p:txBody>
          <a:bodyPr/>
          <a:lstStyle/>
          <a:p>
            <a:fld id="{C39980DE-3211-F241-B1AE-29B62D1560A0}" type="datetime1">
              <a:rPr lang="de-AT" smtClean="0"/>
              <a:t>16.11.21</a:t>
            </a:fld>
            <a:endParaRPr lang="en-AT"/>
          </a:p>
        </p:txBody>
      </p:sp>
      <p:sp>
        <p:nvSpPr>
          <p:cNvPr id="5" name="Fußzeilenplatzhalter 4">
            <a:extLst>
              <a:ext uri="{FF2B5EF4-FFF2-40B4-BE49-F238E27FC236}">
                <a16:creationId xmlns:a16="http://schemas.microsoft.com/office/drawing/2014/main" id="{AC6FED36-DD7C-4815-8917-C12D58218A66}"/>
              </a:ext>
            </a:extLst>
          </p:cNvPr>
          <p:cNvSpPr>
            <a:spLocks noGrp="1"/>
          </p:cNvSpPr>
          <p:nvPr>
            <p:ph type="ftr" sz="quarter" idx="11"/>
          </p:nvPr>
        </p:nvSpPr>
        <p:spPr/>
        <p:txBody>
          <a:bodyPr/>
          <a:lstStyle/>
          <a:p>
            <a:endParaRPr lang="en-AT"/>
          </a:p>
        </p:txBody>
      </p:sp>
      <p:sp>
        <p:nvSpPr>
          <p:cNvPr id="6" name="Foliennummernplatzhalter 5">
            <a:extLst>
              <a:ext uri="{FF2B5EF4-FFF2-40B4-BE49-F238E27FC236}">
                <a16:creationId xmlns:a16="http://schemas.microsoft.com/office/drawing/2014/main" id="{EAB90CB3-A554-47DA-AAA2-694CAF8B2F49}"/>
              </a:ext>
            </a:extLst>
          </p:cNvPr>
          <p:cNvSpPr>
            <a:spLocks noGrp="1"/>
          </p:cNvSpPr>
          <p:nvPr>
            <p:ph type="sldNum" sz="quarter" idx="12"/>
          </p:nvPr>
        </p:nvSpPr>
        <p:spPr/>
        <p:txBody>
          <a:bodyPr/>
          <a:lstStyle/>
          <a:p>
            <a:fld id="{405D0A4A-2960-4B9C-92F8-2364819EC8AD}" type="slidenum">
              <a:rPr lang="en-AT" smtClean="0"/>
              <a:t>‹Nr.›</a:t>
            </a:fld>
            <a:endParaRPr lang="en-AT"/>
          </a:p>
        </p:txBody>
      </p:sp>
    </p:spTree>
    <p:extLst>
      <p:ext uri="{BB962C8B-B14F-4D97-AF65-F5344CB8AC3E}">
        <p14:creationId xmlns:p14="http://schemas.microsoft.com/office/powerpoint/2010/main" val="927979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0AD91B-0FB4-483B-9CBE-A792ABD04C90}"/>
              </a:ext>
            </a:extLst>
          </p:cNvPr>
          <p:cNvSpPr>
            <a:spLocks noGrp="1"/>
          </p:cNvSpPr>
          <p:nvPr>
            <p:ph type="title"/>
          </p:nvPr>
        </p:nvSpPr>
        <p:spPr/>
        <p:txBody>
          <a:bodyPr/>
          <a:lstStyle/>
          <a:p>
            <a:r>
              <a:rPr lang="de-DE"/>
              <a:t>Mastertitelformat bearbeiten</a:t>
            </a:r>
            <a:endParaRPr lang="en-AT"/>
          </a:p>
        </p:txBody>
      </p:sp>
      <p:sp>
        <p:nvSpPr>
          <p:cNvPr id="3" name="Inhaltsplatzhalter 2">
            <a:extLst>
              <a:ext uri="{FF2B5EF4-FFF2-40B4-BE49-F238E27FC236}">
                <a16:creationId xmlns:a16="http://schemas.microsoft.com/office/drawing/2014/main" id="{CA09F1E8-B473-42E2-B5DF-87BCB6D0236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AT"/>
          </a:p>
        </p:txBody>
      </p:sp>
      <p:sp>
        <p:nvSpPr>
          <p:cNvPr id="4" name="Datumsplatzhalter 3">
            <a:extLst>
              <a:ext uri="{FF2B5EF4-FFF2-40B4-BE49-F238E27FC236}">
                <a16:creationId xmlns:a16="http://schemas.microsoft.com/office/drawing/2014/main" id="{3590D99D-16D8-4492-A69F-104D2F3EB367}"/>
              </a:ext>
            </a:extLst>
          </p:cNvPr>
          <p:cNvSpPr>
            <a:spLocks noGrp="1"/>
          </p:cNvSpPr>
          <p:nvPr>
            <p:ph type="dt" sz="half" idx="10"/>
          </p:nvPr>
        </p:nvSpPr>
        <p:spPr/>
        <p:txBody>
          <a:bodyPr/>
          <a:lstStyle/>
          <a:p>
            <a:fld id="{15E56980-7576-594B-916A-AA41B2717580}" type="datetime1">
              <a:rPr lang="de-AT" smtClean="0"/>
              <a:t>16.11.21</a:t>
            </a:fld>
            <a:endParaRPr lang="en-AT"/>
          </a:p>
        </p:txBody>
      </p:sp>
      <p:sp>
        <p:nvSpPr>
          <p:cNvPr id="5" name="Fußzeilenplatzhalter 4">
            <a:extLst>
              <a:ext uri="{FF2B5EF4-FFF2-40B4-BE49-F238E27FC236}">
                <a16:creationId xmlns:a16="http://schemas.microsoft.com/office/drawing/2014/main" id="{7E000A59-C015-448C-8C91-6E302BF5C3CD}"/>
              </a:ext>
            </a:extLst>
          </p:cNvPr>
          <p:cNvSpPr>
            <a:spLocks noGrp="1"/>
          </p:cNvSpPr>
          <p:nvPr>
            <p:ph type="ftr" sz="quarter" idx="11"/>
          </p:nvPr>
        </p:nvSpPr>
        <p:spPr/>
        <p:txBody>
          <a:bodyPr/>
          <a:lstStyle/>
          <a:p>
            <a:endParaRPr lang="en-AT"/>
          </a:p>
        </p:txBody>
      </p:sp>
      <p:sp>
        <p:nvSpPr>
          <p:cNvPr id="6" name="Foliennummernplatzhalter 5">
            <a:extLst>
              <a:ext uri="{FF2B5EF4-FFF2-40B4-BE49-F238E27FC236}">
                <a16:creationId xmlns:a16="http://schemas.microsoft.com/office/drawing/2014/main" id="{81F4B2AB-D4EC-43BC-9797-B9E0EBF44B86}"/>
              </a:ext>
            </a:extLst>
          </p:cNvPr>
          <p:cNvSpPr>
            <a:spLocks noGrp="1"/>
          </p:cNvSpPr>
          <p:nvPr>
            <p:ph type="sldNum" sz="quarter" idx="12"/>
          </p:nvPr>
        </p:nvSpPr>
        <p:spPr/>
        <p:txBody>
          <a:bodyPr/>
          <a:lstStyle/>
          <a:p>
            <a:fld id="{405D0A4A-2960-4B9C-92F8-2364819EC8AD}" type="slidenum">
              <a:rPr lang="en-AT" smtClean="0"/>
              <a:t>‹Nr.›</a:t>
            </a:fld>
            <a:endParaRPr lang="en-AT"/>
          </a:p>
        </p:txBody>
      </p:sp>
    </p:spTree>
    <p:extLst>
      <p:ext uri="{BB962C8B-B14F-4D97-AF65-F5344CB8AC3E}">
        <p14:creationId xmlns:p14="http://schemas.microsoft.com/office/powerpoint/2010/main" val="2590490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9A88DB-9212-4365-BA0D-D924E130F0B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AT"/>
          </a:p>
        </p:txBody>
      </p:sp>
      <p:sp>
        <p:nvSpPr>
          <p:cNvPr id="3" name="Textplatzhalter 2">
            <a:extLst>
              <a:ext uri="{FF2B5EF4-FFF2-40B4-BE49-F238E27FC236}">
                <a16:creationId xmlns:a16="http://schemas.microsoft.com/office/drawing/2014/main" id="{679D3491-1AD0-4064-85C7-097F27CF89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D21E7C84-6C8D-4A99-9BF2-5196CE076109}"/>
              </a:ext>
            </a:extLst>
          </p:cNvPr>
          <p:cNvSpPr>
            <a:spLocks noGrp="1"/>
          </p:cNvSpPr>
          <p:nvPr>
            <p:ph type="dt" sz="half" idx="10"/>
          </p:nvPr>
        </p:nvSpPr>
        <p:spPr/>
        <p:txBody>
          <a:bodyPr/>
          <a:lstStyle/>
          <a:p>
            <a:fld id="{2A0387D4-770B-6E45-9CC8-7D695A98BC29}" type="datetime1">
              <a:rPr lang="de-AT" smtClean="0"/>
              <a:t>16.11.21</a:t>
            </a:fld>
            <a:endParaRPr lang="en-AT"/>
          </a:p>
        </p:txBody>
      </p:sp>
      <p:sp>
        <p:nvSpPr>
          <p:cNvPr id="5" name="Fußzeilenplatzhalter 4">
            <a:extLst>
              <a:ext uri="{FF2B5EF4-FFF2-40B4-BE49-F238E27FC236}">
                <a16:creationId xmlns:a16="http://schemas.microsoft.com/office/drawing/2014/main" id="{DC2D82DA-7392-4793-AA12-671F321DC279}"/>
              </a:ext>
            </a:extLst>
          </p:cNvPr>
          <p:cNvSpPr>
            <a:spLocks noGrp="1"/>
          </p:cNvSpPr>
          <p:nvPr>
            <p:ph type="ftr" sz="quarter" idx="11"/>
          </p:nvPr>
        </p:nvSpPr>
        <p:spPr/>
        <p:txBody>
          <a:bodyPr/>
          <a:lstStyle/>
          <a:p>
            <a:endParaRPr lang="en-AT"/>
          </a:p>
        </p:txBody>
      </p:sp>
      <p:sp>
        <p:nvSpPr>
          <p:cNvPr id="6" name="Foliennummernplatzhalter 5">
            <a:extLst>
              <a:ext uri="{FF2B5EF4-FFF2-40B4-BE49-F238E27FC236}">
                <a16:creationId xmlns:a16="http://schemas.microsoft.com/office/drawing/2014/main" id="{7F84531C-6569-48C9-8CAA-B7A32CA669C3}"/>
              </a:ext>
            </a:extLst>
          </p:cNvPr>
          <p:cNvSpPr>
            <a:spLocks noGrp="1"/>
          </p:cNvSpPr>
          <p:nvPr>
            <p:ph type="sldNum" sz="quarter" idx="12"/>
          </p:nvPr>
        </p:nvSpPr>
        <p:spPr/>
        <p:txBody>
          <a:bodyPr/>
          <a:lstStyle/>
          <a:p>
            <a:fld id="{405D0A4A-2960-4B9C-92F8-2364819EC8AD}" type="slidenum">
              <a:rPr lang="en-AT" smtClean="0"/>
              <a:t>‹Nr.›</a:t>
            </a:fld>
            <a:endParaRPr lang="en-AT"/>
          </a:p>
        </p:txBody>
      </p:sp>
    </p:spTree>
    <p:extLst>
      <p:ext uri="{BB962C8B-B14F-4D97-AF65-F5344CB8AC3E}">
        <p14:creationId xmlns:p14="http://schemas.microsoft.com/office/powerpoint/2010/main" val="362341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9C4226-BC89-4961-9334-B3737901B396}"/>
              </a:ext>
            </a:extLst>
          </p:cNvPr>
          <p:cNvSpPr>
            <a:spLocks noGrp="1"/>
          </p:cNvSpPr>
          <p:nvPr>
            <p:ph type="title"/>
          </p:nvPr>
        </p:nvSpPr>
        <p:spPr/>
        <p:txBody>
          <a:bodyPr/>
          <a:lstStyle/>
          <a:p>
            <a:r>
              <a:rPr lang="de-DE"/>
              <a:t>Mastertitelformat bearbeiten</a:t>
            </a:r>
            <a:endParaRPr lang="en-AT"/>
          </a:p>
        </p:txBody>
      </p:sp>
      <p:sp>
        <p:nvSpPr>
          <p:cNvPr id="3" name="Inhaltsplatzhalter 2">
            <a:extLst>
              <a:ext uri="{FF2B5EF4-FFF2-40B4-BE49-F238E27FC236}">
                <a16:creationId xmlns:a16="http://schemas.microsoft.com/office/drawing/2014/main" id="{08753ACC-8E53-47EB-B82A-C81320FAE37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AT"/>
          </a:p>
        </p:txBody>
      </p:sp>
      <p:sp>
        <p:nvSpPr>
          <p:cNvPr id="4" name="Inhaltsplatzhalter 3">
            <a:extLst>
              <a:ext uri="{FF2B5EF4-FFF2-40B4-BE49-F238E27FC236}">
                <a16:creationId xmlns:a16="http://schemas.microsoft.com/office/drawing/2014/main" id="{DDE2BFAE-AA47-4619-BB69-FBD632B99328}"/>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AT"/>
          </a:p>
        </p:txBody>
      </p:sp>
      <p:sp>
        <p:nvSpPr>
          <p:cNvPr id="5" name="Datumsplatzhalter 4">
            <a:extLst>
              <a:ext uri="{FF2B5EF4-FFF2-40B4-BE49-F238E27FC236}">
                <a16:creationId xmlns:a16="http://schemas.microsoft.com/office/drawing/2014/main" id="{C7038591-7EA8-4FDE-B263-4DCB0DE90C2E}"/>
              </a:ext>
            </a:extLst>
          </p:cNvPr>
          <p:cNvSpPr>
            <a:spLocks noGrp="1"/>
          </p:cNvSpPr>
          <p:nvPr>
            <p:ph type="dt" sz="half" idx="10"/>
          </p:nvPr>
        </p:nvSpPr>
        <p:spPr/>
        <p:txBody>
          <a:bodyPr/>
          <a:lstStyle/>
          <a:p>
            <a:fld id="{74B75B43-B04F-2D4B-82E7-10C1AFAA28C2}" type="datetime1">
              <a:rPr lang="de-AT" smtClean="0"/>
              <a:t>16.11.21</a:t>
            </a:fld>
            <a:endParaRPr lang="en-AT"/>
          </a:p>
        </p:txBody>
      </p:sp>
      <p:sp>
        <p:nvSpPr>
          <p:cNvPr id="6" name="Fußzeilenplatzhalter 5">
            <a:extLst>
              <a:ext uri="{FF2B5EF4-FFF2-40B4-BE49-F238E27FC236}">
                <a16:creationId xmlns:a16="http://schemas.microsoft.com/office/drawing/2014/main" id="{9B15D280-8B7D-4E8D-BFB3-CBDA597FBF00}"/>
              </a:ext>
            </a:extLst>
          </p:cNvPr>
          <p:cNvSpPr>
            <a:spLocks noGrp="1"/>
          </p:cNvSpPr>
          <p:nvPr>
            <p:ph type="ftr" sz="quarter" idx="11"/>
          </p:nvPr>
        </p:nvSpPr>
        <p:spPr/>
        <p:txBody>
          <a:bodyPr/>
          <a:lstStyle/>
          <a:p>
            <a:endParaRPr lang="en-AT"/>
          </a:p>
        </p:txBody>
      </p:sp>
      <p:sp>
        <p:nvSpPr>
          <p:cNvPr id="7" name="Foliennummernplatzhalter 6">
            <a:extLst>
              <a:ext uri="{FF2B5EF4-FFF2-40B4-BE49-F238E27FC236}">
                <a16:creationId xmlns:a16="http://schemas.microsoft.com/office/drawing/2014/main" id="{A03B53A9-0927-4C5B-81DF-DD54957BF229}"/>
              </a:ext>
            </a:extLst>
          </p:cNvPr>
          <p:cNvSpPr>
            <a:spLocks noGrp="1"/>
          </p:cNvSpPr>
          <p:nvPr>
            <p:ph type="sldNum" sz="quarter" idx="12"/>
          </p:nvPr>
        </p:nvSpPr>
        <p:spPr/>
        <p:txBody>
          <a:bodyPr/>
          <a:lstStyle/>
          <a:p>
            <a:fld id="{405D0A4A-2960-4B9C-92F8-2364819EC8AD}" type="slidenum">
              <a:rPr lang="en-AT" smtClean="0"/>
              <a:t>‹Nr.›</a:t>
            </a:fld>
            <a:endParaRPr lang="en-AT"/>
          </a:p>
        </p:txBody>
      </p:sp>
    </p:spTree>
    <p:extLst>
      <p:ext uri="{BB962C8B-B14F-4D97-AF65-F5344CB8AC3E}">
        <p14:creationId xmlns:p14="http://schemas.microsoft.com/office/powerpoint/2010/main" val="2502979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194D88-D12E-46B3-AAD6-E048D55C757F}"/>
              </a:ext>
            </a:extLst>
          </p:cNvPr>
          <p:cNvSpPr>
            <a:spLocks noGrp="1"/>
          </p:cNvSpPr>
          <p:nvPr>
            <p:ph type="title"/>
          </p:nvPr>
        </p:nvSpPr>
        <p:spPr>
          <a:xfrm>
            <a:off x="839788" y="365125"/>
            <a:ext cx="10515600" cy="1325563"/>
          </a:xfrm>
        </p:spPr>
        <p:txBody>
          <a:bodyPr/>
          <a:lstStyle/>
          <a:p>
            <a:r>
              <a:rPr lang="de-DE"/>
              <a:t>Mastertitelformat bearbeiten</a:t>
            </a:r>
            <a:endParaRPr lang="en-AT"/>
          </a:p>
        </p:txBody>
      </p:sp>
      <p:sp>
        <p:nvSpPr>
          <p:cNvPr id="3" name="Textplatzhalter 2">
            <a:extLst>
              <a:ext uri="{FF2B5EF4-FFF2-40B4-BE49-F238E27FC236}">
                <a16:creationId xmlns:a16="http://schemas.microsoft.com/office/drawing/2014/main" id="{19B73621-B3F2-424E-89E6-F1E7DC2137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B22660F3-691A-4BFF-8EE0-C0EACA1E328F}"/>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AT"/>
          </a:p>
        </p:txBody>
      </p:sp>
      <p:sp>
        <p:nvSpPr>
          <p:cNvPr id="5" name="Textplatzhalter 4">
            <a:extLst>
              <a:ext uri="{FF2B5EF4-FFF2-40B4-BE49-F238E27FC236}">
                <a16:creationId xmlns:a16="http://schemas.microsoft.com/office/drawing/2014/main" id="{39803624-B4A9-4D03-BC04-F5ED6C7FD5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E144F41-EAF3-4BC4-B845-55E1054548A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AT"/>
          </a:p>
        </p:txBody>
      </p:sp>
      <p:sp>
        <p:nvSpPr>
          <p:cNvPr id="7" name="Datumsplatzhalter 6">
            <a:extLst>
              <a:ext uri="{FF2B5EF4-FFF2-40B4-BE49-F238E27FC236}">
                <a16:creationId xmlns:a16="http://schemas.microsoft.com/office/drawing/2014/main" id="{BEE2B2E3-15A7-456A-9117-46DE23162A55}"/>
              </a:ext>
            </a:extLst>
          </p:cNvPr>
          <p:cNvSpPr>
            <a:spLocks noGrp="1"/>
          </p:cNvSpPr>
          <p:nvPr>
            <p:ph type="dt" sz="half" idx="10"/>
          </p:nvPr>
        </p:nvSpPr>
        <p:spPr/>
        <p:txBody>
          <a:bodyPr/>
          <a:lstStyle/>
          <a:p>
            <a:fld id="{33665D6E-8FF1-FD42-A7CB-28D66D0D56D0}" type="datetime1">
              <a:rPr lang="de-AT" smtClean="0"/>
              <a:t>16.11.21</a:t>
            </a:fld>
            <a:endParaRPr lang="en-AT"/>
          </a:p>
        </p:txBody>
      </p:sp>
      <p:sp>
        <p:nvSpPr>
          <p:cNvPr id="8" name="Fußzeilenplatzhalter 7">
            <a:extLst>
              <a:ext uri="{FF2B5EF4-FFF2-40B4-BE49-F238E27FC236}">
                <a16:creationId xmlns:a16="http://schemas.microsoft.com/office/drawing/2014/main" id="{D10A6F81-7DF0-4F3F-9DB8-7C3B9166248F}"/>
              </a:ext>
            </a:extLst>
          </p:cNvPr>
          <p:cNvSpPr>
            <a:spLocks noGrp="1"/>
          </p:cNvSpPr>
          <p:nvPr>
            <p:ph type="ftr" sz="quarter" idx="11"/>
          </p:nvPr>
        </p:nvSpPr>
        <p:spPr/>
        <p:txBody>
          <a:bodyPr/>
          <a:lstStyle/>
          <a:p>
            <a:endParaRPr lang="en-AT"/>
          </a:p>
        </p:txBody>
      </p:sp>
      <p:sp>
        <p:nvSpPr>
          <p:cNvPr id="9" name="Foliennummernplatzhalter 8">
            <a:extLst>
              <a:ext uri="{FF2B5EF4-FFF2-40B4-BE49-F238E27FC236}">
                <a16:creationId xmlns:a16="http://schemas.microsoft.com/office/drawing/2014/main" id="{3822368D-88A3-4F72-9C6C-FC7D255743D7}"/>
              </a:ext>
            </a:extLst>
          </p:cNvPr>
          <p:cNvSpPr>
            <a:spLocks noGrp="1"/>
          </p:cNvSpPr>
          <p:nvPr>
            <p:ph type="sldNum" sz="quarter" idx="12"/>
          </p:nvPr>
        </p:nvSpPr>
        <p:spPr/>
        <p:txBody>
          <a:bodyPr/>
          <a:lstStyle/>
          <a:p>
            <a:fld id="{405D0A4A-2960-4B9C-92F8-2364819EC8AD}" type="slidenum">
              <a:rPr lang="en-AT" smtClean="0"/>
              <a:t>‹Nr.›</a:t>
            </a:fld>
            <a:endParaRPr lang="en-AT"/>
          </a:p>
        </p:txBody>
      </p:sp>
    </p:spTree>
    <p:extLst>
      <p:ext uri="{BB962C8B-B14F-4D97-AF65-F5344CB8AC3E}">
        <p14:creationId xmlns:p14="http://schemas.microsoft.com/office/powerpoint/2010/main" val="3213366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E75741-9441-4189-86A3-EDCCB5B41460}"/>
              </a:ext>
            </a:extLst>
          </p:cNvPr>
          <p:cNvSpPr>
            <a:spLocks noGrp="1"/>
          </p:cNvSpPr>
          <p:nvPr>
            <p:ph type="title"/>
          </p:nvPr>
        </p:nvSpPr>
        <p:spPr/>
        <p:txBody>
          <a:bodyPr/>
          <a:lstStyle/>
          <a:p>
            <a:r>
              <a:rPr lang="de-DE"/>
              <a:t>Mastertitelformat bearbeiten</a:t>
            </a:r>
            <a:endParaRPr lang="en-AT"/>
          </a:p>
        </p:txBody>
      </p:sp>
      <p:sp>
        <p:nvSpPr>
          <p:cNvPr id="3" name="Datumsplatzhalter 2">
            <a:extLst>
              <a:ext uri="{FF2B5EF4-FFF2-40B4-BE49-F238E27FC236}">
                <a16:creationId xmlns:a16="http://schemas.microsoft.com/office/drawing/2014/main" id="{86D601BD-2348-45DB-8C4B-08B09E24C257}"/>
              </a:ext>
            </a:extLst>
          </p:cNvPr>
          <p:cNvSpPr>
            <a:spLocks noGrp="1"/>
          </p:cNvSpPr>
          <p:nvPr>
            <p:ph type="dt" sz="half" idx="10"/>
          </p:nvPr>
        </p:nvSpPr>
        <p:spPr/>
        <p:txBody>
          <a:bodyPr/>
          <a:lstStyle/>
          <a:p>
            <a:fld id="{7D5283A7-7631-D043-BEE9-A499306DF1CF}" type="datetime1">
              <a:rPr lang="de-AT" smtClean="0"/>
              <a:t>16.11.21</a:t>
            </a:fld>
            <a:endParaRPr lang="en-AT"/>
          </a:p>
        </p:txBody>
      </p:sp>
      <p:sp>
        <p:nvSpPr>
          <p:cNvPr id="4" name="Fußzeilenplatzhalter 3">
            <a:extLst>
              <a:ext uri="{FF2B5EF4-FFF2-40B4-BE49-F238E27FC236}">
                <a16:creationId xmlns:a16="http://schemas.microsoft.com/office/drawing/2014/main" id="{FD642AE1-F934-40B0-8C9C-524CFBEA4B9E}"/>
              </a:ext>
            </a:extLst>
          </p:cNvPr>
          <p:cNvSpPr>
            <a:spLocks noGrp="1"/>
          </p:cNvSpPr>
          <p:nvPr>
            <p:ph type="ftr" sz="quarter" idx="11"/>
          </p:nvPr>
        </p:nvSpPr>
        <p:spPr/>
        <p:txBody>
          <a:bodyPr/>
          <a:lstStyle/>
          <a:p>
            <a:endParaRPr lang="en-AT"/>
          </a:p>
        </p:txBody>
      </p:sp>
      <p:sp>
        <p:nvSpPr>
          <p:cNvPr id="5" name="Foliennummernplatzhalter 4">
            <a:extLst>
              <a:ext uri="{FF2B5EF4-FFF2-40B4-BE49-F238E27FC236}">
                <a16:creationId xmlns:a16="http://schemas.microsoft.com/office/drawing/2014/main" id="{0931695E-CD1B-4FB5-8A73-314C08E48146}"/>
              </a:ext>
            </a:extLst>
          </p:cNvPr>
          <p:cNvSpPr>
            <a:spLocks noGrp="1"/>
          </p:cNvSpPr>
          <p:nvPr>
            <p:ph type="sldNum" sz="quarter" idx="12"/>
          </p:nvPr>
        </p:nvSpPr>
        <p:spPr/>
        <p:txBody>
          <a:bodyPr/>
          <a:lstStyle/>
          <a:p>
            <a:fld id="{405D0A4A-2960-4B9C-92F8-2364819EC8AD}" type="slidenum">
              <a:rPr lang="en-AT" smtClean="0"/>
              <a:t>‹Nr.›</a:t>
            </a:fld>
            <a:endParaRPr lang="en-AT"/>
          </a:p>
        </p:txBody>
      </p:sp>
    </p:spTree>
    <p:extLst>
      <p:ext uri="{BB962C8B-B14F-4D97-AF65-F5344CB8AC3E}">
        <p14:creationId xmlns:p14="http://schemas.microsoft.com/office/powerpoint/2010/main" val="458521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52B0C83-FA87-479F-B7FD-D32589C44F1B}"/>
              </a:ext>
            </a:extLst>
          </p:cNvPr>
          <p:cNvSpPr>
            <a:spLocks noGrp="1"/>
          </p:cNvSpPr>
          <p:nvPr>
            <p:ph type="dt" sz="half" idx="10"/>
          </p:nvPr>
        </p:nvSpPr>
        <p:spPr/>
        <p:txBody>
          <a:bodyPr/>
          <a:lstStyle/>
          <a:p>
            <a:fld id="{D09F7B76-3EEF-314B-9C97-D51F85380762}" type="datetime1">
              <a:rPr lang="de-AT" smtClean="0"/>
              <a:t>16.11.21</a:t>
            </a:fld>
            <a:endParaRPr lang="en-AT"/>
          </a:p>
        </p:txBody>
      </p:sp>
      <p:sp>
        <p:nvSpPr>
          <p:cNvPr id="3" name="Fußzeilenplatzhalter 2">
            <a:extLst>
              <a:ext uri="{FF2B5EF4-FFF2-40B4-BE49-F238E27FC236}">
                <a16:creationId xmlns:a16="http://schemas.microsoft.com/office/drawing/2014/main" id="{8529FB59-161C-47DA-AAEB-69BE8C189CF9}"/>
              </a:ext>
            </a:extLst>
          </p:cNvPr>
          <p:cNvSpPr>
            <a:spLocks noGrp="1"/>
          </p:cNvSpPr>
          <p:nvPr>
            <p:ph type="ftr" sz="quarter" idx="11"/>
          </p:nvPr>
        </p:nvSpPr>
        <p:spPr/>
        <p:txBody>
          <a:bodyPr/>
          <a:lstStyle/>
          <a:p>
            <a:endParaRPr lang="en-AT"/>
          </a:p>
        </p:txBody>
      </p:sp>
      <p:sp>
        <p:nvSpPr>
          <p:cNvPr id="4" name="Foliennummernplatzhalter 3">
            <a:extLst>
              <a:ext uri="{FF2B5EF4-FFF2-40B4-BE49-F238E27FC236}">
                <a16:creationId xmlns:a16="http://schemas.microsoft.com/office/drawing/2014/main" id="{0985992A-8182-4922-9078-FB2C14F69776}"/>
              </a:ext>
            </a:extLst>
          </p:cNvPr>
          <p:cNvSpPr>
            <a:spLocks noGrp="1"/>
          </p:cNvSpPr>
          <p:nvPr>
            <p:ph type="sldNum" sz="quarter" idx="12"/>
          </p:nvPr>
        </p:nvSpPr>
        <p:spPr/>
        <p:txBody>
          <a:bodyPr/>
          <a:lstStyle/>
          <a:p>
            <a:fld id="{405D0A4A-2960-4B9C-92F8-2364819EC8AD}" type="slidenum">
              <a:rPr lang="en-AT" smtClean="0"/>
              <a:t>‹Nr.›</a:t>
            </a:fld>
            <a:endParaRPr lang="en-AT"/>
          </a:p>
        </p:txBody>
      </p:sp>
    </p:spTree>
    <p:extLst>
      <p:ext uri="{BB962C8B-B14F-4D97-AF65-F5344CB8AC3E}">
        <p14:creationId xmlns:p14="http://schemas.microsoft.com/office/powerpoint/2010/main" val="1106217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3AEF36-5D3B-48B4-9EAC-A44C798C68C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AT"/>
          </a:p>
        </p:txBody>
      </p:sp>
      <p:sp>
        <p:nvSpPr>
          <p:cNvPr id="3" name="Inhaltsplatzhalter 2">
            <a:extLst>
              <a:ext uri="{FF2B5EF4-FFF2-40B4-BE49-F238E27FC236}">
                <a16:creationId xmlns:a16="http://schemas.microsoft.com/office/drawing/2014/main" id="{B88EA9D9-745C-4E74-ABDC-465307EDC3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AT"/>
          </a:p>
        </p:txBody>
      </p:sp>
      <p:sp>
        <p:nvSpPr>
          <p:cNvPr id="4" name="Textplatzhalter 3">
            <a:extLst>
              <a:ext uri="{FF2B5EF4-FFF2-40B4-BE49-F238E27FC236}">
                <a16:creationId xmlns:a16="http://schemas.microsoft.com/office/drawing/2014/main" id="{227EFDAF-F6CA-4B27-8184-8A4A27EF28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3652454-D58A-4C22-B550-9DD772CCC8DD}"/>
              </a:ext>
            </a:extLst>
          </p:cNvPr>
          <p:cNvSpPr>
            <a:spLocks noGrp="1"/>
          </p:cNvSpPr>
          <p:nvPr>
            <p:ph type="dt" sz="half" idx="10"/>
          </p:nvPr>
        </p:nvSpPr>
        <p:spPr/>
        <p:txBody>
          <a:bodyPr/>
          <a:lstStyle/>
          <a:p>
            <a:fld id="{16A72AB7-C502-B248-9277-369A423745FD}" type="datetime1">
              <a:rPr lang="de-AT" smtClean="0"/>
              <a:t>16.11.21</a:t>
            </a:fld>
            <a:endParaRPr lang="en-AT"/>
          </a:p>
        </p:txBody>
      </p:sp>
      <p:sp>
        <p:nvSpPr>
          <p:cNvPr id="6" name="Fußzeilenplatzhalter 5">
            <a:extLst>
              <a:ext uri="{FF2B5EF4-FFF2-40B4-BE49-F238E27FC236}">
                <a16:creationId xmlns:a16="http://schemas.microsoft.com/office/drawing/2014/main" id="{BBCBFDFC-2EA7-4C23-B771-6AFA19A9818E}"/>
              </a:ext>
            </a:extLst>
          </p:cNvPr>
          <p:cNvSpPr>
            <a:spLocks noGrp="1"/>
          </p:cNvSpPr>
          <p:nvPr>
            <p:ph type="ftr" sz="quarter" idx="11"/>
          </p:nvPr>
        </p:nvSpPr>
        <p:spPr/>
        <p:txBody>
          <a:bodyPr/>
          <a:lstStyle/>
          <a:p>
            <a:endParaRPr lang="en-AT"/>
          </a:p>
        </p:txBody>
      </p:sp>
      <p:sp>
        <p:nvSpPr>
          <p:cNvPr id="7" name="Foliennummernplatzhalter 6">
            <a:extLst>
              <a:ext uri="{FF2B5EF4-FFF2-40B4-BE49-F238E27FC236}">
                <a16:creationId xmlns:a16="http://schemas.microsoft.com/office/drawing/2014/main" id="{0435742C-8045-49D5-91D8-58A6442D81A6}"/>
              </a:ext>
            </a:extLst>
          </p:cNvPr>
          <p:cNvSpPr>
            <a:spLocks noGrp="1"/>
          </p:cNvSpPr>
          <p:nvPr>
            <p:ph type="sldNum" sz="quarter" idx="12"/>
          </p:nvPr>
        </p:nvSpPr>
        <p:spPr/>
        <p:txBody>
          <a:bodyPr/>
          <a:lstStyle/>
          <a:p>
            <a:fld id="{405D0A4A-2960-4B9C-92F8-2364819EC8AD}" type="slidenum">
              <a:rPr lang="en-AT" smtClean="0"/>
              <a:t>‹Nr.›</a:t>
            </a:fld>
            <a:endParaRPr lang="en-AT"/>
          </a:p>
        </p:txBody>
      </p:sp>
    </p:spTree>
    <p:extLst>
      <p:ext uri="{BB962C8B-B14F-4D97-AF65-F5344CB8AC3E}">
        <p14:creationId xmlns:p14="http://schemas.microsoft.com/office/powerpoint/2010/main" val="2881131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AE54DC-6380-4648-8B9D-ABB0DA12658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AT"/>
          </a:p>
        </p:txBody>
      </p:sp>
      <p:sp>
        <p:nvSpPr>
          <p:cNvPr id="3" name="Bildplatzhalter 2">
            <a:extLst>
              <a:ext uri="{FF2B5EF4-FFF2-40B4-BE49-F238E27FC236}">
                <a16:creationId xmlns:a16="http://schemas.microsoft.com/office/drawing/2014/main" id="{817A8AF7-A77B-473B-8AB9-F6387BC8FC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platzhalter 3">
            <a:extLst>
              <a:ext uri="{FF2B5EF4-FFF2-40B4-BE49-F238E27FC236}">
                <a16:creationId xmlns:a16="http://schemas.microsoft.com/office/drawing/2014/main" id="{F3129A56-3EEC-45A6-8F50-BD59FAB3AB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2432CB3-987F-48B8-AB35-6BFB5F3E373A}"/>
              </a:ext>
            </a:extLst>
          </p:cNvPr>
          <p:cNvSpPr>
            <a:spLocks noGrp="1"/>
          </p:cNvSpPr>
          <p:nvPr>
            <p:ph type="dt" sz="half" idx="10"/>
          </p:nvPr>
        </p:nvSpPr>
        <p:spPr/>
        <p:txBody>
          <a:bodyPr/>
          <a:lstStyle/>
          <a:p>
            <a:fld id="{E215E62D-7E3D-7447-BC5C-6BC819B8EA5C}" type="datetime1">
              <a:rPr lang="de-AT" smtClean="0"/>
              <a:t>16.11.21</a:t>
            </a:fld>
            <a:endParaRPr lang="en-AT"/>
          </a:p>
        </p:txBody>
      </p:sp>
      <p:sp>
        <p:nvSpPr>
          <p:cNvPr id="6" name="Fußzeilenplatzhalter 5">
            <a:extLst>
              <a:ext uri="{FF2B5EF4-FFF2-40B4-BE49-F238E27FC236}">
                <a16:creationId xmlns:a16="http://schemas.microsoft.com/office/drawing/2014/main" id="{E9EC3423-81E4-44D4-A2FC-86AF9781332B}"/>
              </a:ext>
            </a:extLst>
          </p:cNvPr>
          <p:cNvSpPr>
            <a:spLocks noGrp="1"/>
          </p:cNvSpPr>
          <p:nvPr>
            <p:ph type="ftr" sz="quarter" idx="11"/>
          </p:nvPr>
        </p:nvSpPr>
        <p:spPr/>
        <p:txBody>
          <a:bodyPr/>
          <a:lstStyle/>
          <a:p>
            <a:endParaRPr lang="en-AT"/>
          </a:p>
        </p:txBody>
      </p:sp>
      <p:sp>
        <p:nvSpPr>
          <p:cNvPr id="7" name="Foliennummernplatzhalter 6">
            <a:extLst>
              <a:ext uri="{FF2B5EF4-FFF2-40B4-BE49-F238E27FC236}">
                <a16:creationId xmlns:a16="http://schemas.microsoft.com/office/drawing/2014/main" id="{93FA9C44-1650-4DE0-B3CE-A25CE6FF3E4B}"/>
              </a:ext>
            </a:extLst>
          </p:cNvPr>
          <p:cNvSpPr>
            <a:spLocks noGrp="1"/>
          </p:cNvSpPr>
          <p:nvPr>
            <p:ph type="sldNum" sz="quarter" idx="12"/>
          </p:nvPr>
        </p:nvSpPr>
        <p:spPr/>
        <p:txBody>
          <a:bodyPr/>
          <a:lstStyle/>
          <a:p>
            <a:fld id="{405D0A4A-2960-4B9C-92F8-2364819EC8AD}" type="slidenum">
              <a:rPr lang="en-AT" smtClean="0"/>
              <a:t>‹Nr.›</a:t>
            </a:fld>
            <a:endParaRPr lang="en-AT"/>
          </a:p>
        </p:txBody>
      </p:sp>
    </p:spTree>
    <p:extLst>
      <p:ext uri="{BB962C8B-B14F-4D97-AF65-F5344CB8AC3E}">
        <p14:creationId xmlns:p14="http://schemas.microsoft.com/office/powerpoint/2010/main" val="1333079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02AE056-E289-4B6F-95A9-32AB263677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AT"/>
          </a:p>
        </p:txBody>
      </p:sp>
      <p:sp>
        <p:nvSpPr>
          <p:cNvPr id="3" name="Textplatzhalter 2">
            <a:extLst>
              <a:ext uri="{FF2B5EF4-FFF2-40B4-BE49-F238E27FC236}">
                <a16:creationId xmlns:a16="http://schemas.microsoft.com/office/drawing/2014/main" id="{844112C3-0328-402D-AFAF-6BE5126968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AT"/>
          </a:p>
        </p:txBody>
      </p:sp>
      <p:sp>
        <p:nvSpPr>
          <p:cNvPr id="4" name="Datumsplatzhalter 3">
            <a:extLst>
              <a:ext uri="{FF2B5EF4-FFF2-40B4-BE49-F238E27FC236}">
                <a16:creationId xmlns:a16="http://schemas.microsoft.com/office/drawing/2014/main" id="{00B995C0-4A32-4812-8A6E-E6BC3E4420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2EEFB9-3790-5B41-BF2D-703BC8BD3595}" type="datetime1">
              <a:rPr lang="de-AT" smtClean="0"/>
              <a:t>16.11.21</a:t>
            </a:fld>
            <a:endParaRPr lang="en-AT"/>
          </a:p>
        </p:txBody>
      </p:sp>
      <p:sp>
        <p:nvSpPr>
          <p:cNvPr id="5" name="Fußzeilenplatzhalter 4">
            <a:extLst>
              <a:ext uri="{FF2B5EF4-FFF2-40B4-BE49-F238E27FC236}">
                <a16:creationId xmlns:a16="http://schemas.microsoft.com/office/drawing/2014/main" id="{ACA5C3C3-9CEB-4E1F-A182-FDEA82A03C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T"/>
          </a:p>
        </p:txBody>
      </p:sp>
      <p:sp>
        <p:nvSpPr>
          <p:cNvPr id="6" name="Foliennummernplatzhalter 5">
            <a:extLst>
              <a:ext uri="{FF2B5EF4-FFF2-40B4-BE49-F238E27FC236}">
                <a16:creationId xmlns:a16="http://schemas.microsoft.com/office/drawing/2014/main" id="{DCE41999-A455-4288-AC43-E421B321A2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5D0A4A-2960-4B9C-92F8-2364819EC8AD}" type="slidenum">
              <a:rPr lang="en-AT" smtClean="0"/>
              <a:t>‹Nr.›</a:t>
            </a:fld>
            <a:endParaRPr lang="en-AT"/>
          </a:p>
        </p:txBody>
      </p:sp>
    </p:spTree>
    <p:extLst>
      <p:ext uri="{BB962C8B-B14F-4D97-AF65-F5344CB8AC3E}">
        <p14:creationId xmlns:p14="http://schemas.microsoft.com/office/powerpoint/2010/main" val="1454566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wodak@lancaster.ac.uk"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www.ling.lancs.ac.uk/profiles/265"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21">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23">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C0B16FA8-8421-47CE-83DB-3F7E89EB047E}"/>
              </a:ext>
            </a:extLst>
          </p:cNvPr>
          <p:cNvSpPr>
            <a:spLocks noGrp="1"/>
          </p:cNvSpPr>
          <p:nvPr>
            <p:ph type="ctrTitle"/>
          </p:nvPr>
        </p:nvSpPr>
        <p:spPr>
          <a:xfrm>
            <a:off x="3045368" y="2043663"/>
            <a:ext cx="6105194" cy="2031055"/>
          </a:xfrm>
        </p:spPr>
        <p:txBody>
          <a:bodyPr>
            <a:normAutofit/>
          </a:bodyPr>
          <a:lstStyle/>
          <a:p>
            <a:r>
              <a:rPr lang="de-AT" sz="3300" b="1">
                <a:solidFill>
                  <a:srgbClr val="FFFFFF"/>
                </a:solidFill>
                <a:latin typeface="+mn-lt"/>
              </a:rPr>
              <a:t>CRISIS COMMUNICATION &amp; CRISIS MANAGEMENT DURING COVID 19: A CASE STUDY</a:t>
            </a:r>
            <a:endParaRPr lang="en-AT" sz="3300" b="1">
              <a:solidFill>
                <a:srgbClr val="FFFFFF"/>
              </a:solidFill>
              <a:latin typeface="+mn-lt"/>
            </a:endParaRPr>
          </a:p>
        </p:txBody>
      </p:sp>
      <p:sp>
        <p:nvSpPr>
          <p:cNvPr id="13" name="Rectangle 4">
            <a:extLst>
              <a:ext uri="{FF2B5EF4-FFF2-40B4-BE49-F238E27FC236}">
                <a16:creationId xmlns:a16="http://schemas.microsoft.com/office/drawing/2014/main" id="{0AF5E6F6-6E16-4D4D-9533-B555CE3A62D0}"/>
              </a:ext>
            </a:extLst>
          </p:cNvPr>
          <p:cNvSpPr>
            <a:spLocks noGrp="1" noChangeArrowheads="1"/>
          </p:cNvSpPr>
          <p:nvPr>
            <p:ph type="subTitle" idx="1"/>
          </p:nvPr>
        </p:nvSpPr>
        <p:spPr bwMode="auto">
          <a:xfrm>
            <a:off x="3041438" y="4074718"/>
            <a:ext cx="6109124" cy="1862786"/>
          </a:xfrm>
          <a:prstGeom prst="rect">
            <a:avLst/>
          </a:prstGeom>
        </p:spPr>
        <p:txBody>
          <a:bodyPr>
            <a:norm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buClr>
                <a:schemeClr val="accent2"/>
              </a:buClr>
              <a:buFont typeface="Arial" panose="020B0604020202020204" pitchFamily="34" charset="0"/>
              <a:buNone/>
            </a:pPr>
            <a:endParaRPr lang="en-US" altLang="de-DE" sz="600" dirty="0">
              <a:solidFill>
                <a:srgbClr val="FFFFFF"/>
              </a:solidFill>
            </a:endParaRPr>
          </a:p>
          <a:p>
            <a:pPr>
              <a:spcBef>
                <a:spcPct val="20000"/>
              </a:spcBef>
              <a:buClr>
                <a:schemeClr val="accent2"/>
              </a:buClr>
              <a:buFont typeface="Wingdings" panose="05000000000000000000" pitchFamily="2" charset="2"/>
              <a:buNone/>
            </a:pPr>
            <a:endParaRPr lang="en-GB" altLang="de-DE" sz="600" dirty="0">
              <a:solidFill>
                <a:srgbClr val="FFFFFF"/>
              </a:solidFill>
            </a:endParaRPr>
          </a:p>
          <a:p>
            <a:pPr>
              <a:spcBef>
                <a:spcPct val="20000"/>
              </a:spcBef>
              <a:buClr>
                <a:schemeClr val="accent2"/>
              </a:buClr>
              <a:buFont typeface="Wingdings" panose="05000000000000000000" pitchFamily="2" charset="2"/>
              <a:buNone/>
            </a:pPr>
            <a:r>
              <a:rPr lang="en-GB" altLang="de-DE" sz="1400" dirty="0" err="1">
                <a:solidFill>
                  <a:srgbClr val="FFFFFF"/>
                </a:solidFill>
              </a:rPr>
              <a:t>Em</a:t>
            </a:r>
            <a:r>
              <a:rPr lang="en-GB" altLang="de-DE" sz="1400" dirty="0">
                <a:solidFill>
                  <a:srgbClr val="FFFFFF"/>
                </a:solidFill>
              </a:rPr>
              <a:t>. Professor Ruth Wodak, </a:t>
            </a:r>
            <a:r>
              <a:rPr lang="en-GB" altLang="de-DE" sz="1400" dirty="0" err="1">
                <a:solidFill>
                  <a:srgbClr val="FFFFFF"/>
                </a:solidFill>
              </a:rPr>
              <a:t>FAcSS</a:t>
            </a:r>
            <a:endParaRPr lang="de-AT" altLang="de-DE" sz="1400" dirty="0">
              <a:solidFill>
                <a:srgbClr val="FFFFFF"/>
              </a:solidFill>
            </a:endParaRPr>
          </a:p>
          <a:p>
            <a:pPr>
              <a:spcBef>
                <a:spcPct val="20000"/>
              </a:spcBef>
              <a:buClr>
                <a:schemeClr val="accent2"/>
              </a:buClr>
              <a:buFont typeface="Wingdings" panose="05000000000000000000" pitchFamily="2" charset="2"/>
              <a:buNone/>
            </a:pPr>
            <a:r>
              <a:rPr lang="en-GB" altLang="de-DE" sz="1400" dirty="0">
                <a:solidFill>
                  <a:srgbClr val="FFFFFF"/>
                </a:solidFill>
              </a:rPr>
              <a:t>Distinguished Professor and Chair of Discourse Studies </a:t>
            </a:r>
            <a:endParaRPr lang="de-AT" altLang="de-DE" sz="1400" dirty="0">
              <a:solidFill>
                <a:srgbClr val="FFFFFF"/>
              </a:solidFill>
            </a:endParaRPr>
          </a:p>
          <a:p>
            <a:pPr>
              <a:spcBef>
                <a:spcPct val="20000"/>
              </a:spcBef>
              <a:buClr>
                <a:schemeClr val="accent2"/>
              </a:buClr>
              <a:buFont typeface="Wingdings" panose="05000000000000000000" pitchFamily="2" charset="2"/>
              <a:buNone/>
            </a:pPr>
            <a:r>
              <a:rPr lang="en-GB" altLang="de-DE" sz="1400" dirty="0">
                <a:solidFill>
                  <a:srgbClr val="FFFFFF"/>
                </a:solidFill>
              </a:rPr>
              <a:t>Lancaster University/University Vienna</a:t>
            </a:r>
          </a:p>
          <a:p>
            <a:pPr>
              <a:spcBef>
                <a:spcPct val="20000"/>
              </a:spcBef>
              <a:buClr>
                <a:schemeClr val="accent2"/>
              </a:buClr>
              <a:buFont typeface="Wingdings" panose="05000000000000000000" pitchFamily="2" charset="2"/>
              <a:buNone/>
            </a:pPr>
            <a:r>
              <a:rPr lang="en-GB" altLang="de-DE" sz="1400" u="sng" dirty="0">
                <a:solidFill>
                  <a:srgbClr val="FF0000"/>
                </a:solidFill>
                <a:hlinkClick r:id="rId3">
                  <a:extLst>
                    <a:ext uri="{A12FA001-AC4F-418D-AE19-62706E023703}">
                      <ahyp:hlinkClr xmlns:ahyp="http://schemas.microsoft.com/office/drawing/2018/hyperlinkcolor" val="tx"/>
                    </a:ext>
                  </a:extLst>
                </a:hlinkClick>
              </a:rPr>
              <a:t>r.wodak@lancaster.ac.uk</a:t>
            </a:r>
            <a:endParaRPr lang="de-AT" altLang="de-DE" sz="1400" dirty="0">
              <a:solidFill>
                <a:srgbClr val="FF0000"/>
              </a:solidFill>
            </a:endParaRPr>
          </a:p>
          <a:p>
            <a:pPr>
              <a:spcBef>
                <a:spcPct val="20000"/>
              </a:spcBef>
              <a:buClr>
                <a:schemeClr val="accent2"/>
              </a:buClr>
              <a:buFont typeface="Wingdings" panose="05000000000000000000" pitchFamily="2" charset="2"/>
              <a:buNone/>
            </a:pPr>
            <a:r>
              <a:rPr lang="en-GB" altLang="de-DE" sz="1400" u="sng" dirty="0">
                <a:solidFill>
                  <a:srgbClr val="FF0000"/>
                </a:solidFill>
                <a:hlinkClick r:id="rId4">
                  <a:extLst>
                    <a:ext uri="{A12FA001-AC4F-418D-AE19-62706E023703}">
                      <ahyp:hlinkClr xmlns:ahyp="http://schemas.microsoft.com/office/drawing/2018/hyperlinkcolor" val="tx"/>
                    </a:ext>
                  </a:extLst>
                </a:hlinkClick>
              </a:rPr>
              <a:t>http://www.ling.lancs.ac.uk/profiles/265</a:t>
            </a:r>
            <a:endParaRPr lang="de-AT" altLang="de-DE" sz="1400" dirty="0">
              <a:solidFill>
                <a:srgbClr val="FF0000"/>
              </a:solidFill>
            </a:endParaRPr>
          </a:p>
          <a:p>
            <a:endParaRPr lang="en-US" altLang="de-DE" sz="1400" dirty="0">
              <a:solidFill>
                <a:srgbClr val="FFFFFF"/>
              </a:solidFill>
            </a:endParaRPr>
          </a:p>
          <a:p>
            <a:pPr eaLnBrk="1" hangingPunct="1"/>
            <a:endParaRPr lang="en-US" altLang="de-DE" sz="600" dirty="0">
              <a:solidFill>
                <a:srgbClr val="FFFFFF"/>
              </a:solidFill>
            </a:endParaRPr>
          </a:p>
        </p:txBody>
      </p:sp>
      <p:pic>
        <p:nvPicPr>
          <p:cNvPr id="25" name="Grafik 24">
            <a:extLst>
              <a:ext uri="{FF2B5EF4-FFF2-40B4-BE49-F238E27FC236}">
                <a16:creationId xmlns:a16="http://schemas.microsoft.com/office/drawing/2014/main" id="{EE16F346-96F5-344A-B279-4162F49DD19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8916" y="6118380"/>
            <a:ext cx="2514599" cy="538451"/>
          </a:xfrm>
          <a:prstGeom prst="rect">
            <a:avLst/>
          </a:prstGeom>
        </p:spPr>
      </p:pic>
      <p:pic>
        <p:nvPicPr>
          <p:cNvPr id="29" name="Picture 1" descr="image002">
            <a:extLst>
              <a:ext uri="{FF2B5EF4-FFF2-40B4-BE49-F238E27FC236}">
                <a16:creationId xmlns:a16="http://schemas.microsoft.com/office/drawing/2014/main" id="{3BFDF6D0-5C80-A64B-B3C5-7617B5C6C98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35716" y="6105773"/>
            <a:ext cx="2037128" cy="551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1644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0474CBB5-7ECC-49D5-9D79-4723A202B56B}"/>
              </a:ext>
            </a:extLst>
          </p:cNvPr>
          <p:cNvPicPr>
            <a:picLocks noChangeAspect="1" noChangeArrowheads="1"/>
          </p:cNvPicPr>
          <p:nvPr/>
        </p:nvPicPr>
        <p:blipFill rotWithShape="1">
          <a:blip r:embed="rId3" cstate="print"/>
          <a:srcRect l="4032" t="27662" r="2402" b="10794"/>
          <a:stretch/>
        </p:blipFill>
        <p:spPr bwMode="auto">
          <a:xfrm>
            <a:off x="187956" y="110159"/>
            <a:ext cx="11816088" cy="6370982"/>
          </a:xfrm>
          <a:prstGeom prst="rect">
            <a:avLst/>
          </a:prstGeom>
          <a:noFill/>
          <a:ln w="9525">
            <a:noFill/>
            <a:miter lim="800000"/>
            <a:headEnd/>
            <a:tailEnd/>
          </a:ln>
        </p:spPr>
      </p:pic>
      <p:sp>
        <p:nvSpPr>
          <p:cNvPr id="7" name="Inhaltsplatzhalter 2">
            <a:extLst>
              <a:ext uri="{FF2B5EF4-FFF2-40B4-BE49-F238E27FC236}">
                <a16:creationId xmlns:a16="http://schemas.microsoft.com/office/drawing/2014/main" id="{006030B1-D27E-42C7-BA93-C2A84A5E476E}"/>
              </a:ext>
            </a:extLst>
          </p:cNvPr>
          <p:cNvSpPr txBox="1">
            <a:spLocks/>
          </p:cNvSpPr>
          <p:nvPr/>
        </p:nvSpPr>
        <p:spPr>
          <a:xfrm>
            <a:off x="187956" y="6477001"/>
            <a:ext cx="10987060" cy="3809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Adopted from Reisigl &amp; Wodak 2016: 30</a:t>
            </a:r>
          </a:p>
        </p:txBody>
      </p:sp>
    </p:spTree>
    <p:extLst>
      <p:ext uri="{BB962C8B-B14F-4D97-AF65-F5344CB8AC3E}">
        <p14:creationId xmlns:p14="http://schemas.microsoft.com/office/powerpoint/2010/main" val="2776965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629462" cy="1242568"/>
          </a:xfrm>
        </p:spPr>
        <p:txBody>
          <a:bodyPr>
            <a:normAutofit/>
          </a:bodyPr>
          <a:lstStyle/>
          <a:p>
            <a:r>
              <a:rPr lang="en-GB" sz="4000" b="1">
                <a:latin typeface="+mn-lt"/>
              </a:rPr>
              <a:t>4-Level Context-Modell</a:t>
            </a:r>
            <a:endParaRPr lang="en-GB" sz="4000" b="1" dirty="0">
              <a:latin typeface="+mn-lt"/>
            </a:endParaRPr>
          </a:p>
        </p:txBody>
      </p:sp>
      <p:sp>
        <p:nvSpPr>
          <p:cNvPr id="3" name="Content Placeholder 2"/>
          <p:cNvSpPr>
            <a:spLocks noGrp="1"/>
          </p:cNvSpPr>
          <p:nvPr>
            <p:ph idx="1"/>
          </p:nvPr>
        </p:nvSpPr>
        <p:spPr>
          <a:xfrm>
            <a:off x="1063752" y="2093976"/>
            <a:ext cx="10058400" cy="4764024"/>
          </a:xfrm>
        </p:spPr>
        <p:txBody>
          <a:bodyPr>
            <a:normAutofit/>
          </a:bodyPr>
          <a:lstStyle/>
          <a:p>
            <a:pPr marL="0" indent="0" algn="ctr">
              <a:lnSpc>
                <a:spcPct val="110000"/>
              </a:lnSpc>
              <a:spcBef>
                <a:spcPts val="0"/>
              </a:spcBef>
              <a:buNone/>
            </a:pPr>
            <a:r>
              <a:rPr lang="en-GB" sz="2400" dirty="0"/>
              <a:t>‘Discourses are always connected to other discourses which were produced earlier, as well as to those which are produced synchronically or subsequently.’ (Wodak 1996, 19)</a:t>
            </a:r>
          </a:p>
          <a:p>
            <a:pPr>
              <a:lnSpc>
                <a:spcPct val="110000"/>
              </a:lnSpc>
              <a:spcBef>
                <a:spcPts val="0"/>
              </a:spcBef>
              <a:buFont typeface="Wingdings" panose="05000000000000000000" pitchFamily="2" charset="2"/>
              <a:buChar char="§"/>
            </a:pPr>
            <a:endParaRPr lang="en-GB" dirty="0"/>
          </a:p>
          <a:p>
            <a:pPr>
              <a:lnSpc>
                <a:spcPct val="110000"/>
              </a:lnSpc>
              <a:spcBef>
                <a:spcPts val="0"/>
              </a:spcBef>
              <a:buFont typeface="Wingdings" panose="05000000000000000000" pitchFamily="2" charset="2"/>
              <a:buChar char="§"/>
            </a:pPr>
            <a:r>
              <a:rPr lang="en-GB" dirty="0"/>
              <a:t>The DHA’s context model </a:t>
            </a:r>
            <a:r>
              <a:rPr lang="en-GB" sz="1800" dirty="0"/>
              <a:t>(Reisigl &amp; Wodak 2016, 30f)</a:t>
            </a:r>
            <a:r>
              <a:rPr lang="en-GB" dirty="0"/>
              <a:t>:</a:t>
            </a:r>
          </a:p>
          <a:p>
            <a:pPr lvl="1">
              <a:lnSpc>
                <a:spcPct val="110000"/>
              </a:lnSpc>
              <a:spcBef>
                <a:spcPts val="0"/>
              </a:spcBef>
              <a:buFont typeface="Wingdings" panose="05000000000000000000" pitchFamily="2" charset="2"/>
              <a:buChar char="§"/>
            </a:pPr>
            <a:r>
              <a:rPr lang="en-GB" dirty="0"/>
              <a:t>Co-text and co-discourse</a:t>
            </a:r>
          </a:p>
          <a:p>
            <a:pPr lvl="1">
              <a:lnSpc>
                <a:spcPct val="110000"/>
              </a:lnSpc>
              <a:spcBef>
                <a:spcPts val="0"/>
              </a:spcBef>
              <a:buFont typeface="Wingdings" panose="05000000000000000000" pitchFamily="2" charset="2"/>
              <a:buChar char="§"/>
            </a:pPr>
            <a:r>
              <a:rPr lang="en-GB" dirty="0"/>
              <a:t>Intertextual and interdiscursive relationships</a:t>
            </a:r>
          </a:p>
          <a:p>
            <a:pPr lvl="1">
              <a:lnSpc>
                <a:spcPct val="110000"/>
              </a:lnSpc>
              <a:spcBef>
                <a:spcPts val="0"/>
              </a:spcBef>
              <a:buFont typeface="Wingdings" panose="05000000000000000000" pitchFamily="2" charset="2"/>
              <a:buChar char="§"/>
            </a:pPr>
            <a:r>
              <a:rPr lang="en-GB" dirty="0"/>
              <a:t>Specific ‘context of situation’</a:t>
            </a:r>
          </a:p>
          <a:p>
            <a:pPr lvl="1">
              <a:lnSpc>
                <a:spcPct val="110000"/>
              </a:lnSpc>
              <a:spcBef>
                <a:spcPts val="0"/>
              </a:spcBef>
              <a:buFont typeface="Wingdings" panose="05000000000000000000" pitchFamily="2" charset="2"/>
              <a:buChar char="§"/>
            </a:pPr>
            <a:r>
              <a:rPr lang="en-GB" dirty="0"/>
              <a:t>Socio-political/historical context</a:t>
            </a:r>
          </a:p>
        </p:txBody>
      </p:sp>
    </p:spTree>
    <p:extLst>
      <p:ext uri="{BB962C8B-B14F-4D97-AF65-F5344CB8AC3E}">
        <p14:creationId xmlns:p14="http://schemas.microsoft.com/office/powerpoint/2010/main" val="191314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BFE1AD3-B2BC-4567-8B4A-DCB8F9080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5801"/>
            <a:ext cx="12188952" cy="521767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FDE75AAD-F4A4-4ED2-9A2F-B2412F936C4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2759"/>
          <a:stretch/>
        </p:blipFill>
        <p:spPr>
          <a:xfrm flipV="1">
            <a:off x="2" y="0"/>
            <a:ext cx="12191999" cy="2235323"/>
          </a:xfrm>
          <a:custGeom>
            <a:avLst/>
            <a:gdLst>
              <a:gd name="connsiteX0" fmla="*/ 0 w 12191999"/>
              <a:gd name="connsiteY0" fmla="*/ 2235323 h 2235323"/>
              <a:gd name="connsiteX1" fmla="*/ 12191999 w 12191999"/>
              <a:gd name="connsiteY1" fmla="*/ 2235323 h 2235323"/>
              <a:gd name="connsiteX2" fmla="*/ 12191999 w 12191999"/>
              <a:gd name="connsiteY2" fmla="*/ 0 h 2235323"/>
              <a:gd name="connsiteX3" fmla="*/ 0 w 12191999"/>
              <a:gd name="connsiteY3" fmla="*/ 0 h 2235323"/>
            </a:gdLst>
            <a:ahLst/>
            <a:cxnLst>
              <a:cxn ang="0">
                <a:pos x="connsiteX0" y="connsiteY0"/>
              </a:cxn>
              <a:cxn ang="0">
                <a:pos x="connsiteX1" y="connsiteY1"/>
              </a:cxn>
              <a:cxn ang="0">
                <a:pos x="connsiteX2" y="connsiteY2"/>
              </a:cxn>
              <a:cxn ang="0">
                <a:pos x="connsiteX3" y="connsiteY3"/>
              </a:cxn>
            </a:cxnLst>
            <a:rect l="l" t="t" r="r" b="b"/>
            <a:pathLst>
              <a:path w="12191999" h="2235323">
                <a:moveTo>
                  <a:pt x="0" y="2235323"/>
                </a:moveTo>
                <a:lnTo>
                  <a:pt x="12191999" y="2235323"/>
                </a:lnTo>
                <a:lnTo>
                  <a:pt x="12191999" y="0"/>
                </a:lnTo>
                <a:lnTo>
                  <a:pt x="0" y="0"/>
                </a:lnTo>
                <a:close/>
              </a:path>
            </a:pathLst>
          </a:custGeom>
        </p:spPr>
      </p:pic>
      <p:sp>
        <p:nvSpPr>
          <p:cNvPr id="2" name="Titel 1">
            <a:extLst>
              <a:ext uri="{FF2B5EF4-FFF2-40B4-BE49-F238E27FC236}">
                <a16:creationId xmlns:a16="http://schemas.microsoft.com/office/drawing/2014/main" id="{1F0BEFA5-3439-BE40-88D2-EBCCF2807BD5}"/>
              </a:ext>
            </a:extLst>
          </p:cNvPr>
          <p:cNvSpPr>
            <a:spLocks noGrp="1"/>
          </p:cNvSpPr>
          <p:nvPr>
            <p:ph type="ctrTitle"/>
          </p:nvPr>
        </p:nvSpPr>
        <p:spPr>
          <a:xfrm>
            <a:off x="753925" y="1601735"/>
            <a:ext cx="10684151" cy="1991979"/>
          </a:xfrm>
        </p:spPr>
        <p:txBody>
          <a:bodyPr anchor="b">
            <a:normAutofit/>
          </a:bodyPr>
          <a:lstStyle/>
          <a:p>
            <a:r>
              <a:rPr lang="de-AT" sz="5100" b="1" dirty="0">
                <a:solidFill>
                  <a:srgbClr val="FFFFFF"/>
                </a:solidFill>
                <a:latin typeface="+mn-lt"/>
              </a:rPr>
              <a:t>FRAMING CRISIS-COMMUNICATION- COPING WITH THE “DREAD OF DEATH“</a:t>
            </a:r>
            <a:endParaRPr lang="de-AT" sz="5100" dirty="0">
              <a:solidFill>
                <a:srgbClr val="FFFFFF"/>
              </a:solidFill>
              <a:latin typeface="+mn-lt"/>
            </a:endParaRPr>
          </a:p>
        </p:txBody>
      </p:sp>
      <p:pic>
        <p:nvPicPr>
          <p:cNvPr id="14" name="Picture 13">
            <a:extLst>
              <a:ext uri="{FF2B5EF4-FFF2-40B4-BE49-F238E27FC236}">
                <a16:creationId xmlns:a16="http://schemas.microsoft.com/office/drawing/2014/main" id="{DA20CE0B-92EC-45FD-8F68-38003D6D8C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586080"/>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Tree>
    <p:extLst>
      <p:ext uri="{BB962C8B-B14F-4D97-AF65-F5344CB8AC3E}">
        <p14:creationId xmlns:p14="http://schemas.microsoft.com/office/powerpoint/2010/main" val="3759229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6" name="Rectangle 4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Shape 5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Rectangle 5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el 1">
            <a:extLst>
              <a:ext uri="{FF2B5EF4-FFF2-40B4-BE49-F238E27FC236}">
                <a16:creationId xmlns:a16="http://schemas.microsoft.com/office/drawing/2014/main" id="{F93D1674-69DC-364A-A3EB-920D5FCAB4B0}"/>
              </a:ext>
            </a:extLst>
          </p:cNvPr>
          <p:cNvSpPr>
            <a:spLocks noGrp="1"/>
          </p:cNvSpPr>
          <p:nvPr>
            <p:ph type="title"/>
          </p:nvPr>
        </p:nvSpPr>
        <p:spPr>
          <a:xfrm>
            <a:off x="466722" y="586855"/>
            <a:ext cx="3201366" cy="3387497"/>
          </a:xfrm>
        </p:spPr>
        <p:txBody>
          <a:bodyPr anchor="b">
            <a:normAutofit/>
          </a:bodyPr>
          <a:lstStyle/>
          <a:p>
            <a:pPr algn="r"/>
            <a:r>
              <a:rPr lang="en-US" sz="4000" b="1">
                <a:solidFill>
                  <a:srgbClr val="FFFFFF"/>
                </a:solidFill>
                <a:latin typeface="+mn-lt"/>
              </a:rPr>
              <a:t>FRAMES</a:t>
            </a:r>
          </a:p>
        </p:txBody>
      </p:sp>
      <p:sp>
        <p:nvSpPr>
          <p:cNvPr id="3" name="Inhaltsplatzhalter 2">
            <a:extLst>
              <a:ext uri="{FF2B5EF4-FFF2-40B4-BE49-F238E27FC236}">
                <a16:creationId xmlns:a16="http://schemas.microsoft.com/office/drawing/2014/main" id="{ECDA1881-331E-5247-B0B5-FE16106331B9}"/>
              </a:ext>
            </a:extLst>
          </p:cNvPr>
          <p:cNvSpPr>
            <a:spLocks noGrp="1"/>
          </p:cNvSpPr>
          <p:nvPr>
            <p:ph idx="1"/>
          </p:nvPr>
        </p:nvSpPr>
        <p:spPr>
          <a:xfrm>
            <a:off x="4810259" y="649480"/>
            <a:ext cx="6555347" cy="5546047"/>
          </a:xfrm>
        </p:spPr>
        <p:txBody>
          <a:bodyPr anchor="ctr">
            <a:normAutofit fontScale="92500" lnSpcReduction="20000"/>
          </a:bodyPr>
          <a:lstStyle/>
          <a:p>
            <a:pPr marL="0" indent="0">
              <a:buNone/>
            </a:pPr>
            <a:endParaRPr lang="de-AT" sz="2400" dirty="0"/>
          </a:p>
          <a:p>
            <a:pPr marL="0" indent="0">
              <a:buNone/>
            </a:pPr>
            <a:r>
              <a:rPr lang="de-AT" sz="3300" dirty="0"/>
              <a:t>Frames </a:t>
            </a:r>
            <a:r>
              <a:rPr lang="de-AT" sz="3300" dirty="0" err="1"/>
              <a:t>serve</a:t>
            </a:r>
            <a:r>
              <a:rPr lang="de-AT" sz="3300" dirty="0"/>
              <a:t> </a:t>
            </a:r>
            <a:r>
              <a:rPr lang="de-AT" sz="3300" dirty="0" err="1"/>
              <a:t>as</a:t>
            </a:r>
            <a:r>
              <a:rPr lang="de-AT" sz="3300" dirty="0"/>
              <a:t> ‘</a:t>
            </a:r>
            <a:r>
              <a:rPr lang="de-AT" sz="3300" b="1" dirty="0" err="1"/>
              <a:t>interpretation</a:t>
            </a:r>
            <a:r>
              <a:rPr lang="de-AT" sz="3300" b="1" dirty="0"/>
              <a:t> </a:t>
            </a:r>
            <a:r>
              <a:rPr lang="de-AT" sz="3300" b="1" dirty="0" err="1"/>
              <a:t>frameworks</a:t>
            </a:r>
            <a:r>
              <a:rPr lang="de-AT" sz="3300" dirty="0"/>
              <a:t>’, </a:t>
            </a:r>
            <a:r>
              <a:rPr lang="de-AT" sz="3300" dirty="0" err="1"/>
              <a:t>as</a:t>
            </a:r>
            <a:r>
              <a:rPr lang="de-AT" sz="3300" dirty="0"/>
              <a:t> </a:t>
            </a:r>
            <a:r>
              <a:rPr lang="de-AT" sz="3300" dirty="0" err="1"/>
              <a:t>worldviews</a:t>
            </a:r>
            <a:r>
              <a:rPr lang="de-AT" sz="3300" dirty="0"/>
              <a:t> </a:t>
            </a:r>
            <a:r>
              <a:rPr lang="de-AT" sz="3300" dirty="0" err="1"/>
              <a:t>or</a:t>
            </a:r>
            <a:r>
              <a:rPr lang="de-AT" sz="3300" dirty="0"/>
              <a:t> </a:t>
            </a:r>
            <a:r>
              <a:rPr lang="de-AT" sz="3300" dirty="0" err="1"/>
              <a:t>as</a:t>
            </a:r>
            <a:r>
              <a:rPr lang="de-AT" sz="3300" dirty="0"/>
              <a:t> ‘</a:t>
            </a:r>
            <a:r>
              <a:rPr lang="de-AT" sz="3300" i="1" dirty="0" err="1"/>
              <a:t>cultural</a:t>
            </a:r>
            <a:r>
              <a:rPr lang="de-AT" sz="3300" i="1" dirty="0"/>
              <a:t> </a:t>
            </a:r>
            <a:r>
              <a:rPr lang="de-AT" sz="3300" i="1" dirty="0" err="1"/>
              <a:t>worldviews</a:t>
            </a:r>
            <a:r>
              <a:rPr lang="de-AT" sz="3300" dirty="0"/>
              <a:t>’ (Fillmore, </a:t>
            </a:r>
            <a:r>
              <a:rPr lang="de-AT" sz="3300" dirty="0" err="1"/>
              <a:t>Goffman</a:t>
            </a:r>
            <a:r>
              <a:rPr lang="de-AT" sz="3300" dirty="0"/>
              <a:t>, </a:t>
            </a:r>
            <a:r>
              <a:rPr lang="de-AT" sz="3300" dirty="0" err="1"/>
              <a:t>Cicourel</a:t>
            </a:r>
            <a:r>
              <a:rPr lang="de-AT" sz="3300" dirty="0"/>
              <a:t>, </a:t>
            </a:r>
            <a:r>
              <a:rPr lang="de-AT" sz="3300" dirty="0" err="1"/>
              <a:t>Lakoff</a:t>
            </a:r>
            <a:r>
              <a:rPr lang="de-AT" sz="3300" dirty="0"/>
              <a:t>, </a:t>
            </a:r>
            <a:r>
              <a:rPr lang="de-AT" sz="3300" dirty="0" err="1"/>
              <a:t>Entman</a:t>
            </a:r>
            <a:r>
              <a:rPr lang="de-AT" sz="3300" dirty="0"/>
              <a:t>….) </a:t>
            </a:r>
          </a:p>
          <a:p>
            <a:pPr marL="0" indent="0">
              <a:buNone/>
            </a:pPr>
            <a:r>
              <a:rPr lang="de-AT" sz="3300" dirty="0"/>
              <a:t>The </a:t>
            </a:r>
            <a:r>
              <a:rPr lang="de-AT" sz="3300" dirty="0" err="1"/>
              <a:t>function</a:t>
            </a:r>
            <a:r>
              <a:rPr lang="de-AT" sz="3300" dirty="0"/>
              <a:t> </a:t>
            </a:r>
            <a:r>
              <a:rPr lang="de-AT" sz="3300" dirty="0" err="1"/>
              <a:t>of</a:t>
            </a:r>
            <a:r>
              <a:rPr lang="de-AT" sz="3300" dirty="0"/>
              <a:t> ‘</a:t>
            </a:r>
            <a:r>
              <a:rPr lang="de-AT" sz="3300" b="1" dirty="0" err="1"/>
              <a:t>interpretation</a:t>
            </a:r>
            <a:r>
              <a:rPr lang="de-AT" sz="3300" b="1" dirty="0"/>
              <a:t> </a:t>
            </a:r>
            <a:r>
              <a:rPr lang="de-AT" sz="3300" b="1" dirty="0" err="1"/>
              <a:t>frameworks</a:t>
            </a:r>
            <a:r>
              <a:rPr lang="de-AT" sz="3300" dirty="0"/>
              <a:t>’ </a:t>
            </a:r>
            <a:r>
              <a:rPr lang="de-AT" sz="3300" dirty="0" err="1"/>
              <a:t>for</a:t>
            </a:r>
            <a:r>
              <a:rPr lang="de-AT" sz="3300" dirty="0"/>
              <a:t> </a:t>
            </a:r>
            <a:r>
              <a:rPr lang="de-AT" sz="3300" dirty="0" err="1"/>
              <a:t>text</a:t>
            </a:r>
            <a:r>
              <a:rPr lang="de-AT" sz="3300" dirty="0"/>
              <a:t> </a:t>
            </a:r>
            <a:r>
              <a:rPr lang="de-AT" sz="3300" dirty="0" err="1"/>
              <a:t>comprehension</a:t>
            </a:r>
            <a:r>
              <a:rPr lang="de-AT" sz="3300" dirty="0"/>
              <a:t> </a:t>
            </a:r>
            <a:r>
              <a:rPr lang="de-AT" sz="3300" dirty="0" err="1"/>
              <a:t>is</a:t>
            </a:r>
            <a:r>
              <a:rPr lang="de-AT" sz="3300" dirty="0"/>
              <a:t> </a:t>
            </a:r>
            <a:r>
              <a:rPr lang="de-AT" sz="3300" dirty="0" err="1"/>
              <a:t>to</a:t>
            </a:r>
            <a:r>
              <a:rPr lang="de-AT" sz="3300" dirty="0"/>
              <a:t> </a:t>
            </a:r>
            <a:r>
              <a:rPr lang="de-AT" sz="3300" dirty="0" err="1"/>
              <a:t>convey</a:t>
            </a:r>
            <a:r>
              <a:rPr lang="de-AT" sz="3300" dirty="0"/>
              <a:t> </a:t>
            </a:r>
            <a:r>
              <a:rPr lang="de-AT" sz="3300" dirty="0" err="1"/>
              <a:t>elements</a:t>
            </a:r>
            <a:r>
              <a:rPr lang="de-AT" sz="3300" dirty="0"/>
              <a:t> </a:t>
            </a:r>
            <a:r>
              <a:rPr lang="de-AT" sz="3300" dirty="0" err="1"/>
              <a:t>of</a:t>
            </a:r>
            <a:r>
              <a:rPr lang="de-AT" sz="3300" dirty="0"/>
              <a:t> </a:t>
            </a:r>
            <a:r>
              <a:rPr lang="de-AT" sz="3300" dirty="0" err="1"/>
              <a:t>meaning</a:t>
            </a:r>
            <a:r>
              <a:rPr lang="de-AT" sz="3300" dirty="0"/>
              <a:t> </a:t>
            </a:r>
            <a:r>
              <a:rPr lang="de-AT" sz="3300" dirty="0" err="1"/>
              <a:t>that</a:t>
            </a:r>
            <a:r>
              <a:rPr lang="de-AT" sz="3300" dirty="0"/>
              <a:t> </a:t>
            </a:r>
            <a:r>
              <a:rPr lang="de-AT" sz="3300" dirty="0" err="1"/>
              <a:t>can</a:t>
            </a:r>
            <a:r>
              <a:rPr lang="de-AT" sz="3300" dirty="0"/>
              <a:t> </a:t>
            </a:r>
            <a:r>
              <a:rPr lang="de-AT" sz="3300" dirty="0" err="1"/>
              <a:t>be</a:t>
            </a:r>
            <a:r>
              <a:rPr lang="de-AT" sz="3300" dirty="0"/>
              <a:t> </a:t>
            </a:r>
            <a:r>
              <a:rPr lang="de-AT" sz="3300" dirty="0" err="1"/>
              <a:t>invoked</a:t>
            </a:r>
            <a:r>
              <a:rPr lang="de-AT" sz="3300" dirty="0"/>
              <a:t> </a:t>
            </a:r>
            <a:r>
              <a:rPr lang="de-AT" sz="3300" dirty="0" err="1"/>
              <a:t>by</a:t>
            </a:r>
            <a:r>
              <a:rPr lang="de-AT" sz="3300" dirty="0"/>
              <a:t> </a:t>
            </a:r>
            <a:r>
              <a:rPr lang="de-AT" sz="3300" dirty="0" err="1"/>
              <a:t>speakers</a:t>
            </a:r>
            <a:r>
              <a:rPr lang="de-AT" sz="3300" dirty="0"/>
              <a:t> </a:t>
            </a:r>
            <a:r>
              <a:rPr lang="de-AT" sz="3300" dirty="0" err="1"/>
              <a:t>and</a:t>
            </a:r>
            <a:r>
              <a:rPr lang="de-AT" sz="3300" dirty="0"/>
              <a:t> </a:t>
            </a:r>
            <a:r>
              <a:rPr lang="de-AT" sz="3300" dirty="0" err="1"/>
              <a:t>writers</a:t>
            </a:r>
            <a:r>
              <a:rPr lang="de-AT" sz="3300" dirty="0"/>
              <a:t> </a:t>
            </a:r>
            <a:r>
              <a:rPr lang="de-AT" sz="3300" dirty="0" err="1"/>
              <a:t>as</a:t>
            </a:r>
            <a:r>
              <a:rPr lang="de-AT" sz="3300" dirty="0"/>
              <a:t> </a:t>
            </a:r>
            <a:r>
              <a:rPr lang="de-AT" sz="3300" dirty="0" err="1"/>
              <a:t>self</a:t>
            </a:r>
            <a:r>
              <a:rPr lang="de-AT" sz="3300" dirty="0"/>
              <a:t>-evident.</a:t>
            </a:r>
          </a:p>
          <a:p>
            <a:pPr marL="0" indent="0">
              <a:buNone/>
            </a:pPr>
            <a:r>
              <a:rPr lang="de-AT" sz="3300" dirty="0"/>
              <a:t>Such </a:t>
            </a:r>
            <a:r>
              <a:rPr lang="de-AT" sz="3300" b="1" dirty="0" err="1"/>
              <a:t>presuppositions</a:t>
            </a:r>
            <a:r>
              <a:rPr lang="de-AT" sz="3300" b="1" dirty="0"/>
              <a:t> </a:t>
            </a:r>
            <a:r>
              <a:rPr lang="de-AT" sz="3300" b="1" dirty="0" err="1"/>
              <a:t>and</a:t>
            </a:r>
            <a:r>
              <a:rPr lang="de-AT" sz="3300" b="1" dirty="0"/>
              <a:t> </a:t>
            </a:r>
            <a:r>
              <a:rPr lang="de-AT" sz="3300" b="1" dirty="0" err="1"/>
              <a:t>expectations</a:t>
            </a:r>
            <a:r>
              <a:rPr lang="de-AT" sz="3300" dirty="0"/>
              <a:t> </a:t>
            </a:r>
            <a:r>
              <a:rPr lang="de-AT" sz="3300" dirty="0" err="1"/>
              <a:t>are</a:t>
            </a:r>
            <a:r>
              <a:rPr lang="de-AT" sz="3300" dirty="0"/>
              <a:t> </a:t>
            </a:r>
            <a:r>
              <a:rPr lang="de-AT" sz="3300" dirty="0" err="1"/>
              <a:t>picked</a:t>
            </a:r>
            <a:r>
              <a:rPr lang="de-AT" sz="3300" dirty="0"/>
              <a:t> </a:t>
            </a:r>
            <a:r>
              <a:rPr lang="de-AT" sz="3300" dirty="0" err="1"/>
              <a:t>up</a:t>
            </a:r>
            <a:r>
              <a:rPr lang="de-AT" sz="3300" dirty="0"/>
              <a:t> </a:t>
            </a:r>
            <a:r>
              <a:rPr lang="de-AT" sz="3300" dirty="0" err="1"/>
              <a:t>by</a:t>
            </a:r>
            <a:r>
              <a:rPr lang="de-AT" sz="3300" dirty="0"/>
              <a:t> </a:t>
            </a:r>
            <a:r>
              <a:rPr lang="de-AT" sz="3300" dirty="0" err="1"/>
              <a:t>the</a:t>
            </a:r>
            <a:r>
              <a:rPr lang="de-AT" sz="3300" dirty="0"/>
              <a:t> </a:t>
            </a:r>
            <a:r>
              <a:rPr lang="de-AT" sz="3300" dirty="0" err="1"/>
              <a:t>respective</a:t>
            </a:r>
            <a:r>
              <a:rPr lang="de-AT" sz="3300" dirty="0"/>
              <a:t> </a:t>
            </a:r>
            <a:r>
              <a:rPr lang="de-AT" sz="3300" dirty="0" err="1"/>
              <a:t>audience</a:t>
            </a:r>
            <a:r>
              <a:rPr lang="de-AT" sz="3300" dirty="0"/>
              <a:t>; </a:t>
            </a:r>
            <a:r>
              <a:rPr lang="de-AT" sz="3300" dirty="0" err="1"/>
              <a:t>statements</a:t>
            </a:r>
            <a:r>
              <a:rPr lang="de-AT" sz="3300" dirty="0"/>
              <a:t> </a:t>
            </a:r>
            <a:r>
              <a:rPr lang="de-AT" sz="3300" dirty="0" err="1"/>
              <a:t>are</a:t>
            </a:r>
            <a:r>
              <a:rPr lang="de-AT" sz="3300" dirty="0"/>
              <a:t> </a:t>
            </a:r>
            <a:r>
              <a:rPr lang="de-AT" sz="3300" dirty="0" err="1"/>
              <a:t>then</a:t>
            </a:r>
            <a:r>
              <a:rPr lang="de-AT" sz="3300" dirty="0"/>
              <a:t> </a:t>
            </a:r>
            <a:r>
              <a:rPr lang="de-AT" sz="3300" dirty="0" err="1"/>
              <a:t>invested</a:t>
            </a:r>
            <a:r>
              <a:rPr lang="de-AT" sz="3300" dirty="0"/>
              <a:t> </a:t>
            </a:r>
            <a:r>
              <a:rPr lang="de-AT" sz="3300" dirty="0" err="1"/>
              <a:t>with</a:t>
            </a:r>
            <a:r>
              <a:rPr lang="de-AT" sz="3300" dirty="0"/>
              <a:t> </a:t>
            </a:r>
            <a:r>
              <a:rPr lang="de-AT" sz="3300" dirty="0" err="1"/>
              <a:t>their</a:t>
            </a:r>
            <a:r>
              <a:rPr lang="de-AT" sz="3300" dirty="0"/>
              <a:t> </a:t>
            </a:r>
            <a:r>
              <a:rPr lang="de-AT" sz="3300" dirty="0" err="1"/>
              <a:t>complete</a:t>
            </a:r>
            <a:r>
              <a:rPr lang="de-AT" sz="3300" dirty="0"/>
              <a:t> </a:t>
            </a:r>
            <a:r>
              <a:rPr lang="de-AT" sz="3300" dirty="0" err="1"/>
              <a:t>meaning</a:t>
            </a:r>
            <a:r>
              <a:rPr lang="de-AT" sz="3300" dirty="0"/>
              <a:t> (“</a:t>
            </a:r>
            <a:r>
              <a:rPr lang="de-AT" sz="3300" dirty="0" err="1"/>
              <a:t>dialogicity</a:t>
            </a:r>
            <a:r>
              <a:rPr lang="de-AT" sz="3300" dirty="0"/>
              <a:t>“; </a:t>
            </a:r>
            <a:r>
              <a:rPr lang="de-AT" sz="3300" dirty="0" err="1"/>
              <a:t>Bahktin</a:t>
            </a:r>
            <a:r>
              <a:rPr lang="de-AT" sz="3300" dirty="0"/>
              <a:t>):</a:t>
            </a:r>
          </a:p>
          <a:p>
            <a:pPr marL="0" indent="0">
              <a:buNone/>
            </a:pPr>
            <a:endParaRPr lang="de-AT" i="1" dirty="0"/>
          </a:p>
          <a:p>
            <a:pPr marL="0" indent="0">
              <a:buNone/>
            </a:pPr>
            <a:endParaRPr lang="de-AT" sz="2400" dirty="0"/>
          </a:p>
        </p:txBody>
      </p:sp>
    </p:spTree>
    <p:extLst>
      <p:ext uri="{BB962C8B-B14F-4D97-AF65-F5344CB8AC3E}">
        <p14:creationId xmlns:p14="http://schemas.microsoft.com/office/powerpoint/2010/main" val="3188999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745346CA-2A08-7A49-9C1A-9038FE6A69AC}"/>
              </a:ext>
            </a:extLst>
          </p:cNvPr>
          <p:cNvSpPr>
            <a:spLocks noGrp="1"/>
          </p:cNvSpPr>
          <p:nvPr>
            <p:ph type="title"/>
          </p:nvPr>
        </p:nvSpPr>
        <p:spPr>
          <a:xfrm>
            <a:off x="329185" y="2053641"/>
            <a:ext cx="3816095" cy="2760098"/>
          </a:xfrm>
        </p:spPr>
        <p:txBody>
          <a:bodyPr>
            <a:normAutofit/>
          </a:bodyPr>
          <a:lstStyle/>
          <a:p>
            <a:r>
              <a:rPr lang="en-GB" sz="3600" b="1" dirty="0" err="1">
                <a:solidFill>
                  <a:srgbClr val="FFFFFF"/>
                </a:solidFill>
                <a:latin typeface="+mn-lt"/>
              </a:rPr>
              <a:t>Analyzing</a:t>
            </a:r>
            <a:r>
              <a:rPr lang="en-GB" sz="3600" b="1" dirty="0">
                <a:solidFill>
                  <a:srgbClr val="FFFFFF"/>
                </a:solidFill>
                <a:latin typeface="+mn-lt"/>
              </a:rPr>
              <a:t> Crisis -Communication </a:t>
            </a:r>
            <a:br>
              <a:rPr lang="en-GB" sz="3600" b="1" dirty="0">
                <a:solidFill>
                  <a:srgbClr val="FFFFFF"/>
                </a:solidFill>
                <a:latin typeface="+mn-lt"/>
              </a:rPr>
            </a:br>
            <a:r>
              <a:rPr lang="en-GB" sz="2400" b="1" dirty="0">
                <a:solidFill>
                  <a:srgbClr val="FFFFFF"/>
                </a:solidFill>
                <a:latin typeface="+mn-lt"/>
              </a:rPr>
              <a:t>(3/2020 - 6/2020)</a:t>
            </a:r>
          </a:p>
        </p:txBody>
      </p:sp>
      <p:sp>
        <p:nvSpPr>
          <p:cNvPr id="3" name="Inhaltsplatzhalter 2">
            <a:extLst>
              <a:ext uri="{FF2B5EF4-FFF2-40B4-BE49-F238E27FC236}">
                <a16:creationId xmlns:a16="http://schemas.microsoft.com/office/drawing/2014/main" id="{3BBF651A-30B3-DA40-A7BB-D75614CF5EBA}"/>
              </a:ext>
            </a:extLst>
          </p:cNvPr>
          <p:cNvSpPr>
            <a:spLocks noGrp="1"/>
          </p:cNvSpPr>
          <p:nvPr>
            <p:ph idx="1"/>
          </p:nvPr>
        </p:nvSpPr>
        <p:spPr>
          <a:xfrm>
            <a:off x="6090574" y="385011"/>
            <a:ext cx="5306084" cy="5930445"/>
          </a:xfrm>
        </p:spPr>
        <p:txBody>
          <a:bodyPr anchor="ctr">
            <a:normAutofit/>
          </a:bodyPr>
          <a:lstStyle/>
          <a:p>
            <a:r>
              <a:rPr lang="en-GB" sz="2200" b="1" dirty="0">
                <a:solidFill>
                  <a:srgbClr val="000000"/>
                </a:solidFill>
              </a:rPr>
              <a:t>Religious frame: </a:t>
            </a:r>
            <a:r>
              <a:rPr lang="en-GB" sz="2200" dirty="0">
                <a:solidFill>
                  <a:srgbClr val="000000"/>
                </a:solidFill>
              </a:rPr>
              <a:t> Discursive construction of a saviour or of a “strict father” </a:t>
            </a:r>
          </a:p>
          <a:p>
            <a:r>
              <a:rPr lang="en-GB" sz="2200" b="1" dirty="0">
                <a:solidFill>
                  <a:srgbClr val="000000"/>
                </a:solidFill>
              </a:rPr>
              <a:t>Dialogic frame: </a:t>
            </a:r>
            <a:r>
              <a:rPr lang="en-GB" sz="2200" dirty="0">
                <a:solidFill>
                  <a:srgbClr val="000000"/>
                </a:solidFill>
              </a:rPr>
              <a:t>explanation of measures, discursive construction of caring father/mother</a:t>
            </a:r>
          </a:p>
          <a:p>
            <a:r>
              <a:rPr lang="en-GB" sz="2200" b="1" dirty="0">
                <a:solidFill>
                  <a:srgbClr val="000000"/>
                </a:solidFill>
              </a:rPr>
              <a:t>War-frame: </a:t>
            </a:r>
            <a:r>
              <a:rPr lang="en-GB" sz="2200" dirty="0">
                <a:solidFill>
                  <a:srgbClr val="000000"/>
                </a:solidFill>
              </a:rPr>
              <a:t>National war against the virus, militarisation and securitization of everyday life</a:t>
            </a:r>
          </a:p>
          <a:p>
            <a:r>
              <a:rPr lang="en-GB" sz="2200" b="1" dirty="0">
                <a:solidFill>
                  <a:srgbClr val="000000"/>
                </a:solidFill>
              </a:rPr>
              <a:t>Trust frame: </a:t>
            </a:r>
            <a:r>
              <a:rPr lang="en-GB" sz="2200" dirty="0">
                <a:solidFill>
                  <a:srgbClr val="000000"/>
                </a:solidFill>
              </a:rPr>
              <a:t>building on trust of people to government and institutions allows cost-benefit argumentation</a:t>
            </a:r>
          </a:p>
          <a:p>
            <a:pPr marL="0" indent="0">
              <a:buNone/>
            </a:pPr>
            <a:r>
              <a:rPr lang="en-GB" sz="1500" dirty="0">
                <a:solidFill>
                  <a:srgbClr val="000000"/>
                </a:solidFill>
              </a:rPr>
              <a:t>(Austrian, German, French, Hungarian, Swedish, Italian, Greek and New Zealand data: government speeches, press agency reports and press conferences)</a:t>
            </a:r>
          </a:p>
          <a:p>
            <a:pPr marL="0" indent="0">
              <a:buNone/>
            </a:pPr>
            <a:endParaRPr lang="en-GB" sz="1500" dirty="0">
              <a:solidFill>
                <a:srgbClr val="000000"/>
              </a:solidFill>
            </a:endParaRPr>
          </a:p>
          <a:p>
            <a:pPr marL="0" indent="0">
              <a:spcBef>
                <a:spcPts val="0"/>
              </a:spcBef>
              <a:buNone/>
            </a:pPr>
            <a:r>
              <a:rPr lang="en-GB" sz="1400" dirty="0">
                <a:solidFill>
                  <a:srgbClr val="000000"/>
                </a:solidFill>
              </a:rPr>
              <a:t>(Ruth Wodak [2021] Crisis Communication and Crisis Management during COVID </a:t>
            </a:r>
            <a:r>
              <a:rPr lang="en-GB" sz="1400" i="1" dirty="0">
                <a:solidFill>
                  <a:srgbClr val="000000"/>
                </a:solidFill>
              </a:rPr>
              <a:t>Global Discourse</a:t>
            </a:r>
            <a:r>
              <a:rPr lang="en-GB" sz="1400" dirty="0">
                <a:solidFill>
                  <a:srgbClr val="000000"/>
                </a:solidFill>
              </a:rPr>
              <a:t>; </a:t>
            </a:r>
            <a:r>
              <a:rPr lang="de-AT" sz="1400" dirty="0"/>
              <a:t>https://</a:t>
            </a:r>
            <a:r>
              <a:rPr lang="de-AT" sz="1400" dirty="0" err="1"/>
              <a:t>doi.org</a:t>
            </a:r>
            <a:r>
              <a:rPr lang="de-AT" sz="1400" dirty="0"/>
              <a:t>/10.1332/204378921X16100431230102 </a:t>
            </a:r>
          </a:p>
          <a:p>
            <a:pPr marL="0" indent="0">
              <a:spcBef>
                <a:spcPts val="0"/>
              </a:spcBef>
              <a:buNone/>
            </a:pPr>
            <a:r>
              <a:rPr lang="en-GB" sz="1400" dirty="0">
                <a:solidFill>
                  <a:srgbClr val="000000"/>
                </a:solidFill>
              </a:rPr>
              <a:t>Ruth Wodak [2020] </a:t>
            </a:r>
            <a:r>
              <a:rPr lang="en-GB" sz="1400" dirty="0" err="1">
                <a:solidFill>
                  <a:srgbClr val="000000"/>
                </a:solidFill>
              </a:rPr>
              <a:t>Krisenkommunikation</a:t>
            </a:r>
            <a:r>
              <a:rPr lang="en-GB" sz="1400" dirty="0">
                <a:solidFill>
                  <a:srgbClr val="000000"/>
                </a:solidFill>
              </a:rPr>
              <a:t> in “Corona-</a:t>
            </a:r>
            <a:r>
              <a:rPr lang="en-GB" sz="1400" dirty="0" err="1">
                <a:solidFill>
                  <a:srgbClr val="000000"/>
                </a:solidFill>
              </a:rPr>
              <a:t>Zeiten</a:t>
            </a:r>
            <a:r>
              <a:rPr lang="en-GB" sz="1400" dirty="0">
                <a:solidFill>
                  <a:srgbClr val="000000"/>
                </a:solidFill>
              </a:rPr>
              <a:t>” In: Th. </a:t>
            </a:r>
            <a:r>
              <a:rPr lang="en-GB" sz="1400" dirty="0" err="1">
                <a:solidFill>
                  <a:srgbClr val="000000"/>
                </a:solidFill>
              </a:rPr>
              <a:t>Schmidinger</a:t>
            </a:r>
            <a:r>
              <a:rPr lang="en-GB" sz="1400" dirty="0">
                <a:solidFill>
                  <a:srgbClr val="000000"/>
                </a:solidFill>
              </a:rPr>
              <a:t>/J. </a:t>
            </a:r>
            <a:r>
              <a:rPr lang="en-GB" sz="1400" dirty="0" err="1">
                <a:solidFill>
                  <a:srgbClr val="000000"/>
                </a:solidFill>
              </a:rPr>
              <a:t>Weidenholzer</a:t>
            </a:r>
            <a:r>
              <a:rPr lang="en-GB" sz="1400" dirty="0">
                <a:solidFill>
                  <a:srgbClr val="000000"/>
                </a:solidFill>
              </a:rPr>
              <a:t> (Hg.) </a:t>
            </a:r>
            <a:r>
              <a:rPr lang="en-GB" sz="1400" i="1" dirty="0" err="1">
                <a:solidFill>
                  <a:srgbClr val="000000"/>
                </a:solidFill>
              </a:rPr>
              <a:t>Virenregime</a:t>
            </a:r>
            <a:r>
              <a:rPr lang="en-GB" sz="1400" dirty="0">
                <a:solidFill>
                  <a:srgbClr val="000000"/>
                </a:solidFill>
              </a:rPr>
              <a:t>. Wien.)</a:t>
            </a:r>
          </a:p>
        </p:txBody>
      </p:sp>
    </p:spTree>
    <p:extLst>
      <p:ext uri="{BB962C8B-B14F-4D97-AF65-F5344CB8AC3E}">
        <p14:creationId xmlns:p14="http://schemas.microsoft.com/office/powerpoint/2010/main" val="2456245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0038F9-9F3B-A04C-B4D0-85A446B81F02}"/>
              </a:ext>
            </a:extLst>
          </p:cNvPr>
          <p:cNvSpPr>
            <a:spLocks noGrp="1"/>
          </p:cNvSpPr>
          <p:nvPr>
            <p:ph type="title"/>
          </p:nvPr>
        </p:nvSpPr>
        <p:spPr>
          <a:xfrm>
            <a:off x="312420" y="365125"/>
            <a:ext cx="11567160" cy="549275"/>
          </a:xfrm>
        </p:spPr>
        <p:txBody>
          <a:bodyPr>
            <a:normAutofit fontScale="90000"/>
          </a:bodyPr>
          <a:lstStyle/>
          <a:p>
            <a:r>
              <a:rPr lang="en-US" b="1" dirty="0">
                <a:latin typeface="+mn-lt"/>
              </a:rPr>
              <a:t>EXAMPLES</a:t>
            </a:r>
          </a:p>
        </p:txBody>
      </p:sp>
      <p:sp>
        <p:nvSpPr>
          <p:cNvPr id="3" name="Inhaltsplatzhalter 2">
            <a:extLst>
              <a:ext uri="{FF2B5EF4-FFF2-40B4-BE49-F238E27FC236}">
                <a16:creationId xmlns:a16="http://schemas.microsoft.com/office/drawing/2014/main" id="{F7658BC4-AF6B-4849-A280-AA3AF0A8685E}"/>
              </a:ext>
            </a:extLst>
          </p:cNvPr>
          <p:cNvSpPr>
            <a:spLocks noGrp="1"/>
          </p:cNvSpPr>
          <p:nvPr>
            <p:ph idx="1"/>
          </p:nvPr>
        </p:nvSpPr>
        <p:spPr>
          <a:xfrm>
            <a:off x="212271" y="914400"/>
            <a:ext cx="11979729" cy="5943600"/>
          </a:xfrm>
        </p:spPr>
        <p:txBody>
          <a:bodyPr>
            <a:normAutofit lnSpcReduction="10000"/>
          </a:bodyPr>
          <a:lstStyle/>
          <a:p>
            <a:r>
              <a:rPr lang="de-AT" sz="2600" dirty="0"/>
              <a:t>“</a:t>
            </a:r>
            <a:r>
              <a:rPr lang="de-AT" sz="2600" b="1" dirty="0" err="1"/>
              <a:t>Easter</a:t>
            </a:r>
            <a:r>
              <a:rPr lang="de-AT" sz="2600" b="1" dirty="0"/>
              <a:t> </a:t>
            </a:r>
            <a:r>
              <a:rPr lang="de-AT" sz="2600" b="1" dirty="0" err="1"/>
              <a:t>week</a:t>
            </a:r>
            <a:r>
              <a:rPr lang="de-AT" sz="2600" dirty="0"/>
              <a:t> will </a:t>
            </a:r>
            <a:r>
              <a:rPr lang="de-AT" sz="2600" dirty="0" err="1"/>
              <a:t>be</a:t>
            </a:r>
            <a:r>
              <a:rPr lang="de-AT" sz="2600" dirty="0"/>
              <a:t> a </a:t>
            </a:r>
            <a:r>
              <a:rPr lang="de-AT" sz="2600" dirty="0" err="1"/>
              <a:t>decisive</a:t>
            </a:r>
            <a:r>
              <a:rPr lang="de-AT" sz="2600" dirty="0"/>
              <a:t> </a:t>
            </a:r>
            <a:r>
              <a:rPr lang="de-AT" sz="2600" dirty="0" err="1"/>
              <a:t>week</a:t>
            </a:r>
            <a:r>
              <a:rPr lang="de-AT" sz="2600" dirty="0"/>
              <a:t> </a:t>
            </a:r>
            <a:r>
              <a:rPr lang="de-AT" sz="2600" dirty="0" err="1"/>
              <a:t>for</a:t>
            </a:r>
            <a:r>
              <a:rPr lang="de-AT" sz="2600" dirty="0"/>
              <a:t> </a:t>
            </a:r>
            <a:r>
              <a:rPr lang="de-AT" sz="2600" dirty="0" err="1"/>
              <a:t>us</a:t>
            </a:r>
            <a:r>
              <a:rPr lang="de-AT" sz="2600" dirty="0"/>
              <a:t>. </a:t>
            </a:r>
            <a:r>
              <a:rPr lang="de-AT" sz="2600" dirty="0" err="1"/>
              <a:t>It</a:t>
            </a:r>
            <a:r>
              <a:rPr lang="de-AT" sz="2600" dirty="0"/>
              <a:t> will </a:t>
            </a:r>
            <a:r>
              <a:rPr lang="de-AT" sz="2600" dirty="0" err="1"/>
              <a:t>be</a:t>
            </a:r>
            <a:r>
              <a:rPr lang="de-AT" sz="2600" dirty="0"/>
              <a:t> </a:t>
            </a:r>
            <a:r>
              <a:rPr lang="de-AT" sz="2600" b="1" dirty="0"/>
              <a:t>a </a:t>
            </a:r>
            <a:r>
              <a:rPr lang="de-AT" sz="2600" b="1" dirty="0" err="1"/>
              <a:t>week</a:t>
            </a:r>
            <a:r>
              <a:rPr lang="de-AT" sz="2600" b="1" dirty="0"/>
              <a:t> </a:t>
            </a:r>
            <a:r>
              <a:rPr lang="de-AT" sz="2600" b="1" dirty="0" err="1"/>
              <a:t>that</a:t>
            </a:r>
            <a:r>
              <a:rPr lang="de-AT" sz="2600" b="1" dirty="0"/>
              <a:t> will </a:t>
            </a:r>
            <a:r>
              <a:rPr lang="de-AT" sz="2600" b="1" dirty="0" err="1"/>
              <a:t>determine</a:t>
            </a:r>
            <a:r>
              <a:rPr lang="de-AT" sz="2600" dirty="0"/>
              <a:t> </a:t>
            </a:r>
            <a:r>
              <a:rPr lang="de-AT" sz="2600" dirty="0" err="1"/>
              <a:t>whether</a:t>
            </a:r>
            <a:r>
              <a:rPr lang="de-AT" sz="2600" dirty="0"/>
              <a:t> </a:t>
            </a:r>
            <a:r>
              <a:rPr lang="de-AT" sz="2600" dirty="0" err="1"/>
              <a:t>the</a:t>
            </a:r>
            <a:r>
              <a:rPr lang="de-AT" sz="2600" dirty="0"/>
              <a:t> </a:t>
            </a:r>
            <a:r>
              <a:rPr lang="de-AT" sz="2600" b="1" dirty="0" err="1"/>
              <a:t>resurrection</a:t>
            </a:r>
            <a:r>
              <a:rPr lang="de-AT" sz="2600" b="1" dirty="0"/>
              <a:t> after </a:t>
            </a:r>
            <a:r>
              <a:rPr lang="de-AT" sz="2600" b="1" dirty="0" err="1"/>
              <a:t>Easter</a:t>
            </a:r>
            <a:r>
              <a:rPr lang="de-AT" sz="2600" dirty="0"/>
              <a:t> </a:t>
            </a:r>
            <a:r>
              <a:rPr lang="de-AT" sz="2600" dirty="0" err="1"/>
              <a:t>that</a:t>
            </a:r>
            <a:r>
              <a:rPr lang="de-AT" sz="2600" dirty="0"/>
              <a:t> </a:t>
            </a:r>
            <a:r>
              <a:rPr lang="de-AT" sz="2600" dirty="0" err="1"/>
              <a:t>we</a:t>
            </a:r>
            <a:r>
              <a:rPr lang="de-AT" sz="2600" dirty="0"/>
              <a:t> all </a:t>
            </a:r>
            <a:r>
              <a:rPr lang="de-AT" sz="2600" dirty="0" err="1"/>
              <a:t>wish</a:t>
            </a:r>
            <a:r>
              <a:rPr lang="de-AT" sz="2600" dirty="0"/>
              <a:t> </a:t>
            </a:r>
            <a:r>
              <a:rPr lang="de-AT" sz="2600" dirty="0" err="1"/>
              <a:t>for</a:t>
            </a:r>
            <a:r>
              <a:rPr lang="de-AT" sz="2600" dirty="0"/>
              <a:t> </a:t>
            </a:r>
            <a:r>
              <a:rPr lang="de-AT" sz="2600" dirty="0" err="1"/>
              <a:t>can</a:t>
            </a:r>
            <a:r>
              <a:rPr lang="de-AT" sz="2600" dirty="0"/>
              <a:t> </a:t>
            </a:r>
            <a:r>
              <a:rPr lang="de-AT" sz="2600" dirty="0" err="1"/>
              <a:t>take</a:t>
            </a:r>
            <a:r>
              <a:rPr lang="de-AT" sz="2600" dirty="0"/>
              <a:t> </a:t>
            </a:r>
            <a:r>
              <a:rPr lang="de-AT" sz="2600" dirty="0" err="1"/>
              <a:t>place</a:t>
            </a:r>
            <a:r>
              <a:rPr lang="de-AT" sz="2600" dirty="0"/>
              <a:t>“ </a:t>
            </a:r>
            <a:r>
              <a:rPr lang="de-AT" sz="1500" dirty="0"/>
              <a:t>(Kurz, ZIB Spezial, 6 April 2020) </a:t>
            </a:r>
          </a:p>
          <a:p>
            <a:r>
              <a:rPr lang="de-AT" sz="2600" dirty="0"/>
              <a:t>“</a:t>
            </a:r>
            <a:r>
              <a:rPr lang="de-AT" sz="2600" b="1" dirty="0" err="1"/>
              <a:t>Our</a:t>
            </a:r>
            <a:r>
              <a:rPr lang="de-AT" sz="2600" b="1" dirty="0"/>
              <a:t> </a:t>
            </a:r>
            <a:r>
              <a:rPr lang="de-AT" sz="2600" b="1" dirty="0" err="1"/>
              <a:t>Easter</a:t>
            </a:r>
            <a:r>
              <a:rPr lang="de-AT" sz="2600" b="1" dirty="0"/>
              <a:t> </a:t>
            </a:r>
            <a:r>
              <a:rPr lang="de-AT" sz="2600" dirty="0" err="1"/>
              <a:t>is</a:t>
            </a:r>
            <a:r>
              <a:rPr lang="de-AT" sz="2600" dirty="0"/>
              <a:t> </a:t>
            </a:r>
            <a:r>
              <a:rPr lang="de-AT" sz="2600" dirty="0" err="1"/>
              <a:t>taking</a:t>
            </a:r>
            <a:r>
              <a:rPr lang="de-AT" sz="2600" dirty="0"/>
              <a:t> </a:t>
            </a:r>
            <a:r>
              <a:rPr lang="de-AT" sz="2600" dirty="0" err="1"/>
              <a:t>place</a:t>
            </a:r>
            <a:r>
              <a:rPr lang="de-AT" sz="2600" dirty="0"/>
              <a:t> </a:t>
            </a:r>
            <a:r>
              <a:rPr lang="de-AT" sz="2600" dirty="0" err="1"/>
              <a:t>under</a:t>
            </a:r>
            <a:r>
              <a:rPr lang="de-AT" sz="2600" dirty="0"/>
              <a:t> </a:t>
            </a:r>
            <a:r>
              <a:rPr lang="de-AT" sz="2600" dirty="0" err="1"/>
              <a:t>special</a:t>
            </a:r>
            <a:r>
              <a:rPr lang="de-AT" sz="2600" dirty="0"/>
              <a:t> </a:t>
            </a:r>
            <a:r>
              <a:rPr lang="de-AT" sz="2600" dirty="0" err="1"/>
              <a:t>circumstances</a:t>
            </a:r>
            <a:r>
              <a:rPr lang="de-AT" sz="2600" dirty="0"/>
              <a:t> </a:t>
            </a:r>
            <a:r>
              <a:rPr lang="de-AT" sz="2600" dirty="0" err="1"/>
              <a:t>this</a:t>
            </a:r>
            <a:r>
              <a:rPr lang="de-AT" sz="2600" dirty="0"/>
              <a:t> </a:t>
            </a:r>
            <a:r>
              <a:rPr lang="de-AT" sz="2600" dirty="0" err="1"/>
              <a:t>year</a:t>
            </a:r>
            <a:r>
              <a:rPr lang="de-AT" sz="2600" dirty="0"/>
              <a:t>. … The </a:t>
            </a:r>
            <a:r>
              <a:rPr lang="de-AT" sz="2600" dirty="0" err="1"/>
              <a:t>measures</a:t>
            </a:r>
            <a:r>
              <a:rPr lang="de-AT" sz="2600" dirty="0"/>
              <a:t> </a:t>
            </a:r>
            <a:r>
              <a:rPr lang="de-AT" sz="2600" dirty="0" err="1"/>
              <a:t>being</a:t>
            </a:r>
            <a:r>
              <a:rPr lang="de-AT" sz="2600" dirty="0"/>
              <a:t> </a:t>
            </a:r>
            <a:r>
              <a:rPr lang="de-AT" sz="2600" dirty="0" err="1"/>
              <a:t>taken</a:t>
            </a:r>
            <a:r>
              <a:rPr lang="de-AT" sz="2600" dirty="0"/>
              <a:t> </a:t>
            </a:r>
            <a:r>
              <a:rPr lang="de-AT" sz="2600" b="1" dirty="0" err="1"/>
              <a:t>demanded</a:t>
            </a:r>
            <a:r>
              <a:rPr lang="de-AT" sz="2600" b="1" dirty="0"/>
              <a:t> a </a:t>
            </a:r>
            <a:r>
              <a:rPr lang="de-AT" sz="2600" b="1" dirty="0" err="1"/>
              <a:t>lot</a:t>
            </a:r>
            <a:r>
              <a:rPr lang="de-AT" sz="2600" b="1" dirty="0"/>
              <a:t> </a:t>
            </a:r>
            <a:r>
              <a:rPr lang="de-AT" sz="2600" b="1" dirty="0" err="1"/>
              <a:t>from</a:t>
            </a:r>
            <a:r>
              <a:rPr lang="de-AT" sz="2600" b="1" dirty="0"/>
              <a:t> </a:t>
            </a:r>
            <a:r>
              <a:rPr lang="de-AT" sz="2600" b="1" dirty="0" err="1"/>
              <a:t>us</a:t>
            </a:r>
            <a:r>
              <a:rPr lang="de-AT" sz="2600" dirty="0"/>
              <a:t> but </a:t>
            </a:r>
            <a:r>
              <a:rPr lang="de-AT" sz="2600" dirty="0" err="1"/>
              <a:t>were</a:t>
            </a:r>
            <a:r>
              <a:rPr lang="de-AT" sz="2600" dirty="0"/>
              <a:t> </a:t>
            </a:r>
            <a:r>
              <a:rPr lang="de-AT" sz="2600" b="1" dirty="0" err="1"/>
              <a:t>necessary</a:t>
            </a:r>
            <a:r>
              <a:rPr lang="de-AT" sz="2600" b="1" dirty="0"/>
              <a:t> </a:t>
            </a:r>
            <a:r>
              <a:rPr lang="de-AT" sz="2600" dirty="0" err="1"/>
              <a:t>to</a:t>
            </a:r>
            <a:r>
              <a:rPr lang="de-AT" sz="2600" dirty="0"/>
              <a:t> </a:t>
            </a:r>
            <a:r>
              <a:rPr lang="de-AT" sz="2600" dirty="0" err="1"/>
              <a:t>prevent</a:t>
            </a:r>
            <a:r>
              <a:rPr lang="de-AT" sz="2600" dirty="0"/>
              <a:t> </a:t>
            </a:r>
            <a:r>
              <a:rPr lang="de-AT" sz="2600" dirty="0" err="1"/>
              <a:t>the</a:t>
            </a:r>
            <a:r>
              <a:rPr lang="de-AT" sz="2600" dirty="0"/>
              <a:t> </a:t>
            </a:r>
            <a:r>
              <a:rPr lang="de-AT" sz="2600" dirty="0" err="1"/>
              <a:t>worst</a:t>
            </a:r>
            <a:r>
              <a:rPr lang="de-AT" sz="2600" dirty="0"/>
              <a:t>. </a:t>
            </a:r>
            <a:r>
              <a:rPr lang="de-AT" sz="2600" dirty="0" err="1"/>
              <a:t>Four</a:t>
            </a:r>
            <a:r>
              <a:rPr lang="de-AT" sz="2600" dirty="0"/>
              <a:t> out </a:t>
            </a:r>
            <a:r>
              <a:rPr lang="de-AT" sz="2600" dirty="0" err="1"/>
              <a:t>of</a:t>
            </a:r>
            <a:r>
              <a:rPr lang="de-AT" sz="2600" dirty="0"/>
              <a:t> </a:t>
            </a:r>
            <a:r>
              <a:rPr lang="de-AT" sz="2600" dirty="0" err="1"/>
              <a:t>five</a:t>
            </a:r>
            <a:r>
              <a:rPr lang="de-AT" sz="2600" dirty="0"/>
              <a:t> </a:t>
            </a:r>
            <a:r>
              <a:rPr lang="de-AT" sz="2600" dirty="0" err="1"/>
              <a:t>people</a:t>
            </a:r>
            <a:r>
              <a:rPr lang="de-AT" sz="2600" dirty="0"/>
              <a:t> </a:t>
            </a:r>
            <a:r>
              <a:rPr lang="de-AT" sz="2600" dirty="0" err="1"/>
              <a:t>infected</a:t>
            </a:r>
            <a:r>
              <a:rPr lang="de-AT" sz="2600" dirty="0"/>
              <a:t> </a:t>
            </a:r>
            <a:r>
              <a:rPr lang="de-AT" sz="2600" dirty="0" err="1"/>
              <a:t>with</a:t>
            </a:r>
            <a:r>
              <a:rPr lang="de-AT" sz="2600" dirty="0"/>
              <a:t> Corona </a:t>
            </a:r>
            <a:r>
              <a:rPr lang="de-AT" sz="2600" dirty="0" err="1"/>
              <a:t>have</a:t>
            </a:r>
            <a:r>
              <a:rPr lang="de-AT" sz="2600" dirty="0"/>
              <a:t> </a:t>
            </a:r>
            <a:r>
              <a:rPr lang="de-AT" sz="2600" dirty="0" err="1"/>
              <a:t>no</a:t>
            </a:r>
            <a:r>
              <a:rPr lang="de-AT" sz="2600" dirty="0"/>
              <a:t> </a:t>
            </a:r>
            <a:r>
              <a:rPr lang="de-AT" sz="2600" dirty="0" err="1"/>
              <a:t>symptoms</a:t>
            </a:r>
            <a:r>
              <a:rPr lang="de-AT" sz="2600" dirty="0"/>
              <a:t> </a:t>
            </a:r>
            <a:r>
              <a:rPr lang="de-AT" sz="2600" dirty="0" err="1"/>
              <a:t>and</a:t>
            </a:r>
            <a:r>
              <a:rPr lang="de-AT" sz="2600" dirty="0"/>
              <a:t> </a:t>
            </a:r>
            <a:r>
              <a:rPr lang="de-AT" sz="2600" b="1" dirty="0" err="1"/>
              <a:t>therefore</a:t>
            </a:r>
            <a:r>
              <a:rPr lang="de-AT" sz="2600" dirty="0"/>
              <a:t> do not </a:t>
            </a:r>
            <a:r>
              <a:rPr lang="de-AT" sz="2600" dirty="0" err="1"/>
              <a:t>know</a:t>
            </a:r>
            <a:r>
              <a:rPr lang="de-AT" sz="2600" dirty="0"/>
              <a:t> </a:t>
            </a:r>
            <a:r>
              <a:rPr lang="de-AT" sz="2600" dirty="0" err="1"/>
              <a:t>that</a:t>
            </a:r>
            <a:r>
              <a:rPr lang="de-AT" sz="2600" dirty="0"/>
              <a:t> </a:t>
            </a:r>
            <a:r>
              <a:rPr lang="de-AT" sz="2600" dirty="0" err="1"/>
              <a:t>they</a:t>
            </a:r>
            <a:r>
              <a:rPr lang="de-AT" sz="2600" dirty="0"/>
              <a:t> </a:t>
            </a:r>
            <a:r>
              <a:rPr lang="de-AT" sz="2600" dirty="0" err="1"/>
              <a:t>are</a:t>
            </a:r>
            <a:r>
              <a:rPr lang="de-AT" sz="2600" dirty="0"/>
              <a:t> </a:t>
            </a:r>
            <a:r>
              <a:rPr lang="de-AT" sz="2600" dirty="0" err="1"/>
              <a:t>ill</a:t>
            </a:r>
            <a:r>
              <a:rPr lang="de-AT" sz="2600" dirty="0"/>
              <a:t>. </a:t>
            </a:r>
            <a:r>
              <a:rPr lang="de-AT" sz="2600" b="1" dirty="0"/>
              <a:t>This </a:t>
            </a:r>
            <a:r>
              <a:rPr lang="de-AT" sz="2600" b="1" dirty="0" err="1"/>
              <a:t>is</a:t>
            </a:r>
            <a:r>
              <a:rPr lang="de-AT" sz="2600" b="1" dirty="0"/>
              <a:t> </a:t>
            </a:r>
            <a:r>
              <a:rPr lang="de-AT" sz="2600" b="1" dirty="0" err="1"/>
              <a:t>one</a:t>
            </a:r>
            <a:r>
              <a:rPr lang="de-AT" sz="2600" b="1" dirty="0"/>
              <a:t> </a:t>
            </a:r>
            <a:r>
              <a:rPr lang="de-AT" sz="2600" b="1" dirty="0" err="1"/>
              <a:t>reason</a:t>
            </a:r>
            <a:r>
              <a:rPr lang="de-AT" sz="2600" b="1" dirty="0"/>
              <a:t> </a:t>
            </a:r>
            <a:r>
              <a:rPr lang="de-AT" sz="2600" b="1" dirty="0" err="1"/>
              <a:t>why</a:t>
            </a:r>
            <a:r>
              <a:rPr lang="de-AT" sz="2600" dirty="0"/>
              <a:t> </a:t>
            </a:r>
            <a:r>
              <a:rPr lang="de-AT" sz="2600" dirty="0" err="1"/>
              <a:t>the</a:t>
            </a:r>
            <a:r>
              <a:rPr lang="de-AT" sz="2600" dirty="0"/>
              <a:t> </a:t>
            </a:r>
            <a:r>
              <a:rPr lang="de-AT" sz="2600" dirty="0" err="1"/>
              <a:t>virus</a:t>
            </a:r>
            <a:r>
              <a:rPr lang="de-AT" sz="2600" dirty="0"/>
              <a:t> </a:t>
            </a:r>
            <a:r>
              <a:rPr lang="de-AT" sz="2600" dirty="0" err="1"/>
              <a:t>is</a:t>
            </a:r>
            <a:r>
              <a:rPr lang="de-AT" sz="2600" dirty="0"/>
              <a:t> so </a:t>
            </a:r>
            <a:r>
              <a:rPr lang="de-AT" sz="2600" dirty="0" err="1"/>
              <a:t>dangerous</a:t>
            </a:r>
            <a:r>
              <a:rPr lang="de-AT" sz="2600" dirty="0"/>
              <a:t> </a:t>
            </a:r>
            <a:r>
              <a:rPr lang="de-AT" sz="2600" dirty="0" err="1"/>
              <a:t>for</a:t>
            </a:r>
            <a:r>
              <a:rPr lang="de-AT" sz="2600" dirty="0"/>
              <a:t> </a:t>
            </a:r>
            <a:r>
              <a:rPr lang="de-AT" sz="2600" dirty="0" err="1"/>
              <a:t>our</a:t>
            </a:r>
            <a:r>
              <a:rPr lang="de-AT" sz="2600" dirty="0"/>
              <a:t> </a:t>
            </a:r>
            <a:r>
              <a:rPr lang="de-AT" sz="2600" dirty="0" err="1"/>
              <a:t>society</a:t>
            </a:r>
            <a:r>
              <a:rPr lang="de-AT" sz="2600" dirty="0"/>
              <a:t>. … </a:t>
            </a:r>
            <a:r>
              <a:rPr lang="de-AT" sz="2600" b="1" dirty="0"/>
              <a:t>Next </a:t>
            </a:r>
            <a:r>
              <a:rPr lang="de-AT" sz="2600" b="1" dirty="0" err="1"/>
              <a:t>year</a:t>
            </a:r>
            <a:r>
              <a:rPr lang="de-AT" sz="2600" b="1" dirty="0"/>
              <a:t> at </a:t>
            </a:r>
            <a:r>
              <a:rPr lang="de-AT" sz="2600" b="1" dirty="0" err="1"/>
              <a:t>Easter</a:t>
            </a:r>
            <a:r>
              <a:rPr lang="de-AT" sz="2600" dirty="0"/>
              <a:t>, </a:t>
            </a:r>
            <a:r>
              <a:rPr lang="de-AT" sz="2600" dirty="0" err="1"/>
              <a:t>we</a:t>
            </a:r>
            <a:r>
              <a:rPr lang="de-AT" sz="2600" dirty="0"/>
              <a:t> </a:t>
            </a:r>
            <a:r>
              <a:rPr lang="de-AT" sz="2600" dirty="0" err="1"/>
              <a:t>want</a:t>
            </a:r>
            <a:r>
              <a:rPr lang="de-AT" sz="2600" dirty="0"/>
              <a:t> </a:t>
            </a:r>
            <a:r>
              <a:rPr lang="de-AT" sz="2600" dirty="0" err="1"/>
              <a:t>to</a:t>
            </a:r>
            <a:r>
              <a:rPr lang="de-AT" sz="2600" dirty="0"/>
              <a:t> </a:t>
            </a:r>
            <a:r>
              <a:rPr lang="de-AT" sz="2600" dirty="0" err="1"/>
              <a:t>be</a:t>
            </a:r>
            <a:r>
              <a:rPr lang="de-AT" sz="2600" dirty="0"/>
              <a:t> </a:t>
            </a:r>
            <a:r>
              <a:rPr lang="de-AT" sz="2600" dirty="0" err="1"/>
              <a:t>able</a:t>
            </a:r>
            <a:r>
              <a:rPr lang="de-AT" sz="2600" dirty="0"/>
              <a:t> </a:t>
            </a:r>
            <a:r>
              <a:rPr lang="de-AT" sz="2600" dirty="0" err="1"/>
              <a:t>to</a:t>
            </a:r>
            <a:r>
              <a:rPr lang="de-AT" sz="2600" dirty="0"/>
              <a:t> </a:t>
            </a:r>
            <a:r>
              <a:rPr lang="de-AT" sz="2600" dirty="0" err="1"/>
              <a:t>look</a:t>
            </a:r>
            <a:r>
              <a:rPr lang="de-AT" sz="2600" dirty="0"/>
              <a:t> back </a:t>
            </a:r>
            <a:r>
              <a:rPr lang="de-AT" sz="2600" dirty="0" err="1"/>
              <a:t>together</a:t>
            </a:r>
            <a:r>
              <a:rPr lang="de-AT" sz="2600" dirty="0"/>
              <a:t> </a:t>
            </a:r>
            <a:r>
              <a:rPr lang="de-AT" sz="2600" dirty="0" err="1"/>
              <a:t>and</a:t>
            </a:r>
            <a:r>
              <a:rPr lang="de-AT" sz="2600" dirty="0"/>
              <a:t> </a:t>
            </a:r>
            <a:r>
              <a:rPr lang="de-AT" sz="2600" dirty="0" err="1"/>
              <a:t>say</a:t>
            </a:r>
            <a:r>
              <a:rPr lang="de-AT" sz="2600" dirty="0"/>
              <a:t>, ‘</a:t>
            </a:r>
            <a:r>
              <a:rPr lang="de-AT" sz="2600" b="1" dirty="0" err="1"/>
              <a:t>good</a:t>
            </a:r>
            <a:r>
              <a:rPr lang="de-AT" sz="2600" b="1" dirty="0"/>
              <a:t> </a:t>
            </a:r>
            <a:r>
              <a:rPr lang="de-AT" sz="2600" b="1" dirty="0" err="1"/>
              <a:t>that</a:t>
            </a:r>
            <a:r>
              <a:rPr lang="de-AT" sz="2600" b="1" dirty="0"/>
              <a:t> </a:t>
            </a:r>
            <a:r>
              <a:rPr lang="de-AT" sz="2600" b="1" dirty="0" err="1"/>
              <a:t>we</a:t>
            </a:r>
            <a:r>
              <a:rPr lang="de-AT" sz="2600" b="1" dirty="0"/>
              <a:t> </a:t>
            </a:r>
            <a:r>
              <a:rPr lang="de-AT" sz="2600" b="1" dirty="0" err="1"/>
              <a:t>defeated</a:t>
            </a:r>
            <a:r>
              <a:rPr lang="de-AT" sz="2600" dirty="0"/>
              <a:t> </a:t>
            </a:r>
            <a:r>
              <a:rPr lang="de-AT" sz="2600" dirty="0" err="1"/>
              <a:t>the</a:t>
            </a:r>
            <a:r>
              <a:rPr lang="de-AT" sz="2600" dirty="0"/>
              <a:t> </a:t>
            </a:r>
            <a:r>
              <a:rPr lang="de-AT" sz="2600" dirty="0" err="1"/>
              <a:t>Coronavirus</a:t>
            </a:r>
            <a:r>
              <a:rPr lang="de-AT" sz="2600" dirty="0"/>
              <a:t>“.</a:t>
            </a:r>
            <a:r>
              <a:rPr lang="de-AT" dirty="0"/>
              <a:t> </a:t>
            </a:r>
            <a:r>
              <a:rPr lang="de-AT" sz="1500" dirty="0"/>
              <a:t>(Kurz, ZIB, 6.4. 2020)</a:t>
            </a:r>
            <a:r>
              <a:rPr lang="de-AT" dirty="0"/>
              <a:t>.</a:t>
            </a:r>
          </a:p>
          <a:p>
            <a:r>
              <a:rPr lang="de-AT" sz="2600" dirty="0" err="1"/>
              <a:t>Before</a:t>
            </a:r>
            <a:r>
              <a:rPr lang="de-AT" sz="2600" dirty="0"/>
              <a:t> I </a:t>
            </a:r>
            <a:r>
              <a:rPr lang="de-AT" sz="2600" i="1" dirty="0" err="1"/>
              <a:t>explain</a:t>
            </a:r>
            <a:r>
              <a:rPr lang="de-AT" sz="2600" i="1" dirty="0"/>
              <a:t> </a:t>
            </a:r>
            <a:r>
              <a:rPr lang="de-AT" sz="2600" dirty="0"/>
              <a:t>in </a:t>
            </a:r>
            <a:r>
              <a:rPr lang="de-AT" sz="2600" dirty="0" err="1"/>
              <a:t>detail</a:t>
            </a:r>
            <a:r>
              <a:rPr lang="de-AT" sz="2600" dirty="0"/>
              <a:t> </a:t>
            </a:r>
            <a:r>
              <a:rPr lang="de-AT" sz="2600" dirty="0" err="1"/>
              <a:t>the</a:t>
            </a:r>
            <a:r>
              <a:rPr lang="de-AT" sz="2600" dirty="0"/>
              <a:t> </a:t>
            </a:r>
            <a:r>
              <a:rPr lang="de-AT" sz="2600" dirty="0" err="1"/>
              <a:t>expanded</a:t>
            </a:r>
            <a:r>
              <a:rPr lang="de-AT" sz="2600" dirty="0"/>
              <a:t> </a:t>
            </a:r>
            <a:r>
              <a:rPr lang="de-AT" sz="2600" dirty="0" err="1"/>
              <a:t>guidelines</a:t>
            </a:r>
            <a:r>
              <a:rPr lang="de-AT" sz="2600" dirty="0"/>
              <a:t> […], I </a:t>
            </a:r>
            <a:r>
              <a:rPr lang="de-AT" sz="2600" b="1" dirty="0" err="1"/>
              <a:t>would</a:t>
            </a:r>
            <a:r>
              <a:rPr lang="de-AT" sz="2600" b="1" dirty="0"/>
              <a:t> like </a:t>
            </a:r>
            <a:r>
              <a:rPr lang="de-AT" sz="2600" b="1" dirty="0" err="1"/>
              <a:t>to</a:t>
            </a:r>
            <a:r>
              <a:rPr lang="de-AT" sz="2600" b="1" dirty="0"/>
              <a:t> </a:t>
            </a:r>
            <a:r>
              <a:rPr lang="de-AT" sz="2600" b="1" dirty="0" err="1"/>
              <a:t>directly</a:t>
            </a:r>
            <a:r>
              <a:rPr lang="de-AT" sz="2600" b="1" dirty="0"/>
              <a:t> </a:t>
            </a:r>
            <a:r>
              <a:rPr lang="de-AT" sz="2600" b="1" dirty="0" err="1"/>
              <a:t>address</a:t>
            </a:r>
            <a:r>
              <a:rPr lang="de-AT" sz="2600" b="1" dirty="0"/>
              <a:t> all </a:t>
            </a:r>
            <a:r>
              <a:rPr lang="de-AT" sz="2600" b="1" dirty="0" err="1"/>
              <a:t>of</a:t>
            </a:r>
            <a:r>
              <a:rPr lang="de-AT" sz="2600" b="1" dirty="0"/>
              <a:t> </a:t>
            </a:r>
            <a:r>
              <a:rPr lang="de-AT" sz="2600" b="1" dirty="0" err="1"/>
              <a:t>those</a:t>
            </a:r>
            <a:r>
              <a:rPr lang="de-AT" sz="2600" b="1" dirty="0"/>
              <a:t> </a:t>
            </a:r>
            <a:r>
              <a:rPr lang="de-AT" sz="2600" dirty="0" err="1"/>
              <a:t>who</a:t>
            </a:r>
            <a:r>
              <a:rPr lang="de-AT" sz="2600" dirty="0"/>
              <a:t> </a:t>
            </a:r>
            <a:r>
              <a:rPr lang="de-AT" sz="2600" dirty="0" err="1"/>
              <a:t>are</a:t>
            </a:r>
            <a:r>
              <a:rPr lang="de-AT" sz="2600" dirty="0"/>
              <a:t> </a:t>
            </a:r>
            <a:r>
              <a:rPr lang="de-AT" sz="2600" dirty="0" err="1"/>
              <a:t>currently</a:t>
            </a:r>
            <a:r>
              <a:rPr lang="de-AT" sz="2600" dirty="0"/>
              <a:t> </a:t>
            </a:r>
            <a:r>
              <a:rPr lang="de-AT" sz="2600" dirty="0" err="1"/>
              <a:t>adhering</a:t>
            </a:r>
            <a:r>
              <a:rPr lang="de-AT" sz="2600" dirty="0"/>
              <a:t> </a:t>
            </a:r>
            <a:r>
              <a:rPr lang="de-AT" sz="2600" dirty="0" err="1"/>
              <a:t>to</a:t>
            </a:r>
            <a:r>
              <a:rPr lang="de-AT" sz="2600" dirty="0"/>
              <a:t> </a:t>
            </a:r>
            <a:r>
              <a:rPr lang="de-AT" sz="2600" dirty="0" err="1"/>
              <a:t>the</a:t>
            </a:r>
            <a:r>
              <a:rPr lang="de-AT" sz="2600" dirty="0"/>
              <a:t> </a:t>
            </a:r>
            <a:r>
              <a:rPr lang="de-AT" sz="2600" dirty="0" err="1"/>
              <a:t>necessary</a:t>
            </a:r>
            <a:r>
              <a:rPr lang="de-AT" sz="2600" dirty="0"/>
              <a:t> </a:t>
            </a:r>
            <a:r>
              <a:rPr lang="de-AT" sz="2600" dirty="0" err="1"/>
              <a:t>behavioral</a:t>
            </a:r>
            <a:r>
              <a:rPr lang="de-AT" sz="2600" dirty="0"/>
              <a:t> </a:t>
            </a:r>
            <a:r>
              <a:rPr lang="de-AT" sz="2600" dirty="0" err="1"/>
              <a:t>regulations</a:t>
            </a:r>
            <a:r>
              <a:rPr lang="de-AT" sz="2600" dirty="0"/>
              <a:t>. </a:t>
            </a:r>
            <a:r>
              <a:rPr lang="de-AT" sz="2600" b="1" dirty="0"/>
              <a:t>I </a:t>
            </a:r>
            <a:r>
              <a:rPr lang="de-AT" sz="2600" b="1" dirty="0" err="1"/>
              <a:t>thank</a:t>
            </a:r>
            <a:r>
              <a:rPr lang="de-AT" sz="2600" b="1" dirty="0"/>
              <a:t> </a:t>
            </a:r>
            <a:r>
              <a:rPr lang="de-AT" sz="2600" b="1" dirty="0" err="1"/>
              <a:t>you</a:t>
            </a:r>
            <a:r>
              <a:rPr lang="de-AT" sz="2600" b="1" dirty="0"/>
              <a:t>. […]</a:t>
            </a:r>
            <a:r>
              <a:rPr lang="de-AT" sz="2600" dirty="0"/>
              <a:t> </a:t>
            </a:r>
            <a:r>
              <a:rPr lang="de-AT" sz="2600" i="1" dirty="0"/>
              <a:t>I am </a:t>
            </a:r>
            <a:r>
              <a:rPr lang="de-AT" sz="2600" i="1" dirty="0" err="1"/>
              <a:t>very</a:t>
            </a:r>
            <a:r>
              <a:rPr lang="de-AT" sz="2600" i="1" dirty="0"/>
              <a:t> </a:t>
            </a:r>
            <a:r>
              <a:rPr lang="de-AT" sz="2600" i="1" dirty="0" err="1"/>
              <a:t>moved</a:t>
            </a:r>
            <a:r>
              <a:rPr lang="de-AT" sz="2600" i="1" dirty="0"/>
              <a:t> </a:t>
            </a:r>
            <a:r>
              <a:rPr lang="de-AT" sz="2600" dirty="0" err="1"/>
              <a:t>that</a:t>
            </a:r>
            <a:r>
              <a:rPr lang="de-AT" sz="2600" dirty="0"/>
              <a:t> so </a:t>
            </a:r>
            <a:r>
              <a:rPr lang="de-AT" sz="2600" dirty="0" err="1"/>
              <a:t>many</a:t>
            </a:r>
            <a:r>
              <a:rPr lang="de-AT" sz="2600" dirty="0"/>
              <a:t> </a:t>
            </a:r>
            <a:r>
              <a:rPr lang="de-AT" sz="2600" dirty="0" err="1"/>
              <a:t>people</a:t>
            </a:r>
            <a:r>
              <a:rPr lang="de-AT" sz="2600" dirty="0"/>
              <a:t> </a:t>
            </a:r>
            <a:r>
              <a:rPr lang="de-AT" sz="2600" dirty="0" err="1"/>
              <a:t>have</a:t>
            </a:r>
            <a:r>
              <a:rPr lang="de-AT" sz="2600" dirty="0"/>
              <a:t> </a:t>
            </a:r>
            <a:r>
              <a:rPr lang="de-AT" sz="2600" dirty="0" err="1"/>
              <a:t>adhered</a:t>
            </a:r>
            <a:r>
              <a:rPr lang="de-AT" sz="2600" dirty="0"/>
              <a:t> </a:t>
            </a:r>
            <a:r>
              <a:rPr lang="de-AT" sz="2600" dirty="0" err="1"/>
              <a:t>to</a:t>
            </a:r>
            <a:r>
              <a:rPr lang="de-AT" sz="2600" dirty="0"/>
              <a:t> </a:t>
            </a:r>
            <a:r>
              <a:rPr lang="de-AT" sz="2600" dirty="0" err="1"/>
              <a:t>these</a:t>
            </a:r>
            <a:r>
              <a:rPr lang="de-AT" sz="2600" dirty="0"/>
              <a:t> </a:t>
            </a:r>
            <a:r>
              <a:rPr lang="de-AT" sz="2600" dirty="0" err="1"/>
              <a:t>behavioral</a:t>
            </a:r>
            <a:r>
              <a:rPr lang="de-AT" sz="2600" dirty="0"/>
              <a:t> </a:t>
            </a:r>
            <a:r>
              <a:rPr lang="de-AT" sz="2600" dirty="0" err="1"/>
              <a:t>regulations</a:t>
            </a:r>
            <a:r>
              <a:rPr lang="de-AT" sz="2600" dirty="0"/>
              <a:t>. </a:t>
            </a:r>
            <a:r>
              <a:rPr lang="de-AT" sz="2600" b="1" dirty="0" err="1"/>
              <a:t>We</a:t>
            </a:r>
            <a:r>
              <a:rPr lang="de-AT" sz="2600" b="1" dirty="0"/>
              <a:t> </a:t>
            </a:r>
            <a:r>
              <a:rPr lang="de-AT" sz="2600" dirty="0" err="1"/>
              <a:t>have</a:t>
            </a:r>
            <a:r>
              <a:rPr lang="de-AT" sz="2600" dirty="0"/>
              <a:t> </a:t>
            </a:r>
            <a:r>
              <a:rPr lang="de-AT" sz="2600" dirty="0" err="1"/>
              <a:t>thus</a:t>
            </a:r>
            <a:r>
              <a:rPr lang="de-AT" sz="2600" dirty="0"/>
              <a:t> </a:t>
            </a:r>
            <a:r>
              <a:rPr lang="de-AT" sz="2600" i="1" dirty="0" err="1"/>
              <a:t>demonstrated</a:t>
            </a:r>
            <a:r>
              <a:rPr lang="de-AT" sz="2600" i="1" dirty="0"/>
              <a:t> </a:t>
            </a:r>
            <a:r>
              <a:rPr lang="de-AT" sz="2600" dirty="0" err="1"/>
              <a:t>our</a:t>
            </a:r>
            <a:r>
              <a:rPr lang="de-AT" sz="2600" dirty="0"/>
              <a:t> </a:t>
            </a:r>
            <a:r>
              <a:rPr lang="de-AT" sz="2600" dirty="0" err="1"/>
              <a:t>commitment</a:t>
            </a:r>
            <a:r>
              <a:rPr lang="de-AT" sz="2600" dirty="0"/>
              <a:t> </a:t>
            </a:r>
            <a:r>
              <a:rPr lang="de-AT" sz="2600" dirty="0" err="1"/>
              <a:t>to</a:t>
            </a:r>
            <a:r>
              <a:rPr lang="de-AT" sz="2600" dirty="0"/>
              <a:t> </a:t>
            </a:r>
            <a:r>
              <a:rPr lang="de-AT" sz="2600" dirty="0" err="1"/>
              <a:t>the</a:t>
            </a:r>
            <a:r>
              <a:rPr lang="de-AT" sz="2600" dirty="0"/>
              <a:t> </a:t>
            </a:r>
            <a:r>
              <a:rPr lang="de-AT" sz="2600" dirty="0" err="1"/>
              <a:t>elderly</a:t>
            </a:r>
            <a:r>
              <a:rPr lang="de-AT" sz="2600" dirty="0"/>
              <a:t> </a:t>
            </a:r>
            <a:r>
              <a:rPr lang="de-AT" sz="2600" dirty="0" err="1"/>
              <a:t>and</a:t>
            </a:r>
            <a:r>
              <a:rPr lang="de-AT" sz="2600" dirty="0"/>
              <a:t> </a:t>
            </a:r>
            <a:r>
              <a:rPr lang="de-AT" sz="2600" dirty="0" err="1"/>
              <a:t>those</a:t>
            </a:r>
            <a:r>
              <a:rPr lang="de-AT" sz="2600" dirty="0"/>
              <a:t> </a:t>
            </a:r>
            <a:r>
              <a:rPr lang="de-AT" sz="2600" dirty="0" err="1"/>
              <a:t>with</a:t>
            </a:r>
            <a:r>
              <a:rPr lang="de-AT" sz="2600" dirty="0"/>
              <a:t> </a:t>
            </a:r>
            <a:r>
              <a:rPr lang="de-AT" sz="2600" dirty="0" err="1"/>
              <a:t>prior</a:t>
            </a:r>
            <a:r>
              <a:rPr lang="de-AT" sz="2600" dirty="0"/>
              <a:t> </a:t>
            </a:r>
            <a:r>
              <a:rPr lang="de-AT" sz="2600" dirty="0" err="1"/>
              <a:t>illnesses</a:t>
            </a:r>
            <a:r>
              <a:rPr lang="de-AT" sz="2600" dirty="0"/>
              <a:t>, </a:t>
            </a:r>
            <a:r>
              <a:rPr lang="de-AT" sz="2600" dirty="0" err="1"/>
              <a:t>for</a:t>
            </a:r>
            <a:r>
              <a:rPr lang="de-AT" sz="2600" dirty="0"/>
              <a:t> </a:t>
            </a:r>
            <a:r>
              <a:rPr lang="de-AT" sz="2600" dirty="0" err="1"/>
              <a:t>whom</a:t>
            </a:r>
            <a:r>
              <a:rPr lang="de-AT" sz="2600" dirty="0"/>
              <a:t> </a:t>
            </a:r>
            <a:r>
              <a:rPr lang="de-AT" sz="2600" dirty="0" err="1"/>
              <a:t>the</a:t>
            </a:r>
            <a:r>
              <a:rPr lang="de-AT" sz="2600" dirty="0"/>
              <a:t> </a:t>
            </a:r>
            <a:r>
              <a:rPr lang="de-AT" sz="2600" dirty="0" err="1"/>
              <a:t>virus</a:t>
            </a:r>
            <a:r>
              <a:rPr lang="de-AT" sz="2600" dirty="0"/>
              <a:t> </a:t>
            </a:r>
            <a:r>
              <a:rPr lang="de-AT" sz="2600" dirty="0" err="1"/>
              <a:t>is</a:t>
            </a:r>
            <a:r>
              <a:rPr lang="de-AT" sz="2600" dirty="0"/>
              <a:t> </a:t>
            </a:r>
            <a:r>
              <a:rPr lang="de-AT" sz="2600" dirty="0" err="1"/>
              <a:t>most</a:t>
            </a:r>
            <a:r>
              <a:rPr lang="de-AT" sz="2600" dirty="0"/>
              <a:t> </a:t>
            </a:r>
            <a:r>
              <a:rPr lang="de-AT" sz="2600" dirty="0" err="1"/>
              <a:t>dangerous</a:t>
            </a:r>
            <a:r>
              <a:rPr lang="de-AT" sz="2600" dirty="0"/>
              <a:t>. </a:t>
            </a:r>
            <a:r>
              <a:rPr lang="de-AT" sz="2600" dirty="0" err="1"/>
              <a:t>Put</a:t>
            </a:r>
            <a:r>
              <a:rPr lang="de-AT" sz="2600" dirty="0"/>
              <a:t> </a:t>
            </a:r>
            <a:r>
              <a:rPr lang="de-AT" sz="2600" dirty="0" err="1"/>
              <a:t>simply</a:t>
            </a:r>
            <a:r>
              <a:rPr lang="de-AT" sz="2600" dirty="0"/>
              <a:t>: </a:t>
            </a:r>
            <a:r>
              <a:rPr lang="de-AT" sz="2600" b="1" dirty="0" err="1"/>
              <a:t>We</a:t>
            </a:r>
            <a:r>
              <a:rPr lang="de-AT" sz="2600" b="1" dirty="0"/>
              <a:t> </a:t>
            </a:r>
            <a:r>
              <a:rPr lang="de-AT" sz="2600" dirty="0" err="1"/>
              <a:t>are</a:t>
            </a:r>
            <a:r>
              <a:rPr lang="de-AT" sz="2600" dirty="0"/>
              <a:t> </a:t>
            </a:r>
            <a:r>
              <a:rPr lang="de-AT" sz="2600" dirty="0" err="1"/>
              <a:t>thereby</a:t>
            </a:r>
            <a:r>
              <a:rPr lang="de-AT" sz="2600" dirty="0"/>
              <a:t> </a:t>
            </a:r>
            <a:r>
              <a:rPr lang="de-AT" sz="2600" i="1" dirty="0" err="1"/>
              <a:t>saving</a:t>
            </a:r>
            <a:r>
              <a:rPr lang="de-AT" sz="2600" i="1" dirty="0"/>
              <a:t> </a:t>
            </a:r>
            <a:r>
              <a:rPr lang="de-AT" sz="2600" i="1" dirty="0" err="1"/>
              <a:t>lives</a:t>
            </a:r>
            <a:r>
              <a:rPr lang="de-AT" sz="2600" dirty="0"/>
              <a:t>.</a:t>
            </a:r>
            <a:r>
              <a:rPr lang="en-US" sz="2600" dirty="0"/>
              <a:t>”</a:t>
            </a:r>
            <a:r>
              <a:rPr lang="en-US" dirty="0"/>
              <a:t> </a:t>
            </a:r>
            <a:r>
              <a:rPr lang="en-US" sz="1900" dirty="0"/>
              <a:t>(Angela Merkel, 22.3. 2020)</a:t>
            </a:r>
            <a:endParaRPr lang="de-AT" sz="1900" dirty="0"/>
          </a:p>
          <a:p>
            <a:r>
              <a:rPr lang="en-US" sz="2600" dirty="0"/>
              <a:t>The restrictions of personal/individual liberties are </a:t>
            </a:r>
            <a:r>
              <a:rPr lang="de-AT" sz="2600" b="1" dirty="0"/>
              <a:t>“an </a:t>
            </a:r>
            <a:r>
              <a:rPr lang="de-AT" sz="2600" b="1" dirty="0" err="1"/>
              <a:t>imposition</a:t>
            </a:r>
            <a:r>
              <a:rPr lang="de-AT" sz="2600" b="1" dirty="0"/>
              <a:t> on </a:t>
            </a:r>
            <a:r>
              <a:rPr lang="de-AT" sz="2600" b="1" dirty="0" err="1"/>
              <a:t>democracy</a:t>
            </a:r>
            <a:r>
              <a:rPr lang="en-US" sz="2600" b="1" dirty="0"/>
              <a:t>”</a:t>
            </a:r>
            <a:r>
              <a:rPr lang="en-US" sz="2600" dirty="0"/>
              <a:t> </a:t>
            </a:r>
            <a:r>
              <a:rPr lang="en-US" sz="1900" dirty="0"/>
              <a:t>(Angela Merkel, 23.4.2020).</a:t>
            </a:r>
            <a:r>
              <a:rPr lang="en-US" dirty="0"/>
              <a:t> </a:t>
            </a:r>
            <a:endParaRPr lang="de-AT" dirty="0"/>
          </a:p>
          <a:p>
            <a:endParaRPr lang="de-AT" dirty="0"/>
          </a:p>
          <a:p>
            <a:endParaRPr lang="de-AT" dirty="0"/>
          </a:p>
          <a:p>
            <a:endParaRPr lang="en-US" dirty="0"/>
          </a:p>
        </p:txBody>
      </p:sp>
    </p:spTree>
    <p:extLst>
      <p:ext uri="{BB962C8B-B14F-4D97-AF65-F5344CB8AC3E}">
        <p14:creationId xmlns:p14="http://schemas.microsoft.com/office/powerpoint/2010/main" val="1698118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F0252DE7-E468-5442-B251-CE8E1AB9D159}"/>
              </a:ext>
            </a:extLst>
          </p:cNvPr>
          <p:cNvSpPr>
            <a:spLocks noGrp="1"/>
          </p:cNvSpPr>
          <p:nvPr>
            <p:ph idx="1"/>
          </p:nvPr>
        </p:nvSpPr>
        <p:spPr>
          <a:xfrm>
            <a:off x="0" y="370704"/>
            <a:ext cx="11805557" cy="6487296"/>
          </a:xfrm>
        </p:spPr>
        <p:txBody>
          <a:bodyPr>
            <a:normAutofit fontScale="92500"/>
          </a:bodyPr>
          <a:lstStyle/>
          <a:p>
            <a:r>
              <a:rPr lang="en-US" sz="2600" dirty="0"/>
              <a:t>“</a:t>
            </a:r>
            <a:r>
              <a:rPr lang="en-US" sz="2600" b="1" dirty="0"/>
              <a:t>I understand</a:t>
            </a:r>
            <a:r>
              <a:rPr lang="en-US" sz="2600" dirty="0"/>
              <a:t> that all of</a:t>
            </a:r>
            <a:r>
              <a:rPr lang="en-US" sz="2600" i="1" dirty="0"/>
              <a:t> </a:t>
            </a:r>
            <a:r>
              <a:rPr lang="en-US" sz="2600" dirty="0"/>
              <a:t>this rapid change creates anxiety, and uncertainty</a:t>
            </a:r>
            <a:r>
              <a:rPr lang="en-US" sz="2600" i="1" dirty="0"/>
              <a:t>.</a:t>
            </a:r>
            <a:r>
              <a:rPr lang="en-US" sz="2600" dirty="0"/>
              <a:t> Especially when it means </a:t>
            </a:r>
            <a:r>
              <a:rPr lang="en-US" sz="2600" b="1" dirty="0"/>
              <a:t>changing how we live</a:t>
            </a:r>
            <a:r>
              <a:rPr lang="en-US" sz="2600" dirty="0"/>
              <a:t>. That’s why today I am going to set out for </a:t>
            </a:r>
            <a:r>
              <a:rPr lang="en-US" sz="2600" b="1" dirty="0"/>
              <a:t>you</a:t>
            </a:r>
            <a:r>
              <a:rPr lang="en-US" sz="2600" dirty="0"/>
              <a:t> </a:t>
            </a:r>
            <a:r>
              <a:rPr lang="en-US" sz="2600" b="1" i="1" dirty="0"/>
              <a:t>as</a:t>
            </a:r>
            <a:r>
              <a:rPr lang="en-US" sz="2600" b="1" dirty="0"/>
              <a:t> clearly as possible</a:t>
            </a:r>
            <a:r>
              <a:rPr lang="en-US" sz="2600" u="sng" dirty="0"/>
              <a:t>,</a:t>
            </a:r>
            <a:r>
              <a:rPr lang="en-US" sz="2600" dirty="0"/>
              <a:t> what </a:t>
            </a:r>
            <a:r>
              <a:rPr lang="en-US" sz="2600" b="1" dirty="0"/>
              <a:t>you</a:t>
            </a:r>
            <a:r>
              <a:rPr lang="en-US" sz="2600" dirty="0"/>
              <a:t> can expect</a:t>
            </a:r>
            <a:r>
              <a:rPr lang="en-US" sz="2600" b="1" dirty="0"/>
              <a:t> as we continue to fight the virus together</a:t>
            </a:r>
            <a:r>
              <a:rPr lang="en-US" sz="3200" dirty="0"/>
              <a:t> .”</a:t>
            </a:r>
            <a:r>
              <a:rPr lang="en-US" sz="2900" dirty="0"/>
              <a:t> </a:t>
            </a:r>
            <a:r>
              <a:rPr lang="en-US" sz="1900" dirty="0"/>
              <a:t>(Jacinda Ardern, 21.3.2020)</a:t>
            </a:r>
          </a:p>
          <a:p>
            <a:r>
              <a:rPr lang="en-US" sz="2600" dirty="0"/>
              <a:t>“</a:t>
            </a:r>
            <a:r>
              <a:rPr lang="de-AT" sz="2600" dirty="0" err="1"/>
              <a:t>There</a:t>
            </a:r>
            <a:r>
              <a:rPr lang="de-AT" sz="2600" dirty="0"/>
              <a:t> </a:t>
            </a:r>
            <a:r>
              <a:rPr lang="de-AT" sz="2600" dirty="0" err="1"/>
              <a:t>has</a:t>
            </a:r>
            <a:r>
              <a:rPr lang="de-AT" sz="2600" dirty="0"/>
              <a:t> </a:t>
            </a:r>
            <a:r>
              <a:rPr lang="de-AT" sz="2600" dirty="0" err="1"/>
              <a:t>been</a:t>
            </a:r>
            <a:r>
              <a:rPr lang="de-AT" sz="2600" dirty="0"/>
              <a:t> </a:t>
            </a:r>
            <a:r>
              <a:rPr lang="de-AT" sz="2600" b="1" dirty="0" err="1"/>
              <a:t>some</a:t>
            </a:r>
            <a:r>
              <a:rPr lang="de-AT" sz="2600" b="1" dirty="0"/>
              <a:t> </a:t>
            </a:r>
            <a:r>
              <a:rPr lang="de-AT" sz="2600" b="1" dirty="0" err="1"/>
              <a:t>interest</a:t>
            </a:r>
            <a:r>
              <a:rPr lang="de-AT" sz="2600" b="1" dirty="0"/>
              <a:t> </a:t>
            </a:r>
            <a:r>
              <a:rPr lang="de-AT" sz="2600" b="1" dirty="0" err="1"/>
              <a:t>internationally</a:t>
            </a:r>
            <a:r>
              <a:rPr lang="de-AT" sz="2600" dirty="0"/>
              <a:t> in </a:t>
            </a:r>
            <a:r>
              <a:rPr lang="de-AT" sz="2600" b="1" dirty="0" err="1"/>
              <a:t>our</a:t>
            </a:r>
            <a:r>
              <a:rPr lang="de-AT" sz="2600" b="1" dirty="0"/>
              <a:t> </a:t>
            </a:r>
            <a:r>
              <a:rPr lang="de-AT" sz="2600" b="1" dirty="0" err="1"/>
              <a:t>approach</a:t>
            </a:r>
            <a:r>
              <a:rPr lang="de-AT" sz="2600" dirty="0"/>
              <a:t> </a:t>
            </a:r>
            <a:r>
              <a:rPr lang="de-AT" sz="2600" dirty="0" err="1"/>
              <a:t>to</a:t>
            </a:r>
            <a:r>
              <a:rPr lang="de-AT" sz="2600" dirty="0"/>
              <a:t> </a:t>
            </a:r>
            <a:r>
              <a:rPr lang="de-AT" sz="2600" dirty="0" err="1"/>
              <a:t>combat</a:t>
            </a:r>
            <a:r>
              <a:rPr lang="de-AT" sz="2600" dirty="0"/>
              <a:t> </a:t>
            </a:r>
            <a:r>
              <a:rPr lang="de-AT" sz="2600" dirty="0" err="1"/>
              <a:t>the</a:t>
            </a:r>
            <a:r>
              <a:rPr lang="de-AT" sz="2600" dirty="0"/>
              <a:t> </a:t>
            </a:r>
            <a:r>
              <a:rPr lang="de-AT" sz="2600" dirty="0" err="1"/>
              <a:t>virus</a:t>
            </a:r>
            <a:r>
              <a:rPr lang="de-AT" sz="2600" dirty="0"/>
              <a:t>. […] </a:t>
            </a:r>
            <a:r>
              <a:rPr lang="de-AT" sz="2600" b="1" dirty="0" err="1"/>
              <a:t>Our</a:t>
            </a:r>
            <a:r>
              <a:rPr lang="de-AT" sz="2600" b="1" dirty="0"/>
              <a:t> </a:t>
            </a:r>
            <a:r>
              <a:rPr lang="de-AT" sz="2600" b="1" dirty="0" err="1"/>
              <a:t>welfare</a:t>
            </a:r>
            <a:r>
              <a:rPr lang="de-AT" sz="2600" b="1" dirty="0"/>
              <a:t> </a:t>
            </a:r>
            <a:r>
              <a:rPr lang="de-AT" sz="2600" b="1" dirty="0" err="1"/>
              <a:t>state</a:t>
            </a:r>
            <a:r>
              <a:rPr lang="de-AT" sz="2600" dirty="0"/>
              <a:t> </a:t>
            </a:r>
            <a:r>
              <a:rPr lang="de-AT" sz="2600" dirty="0" err="1"/>
              <a:t>is</a:t>
            </a:r>
            <a:r>
              <a:rPr lang="de-AT" sz="2600" dirty="0"/>
              <a:t> universal, </a:t>
            </a:r>
            <a:r>
              <a:rPr lang="de-AT" sz="2600" dirty="0" err="1"/>
              <a:t>including</a:t>
            </a:r>
            <a:r>
              <a:rPr lang="de-AT" sz="2600" dirty="0"/>
              <a:t> </a:t>
            </a:r>
            <a:r>
              <a:rPr lang="de-AT" sz="2600" dirty="0" err="1"/>
              <a:t>the</a:t>
            </a:r>
            <a:r>
              <a:rPr lang="de-AT" sz="2600" dirty="0"/>
              <a:t> </a:t>
            </a:r>
            <a:r>
              <a:rPr lang="de-AT" sz="2600" dirty="0" err="1"/>
              <a:t>health</a:t>
            </a:r>
            <a:r>
              <a:rPr lang="de-AT" sz="2600" dirty="0"/>
              <a:t> care </a:t>
            </a:r>
            <a:r>
              <a:rPr lang="de-AT" sz="2600" dirty="0" err="1"/>
              <a:t>system</a:t>
            </a:r>
            <a:r>
              <a:rPr lang="de-AT" sz="2600" dirty="0"/>
              <a:t>. </a:t>
            </a:r>
            <a:r>
              <a:rPr lang="de-AT" sz="2600" dirty="0" err="1"/>
              <a:t>It</a:t>
            </a:r>
            <a:r>
              <a:rPr lang="de-AT" sz="2600" dirty="0"/>
              <a:t> </a:t>
            </a:r>
            <a:r>
              <a:rPr lang="de-AT" sz="2600" dirty="0" err="1"/>
              <a:t>is</a:t>
            </a:r>
            <a:r>
              <a:rPr lang="de-AT" sz="2600" dirty="0"/>
              <a:t> </a:t>
            </a:r>
            <a:r>
              <a:rPr lang="de-AT" sz="2600" dirty="0" err="1"/>
              <a:t>publicly</a:t>
            </a:r>
            <a:r>
              <a:rPr lang="de-AT" sz="2600" dirty="0"/>
              <a:t> </a:t>
            </a:r>
            <a:r>
              <a:rPr lang="de-AT" sz="2600" dirty="0" err="1"/>
              <a:t>funded</a:t>
            </a:r>
            <a:r>
              <a:rPr lang="de-AT" sz="2600" dirty="0"/>
              <a:t> </a:t>
            </a:r>
            <a:r>
              <a:rPr lang="de-AT" sz="2600" dirty="0" err="1"/>
              <a:t>and</a:t>
            </a:r>
            <a:r>
              <a:rPr lang="de-AT" sz="2600" dirty="0"/>
              <a:t> </a:t>
            </a:r>
            <a:r>
              <a:rPr lang="de-AT" sz="2600" b="1" dirty="0" err="1"/>
              <a:t>accessible</a:t>
            </a:r>
            <a:r>
              <a:rPr lang="de-AT" sz="2600" b="1" dirty="0"/>
              <a:t> </a:t>
            </a:r>
            <a:r>
              <a:rPr lang="de-AT" sz="2600" b="1" dirty="0" err="1"/>
              <a:t>to</a:t>
            </a:r>
            <a:r>
              <a:rPr lang="de-AT" sz="2600" b="1" dirty="0"/>
              <a:t> all</a:t>
            </a:r>
            <a:r>
              <a:rPr lang="de-AT" sz="2600" dirty="0"/>
              <a:t>. … </a:t>
            </a:r>
            <a:r>
              <a:rPr lang="de-AT" sz="2600" dirty="0" err="1"/>
              <a:t>There</a:t>
            </a:r>
            <a:r>
              <a:rPr lang="de-AT" sz="2600" dirty="0"/>
              <a:t> </a:t>
            </a:r>
            <a:r>
              <a:rPr lang="de-AT" sz="2600" dirty="0" err="1"/>
              <a:t>is</a:t>
            </a:r>
            <a:r>
              <a:rPr lang="de-AT" sz="2600" dirty="0"/>
              <a:t> a </a:t>
            </a:r>
            <a:r>
              <a:rPr lang="de-AT" sz="2600" b="1" dirty="0" err="1"/>
              <a:t>tradition</a:t>
            </a:r>
            <a:r>
              <a:rPr lang="de-AT" sz="2600" b="1" dirty="0"/>
              <a:t> </a:t>
            </a:r>
            <a:r>
              <a:rPr lang="de-AT" sz="2600" b="1" dirty="0" err="1"/>
              <a:t>of</a:t>
            </a:r>
            <a:r>
              <a:rPr lang="de-AT" sz="2600" b="1" dirty="0"/>
              <a:t> mutual </a:t>
            </a:r>
            <a:r>
              <a:rPr lang="de-AT" sz="2600" b="1" dirty="0" err="1"/>
              <a:t>trust</a:t>
            </a:r>
            <a:r>
              <a:rPr lang="de-AT" sz="2600" dirty="0"/>
              <a:t> </a:t>
            </a:r>
            <a:r>
              <a:rPr lang="de-AT" sz="2600" dirty="0" err="1"/>
              <a:t>between</a:t>
            </a:r>
            <a:r>
              <a:rPr lang="de-AT" sz="2600" dirty="0"/>
              <a:t> </a:t>
            </a:r>
            <a:r>
              <a:rPr lang="de-AT" sz="2600" dirty="0" err="1"/>
              <a:t>public</a:t>
            </a:r>
            <a:r>
              <a:rPr lang="de-AT" sz="2600" dirty="0"/>
              <a:t> </a:t>
            </a:r>
            <a:r>
              <a:rPr lang="de-AT" sz="2600" dirty="0" err="1"/>
              <a:t>authorities</a:t>
            </a:r>
            <a:r>
              <a:rPr lang="de-AT" sz="2600" dirty="0"/>
              <a:t> </a:t>
            </a:r>
            <a:r>
              <a:rPr lang="de-AT" sz="2600" dirty="0" err="1"/>
              <a:t>and</a:t>
            </a:r>
            <a:r>
              <a:rPr lang="de-AT" sz="2600" dirty="0"/>
              <a:t> </a:t>
            </a:r>
            <a:r>
              <a:rPr lang="de-AT" sz="2600" dirty="0" err="1"/>
              <a:t>citizens</a:t>
            </a:r>
            <a:r>
              <a:rPr lang="de-AT" sz="2600" dirty="0"/>
              <a:t>. </a:t>
            </a:r>
            <a:r>
              <a:rPr lang="de-AT" sz="2600" b="1" dirty="0"/>
              <a:t>People </a:t>
            </a:r>
            <a:r>
              <a:rPr lang="de-AT" sz="2600" b="1" dirty="0" err="1"/>
              <a:t>trust</a:t>
            </a:r>
            <a:r>
              <a:rPr lang="de-AT" sz="2600" dirty="0"/>
              <a:t> </a:t>
            </a:r>
            <a:r>
              <a:rPr lang="de-AT" sz="2600" dirty="0" err="1"/>
              <a:t>and</a:t>
            </a:r>
            <a:r>
              <a:rPr lang="de-AT" sz="2600" dirty="0"/>
              <a:t> follow </a:t>
            </a:r>
            <a:r>
              <a:rPr lang="de-AT" sz="2600" dirty="0" err="1"/>
              <a:t>the</a:t>
            </a:r>
            <a:r>
              <a:rPr lang="de-AT" sz="2600" dirty="0"/>
              <a:t> </a:t>
            </a:r>
            <a:r>
              <a:rPr lang="de-AT" sz="2600" dirty="0" err="1"/>
              <a:t>recommendations</a:t>
            </a:r>
            <a:r>
              <a:rPr lang="de-AT" sz="2600" dirty="0"/>
              <a:t> </a:t>
            </a:r>
            <a:r>
              <a:rPr lang="de-AT" sz="2600" dirty="0" err="1"/>
              <a:t>of</a:t>
            </a:r>
            <a:r>
              <a:rPr lang="de-AT" sz="2600" dirty="0"/>
              <a:t> </a:t>
            </a:r>
            <a:r>
              <a:rPr lang="de-AT" sz="2600" dirty="0" err="1"/>
              <a:t>the</a:t>
            </a:r>
            <a:r>
              <a:rPr lang="de-AT" sz="2600" dirty="0"/>
              <a:t> </a:t>
            </a:r>
            <a:r>
              <a:rPr lang="de-AT" sz="2600" dirty="0" err="1"/>
              <a:t>authorities</a:t>
            </a:r>
            <a:r>
              <a:rPr lang="de-AT" sz="2600" dirty="0"/>
              <a:t> </a:t>
            </a:r>
            <a:r>
              <a:rPr lang="de-AT" sz="2600" dirty="0" err="1"/>
              <a:t>to</a:t>
            </a:r>
            <a:r>
              <a:rPr lang="de-AT" sz="2600" dirty="0"/>
              <a:t> a large </a:t>
            </a:r>
            <a:r>
              <a:rPr lang="de-AT" sz="2600" dirty="0" err="1"/>
              <a:t>extent</a:t>
            </a:r>
            <a:r>
              <a:rPr lang="en-US" sz="2600" dirty="0"/>
              <a:t>.” </a:t>
            </a:r>
            <a:r>
              <a:rPr lang="en-US" sz="1900" dirty="0"/>
              <a:t>(</a:t>
            </a:r>
            <a:r>
              <a:rPr lang="de-AT" sz="1900" dirty="0"/>
              <a:t>Lena </a:t>
            </a:r>
            <a:r>
              <a:rPr lang="de-AT" sz="1900" dirty="0" err="1"/>
              <a:t>Hallengren</a:t>
            </a:r>
            <a:r>
              <a:rPr lang="de-AT" sz="1900" dirty="0"/>
              <a:t>, 23. 4.2020). </a:t>
            </a:r>
          </a:p>
          <a:p>
            <a:r>
              <a:rPr lang="en-US" sz="2600" dirty="0"/>
              <a:t>“[Our strategy] is built upon</a:t>
            </a:r>
            <a:r>
              <a:rPr lang="en-US" sz="2600" u="sng" dirty="0"/>
              <a:t> </a:t>
            </a:r>
            <a:r>
              <a:rPr lang="en-US" sz="2600" b="1" dirty="0"/>
              <a:t>information</a:t>
            </a:r>
            <a:r>
              <a:rPr lang="en-US" sz="2600" dirty="0"/>
              <a:t> and providing the population with </a:t>
            </a:r>
            <a:r>
              <a:rPr lang="en-US" sz="2600" b="1" dirty="0"/>
              <a:t>knowledge</a:t>
            </a:r>
            <a:r>
              <a:rPr lang="en-US" sz="2600" dirty="0"/>
              <a:t> [...] the success factors of our disease prevention is built on </a:t>
            </a:r>
            <a:r>
              <a:rPr lang="en-US" sz="2600" b="1" dirty="0"/>
              <a:t>trust and faith</a:t>
            </a:r>
            <a:r>
              <a:rPr lang="en-US" sz="2600" dirty="0"/>
              <a:t>”</a:t>
            </a:r>
            <a:r>
              <a:rPr lang="en-US" sz="2900" dirty="0"/>
              <a:t> </a:t>
            </a:r>
            <a:r>
              <a:rPr lang="en-US" sz="1900" dirty="0"/>
              <a:t>(Johan Carlson, 20.3.2020). </a:t>
            </a:r>
          </a:p>
          <a:p>
            <a:r>
              <a:rPr lang="en-US" sz="2600" dirty="0"/>
              <a:t>“Nous </a:t>
            </a:r>
            <a:r>
              <a:rPr lang="en-US" sz="2600" b="1" dirty="0" err="1"/>
              <a:t>sommes</a:t>
            </a:r>
            <a:r>
              <a:rPr lang="en-US" sz="2600" b="1" dirty="0"/>
              <a:t> </a:t>
            </a:r>
            <a:r>
              <a:rPr lang="en-US" sz="2600" b="1" dirty="0" err="1"/>
              <a:t>en</a:t>
            </a:r>
            <a:r>
              <a:rPr lang="en-US" sz="2600" b="1" dirty="0"/>
              <a:t> guerre</a:t>
            </a:r>
            <a:r>
              <a:rPr lang="en-US" sz="2600" dirty="0"/>
              <a:t> et face </a:t>
            </a:r>
            <a:r>
              <a:rPr lang="en-US" sz="2600" dirty="0" err="1"/>
              <a:t>à</a:t>
            </a:r>
            <a:r>
              <a:rPr lang="en-US" sz="2600" dirty="0"/>
              <a:t> </a:t>
            </a:r>
            <a:r>
              <a:rPr lang="en-US" sz="2600" dirty="0" err="1"/>
              <a:t>ce</a:t>
            </a:r>
            <a:r>
              <a:rPr lang="en-US" sz="2600" dirty="0"/>
              <a:t> qui se profile, </a:t>
            </a:r>
            <a:r>
              <a:rPr lang="en-US" sz="2600" dirty="0" err="1"/>
              <a:t>ce</a:t>
            </a:r>
            <a:r>
              <a:rPr lang="en-US" sz="2600" dirty="0"/>
              <a:t> pic de </a:t>
            </a:r>
            <a:r>
              <a:rPr lang="en-US" sz="2600" dirty="0" err="1"/>
              <a:t>l'épidémie</a:t>
            </a:r>
            <a:r>
              <a:rPr lang="en-US" sz="2600" dirty="0"/>
              <a:t> qui </a:t>
            </a:r>
            <a:r>
              <a:rPr lang="en-US" sz="2600" dirty="0" err="1"/>
              <a:t>est</a:t>
            </a:r>
            <a:r>
              <a:rPr lang="en-US" sz="2600" dirty="0"/>
              <a:t> </a:t>
            </a:r>
            <a:r>
              <a:rPr lang="en-US" sz="2600" dirty="0" err="1"/>
              <a:t>devant</a:t>
            </a:r>
            <a:r>
              <a:rPr lang="en-US" sz="2600" dirty="0"/>
              <a:t> nous,</a:t>
            </a:r>
            <a:r>
              <a:rPr lang="en-US" sz="2600" b="1" dirty="0"/>
              <a:t> </a:t>
            </a:r>
            <a:r>
              <a:rPr lang="en-US" sz="2600" b="1" dirty="0" err="1"/>
              <a:t>j'ai</a:t>
            </a:r>
            <a:r>
              <a:rPr lang="en-US" sz="2600" b="1" dirty="0"/>
              <a:t> </a:t>
            </a:r>
            <a:r>
              <a:rPr lang="en-US" sz="2600" b="1" dirty="0" err="1"/>
              <a:t>décidé</a:t>
            </a:r>
            <a:r>
              <a:rPr lang="en-US" sz="2600" b="1" dirty="0"/>
              <a:t>,</a:t>
            </a:r>
            <a:r>
              <a:rPr lang="en-US" sz="2600" dirty="0"/>
              <a:t> sur proposition de la </a:t>
            </a:r>
            <a:r>
              <a:rPr lang="en-US" sz="2600" dirty="0" err="1"/>
              <a:t>ministre</a:t>
            </a:r>
            <a:r>
              <a:rPr lang="en-US" sz="2600" dirty="0"/>
              <a:t> des </a:t>
            </a:r>
            <a:r>
              <a:rPr lang="en-US" sz="2600" dirty="0" err="1"/>
              <a:t>Armées</a:t>
            </a:r>
            <a:r>
              <a:rPr lang="en-US" sz="2600" dirty="0"/>
              <a:t> et du chef d'état-major des </a:t>
            </a:r>
            <a:r>
              <a:rPr lang="en-US" sz="2600" dirty="0" err="1"/>
              <a:t>Armées</a:t>
            </a:r>
            <a:r>
              <a:rPr lang="en-US" sz="2600" dirty="0"/>
              <a:t>, de lancer </a:t>
            </a:r>
            <a:r>
              <a:rPr lang="en-US" sz="2600" b="1" dirty="0" err="1"/>
              <a:t>l'opération</a:t>
            </a:r>
            <a:r>
              <a:rPr lang="en-US" sz="2600" b="1" dirty="0"/>
              <a:t> </a:t>
            </a:r>
            <a:r>
              <a:rPr lang="en-US" sz="2600" b="1" dirty="0" err="1"/>
              <a:t>Résilience</a:t>
            </a:r>
            <a:r>
              <a:rPr lang="en-US" sz="2600" b="1" dirty="0"/>
              <a:t>.</a:t>
            </a:r>
            <a:r>
              <a:rPr lang="en-US" sz="2600" dirty="0"/>
              <a:t>“</a:t>
            </a:r>
            <a:r>
              <a:rPr lang="en-US" sz="2900" dirty="0"/>
              <a:t> </a:t>
            </a:r>
            <a:r>
              <a:rPr lang="en-US" sz="1900" dirty="0"/>
              <a:t>(Emanuel Macron, 25.3. 2020)</a:t>
            </a:r>
          </a:p>
          <a:p>
            <a:r>
              <a:rPr lang="en-US" sz="2600" dirty="0"/>
              <a:t>That is why </a:t>
            </a:r>
            <a:r>
              <a:rPr lang="en-US" sz="2600" b="1" dirty="0"/>
              <a:t>we […] declared the state of emergency.</a:t>
            </a:r>
            <a:r>
              <a:rPr lang="en-US" sz="2600" dirty="0"/>
              <a:t> The state of emergency means that the government has been given the </a:t>
            </a:r>
            <a:r>
              <a:rPr lang="en-US" sz="2600" b="1" dirty="0"/>
              <a:t>authority and the means to organize Hungary's self-defense</a:t>
            </a:r>
            <a:r>
              <a:rPr lang="en-US" sz="2600" dirty="0"/>
              <a:t> with a chance of success.  […]”</a:t>
            </a:r>
            <a:r>
              <a:rPr lang="en-US" sz="2900" dirty="0"/>
              <a:t> </a:t>
            </a:r>
            <a:r>
              <a:rPr lang="en-US" sz="1900" dirty="0"/>
              <a:t>(Viktor </a:t>
            </a:r>
            <a:r>
              <a:rPr lang="en-US" sz="1900" dirty="0" err="1"/>
              <a:t>Orbán</a:t>
            </a:r>
            <a:r>
              <a:rPr lang="en-US" sz="1900" dirty="0"/>
              <a:t>, 30.3.2020) </a:t>
            </a:r>
            <a:endParaRPr lang="de-AT" sz="1900" dirty="0"/>
          </a:p>
          <a:p>
            <a:endParaRPr lang="de-AT" dirty="0"/>
          </a:p>
          <a:p>
            <a:endParaRPr lang="de-AT" dirty="0"/>
          </a:p>
          <a:p>
            <a:endParaRPr lang="en-US" dirty="0"/>
          </a:p>
        </p:txBody>
      </p:sp>
    </p:spTree>
    <p:extLst>
      <p:ext uri="{BB962C8B-B14F-4D97-AF65-F5344CB8AC3E}">
        <p14:creationId xmlns:p14="http://schemas.microsoft.com/office/powerpoint/2010/main" val="3319432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el 4">
            <a:extLst>
              <a:ext uri="{FF2B5EF4-FFF2-40B4-BE49-F238E27FC236}">
                <a16:creationId xmlns:a16="http://schemas.microsoft.com/office/drawing/2014/main" id="{0D3B2EF0-9FF8-EA48-8FF5-CEB70E78FD48}"/>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rPr>
              <a:t>LEGITIMATION STRATEGIES</a:t>
            </a:r>
          </a:p>
        </p:txBody>
      </p:sp>
      <p:sp>
        <p:nvSpPr>
          <p:cNvPr id="3" name="Inhaltsplatzhalter 2">
            <a:extLst>
              <a:ext uri="{FF2B5EF4-FFF2-40B4-BE49-F238E27FC236}">
                <a16:creationId xmlns:a16="http://schemas.microsoft.com/office/drawing/2014/main" id="{4DB92606-AFB6-4141-B6A4-3A4AD81DD4A5}"/>
              </a:ext>
            </a:extLst>
          </p:cNvPr>
          <p:cNvSpPr>
            <a:spLocks noGrp="1"/>
          </p:cNvSpPr>
          <p:nvPr>
            <p:ph idx="1"/>
          </p:nvPr>
        </p:nvSpPr>
        <p:spPr>
          <a:xfrm>
            <a:off x="4810259" y="649480"/>
            <a:ext cx="6555347" cy="5546047"/>
          </a:xfrm>
        </p:spPr>
        <p:txBody>
          <a:bodyPr anchor="ctr">
            <a:normAutofit/>
          </a:bodyPr>
          <a:lstStyle/>
          <a:p>
            <a:pPr marL="0" indent="0">
              <a:buNone/>
            </a:pPr>
            <a:endParaRPr lang="en-GB" sz="2000" dirty="0"/>
          </a:p>
          <a:p>
            <a:r>
              <a:rPr lang="en-GB" dirty="0"/>
              <a:t>LEGITIMATION VIA </a:t>
            </a:r>
            <a:r>
              <a:rPr lang="en-GB" b="1" dirty="0"/>
              <a:t>AUTHORITY</a:t>
            </a:r>
          </a:p>
          <a:p>
            <a:r>
              <a:rPr lang="en-GB" dirty="0"/>
              <a:t>LEGITIMATION VIA </a:t>
            </a:r>
            <a:r>
              <a:rPr lang="en-GB" b="1" dirty="0"/>
              <a:t>RATIONALISIATION</a:t>
            </a:r>
          </a:p>
          <a:p>
            <a:r>
              <a:rPr lang="en-GB" dirty="0"/>
              <a:t>LEGITIMATION VIA </a:t>
            </a:r>
            <a:r>
              <a:rPr lang="en-GB" b="1" dirty="0"/>
              <a:t>MORALISATION</a:t>
            </a:r>
          </a:p>
          <a:p>
            <a:r>
              <a:rPr lang="en-GB" dirty="0"/>
              <a:t>LEGITIMATION VIA </a:t>
            </a:r>
            <a:r>
              <a:rPr lang="en-GB" b="1" dirty="0"/>
              <a:t>“MYTHOPOESIS”</a:t>
            </a:r>
          </a:p>
          <a:p>
            <a:pPr marL="0" indent="0">
              <a:buNone/>
            </a:pPr>
            <a:endParaRPr lang="en-GB" sz="2000" dirty="0"/>
          </a:p>
          <a:p>
            <a:pPr marL="0" indent="0">
              <a:spcBef>
                <a:spcPts val="0"/>
              </a:spcBef>
              <a:buNone/>
            </a:pPr>
            <a:r>
              <a:rPr lang="en-GB" sz="1600" dirty="0"/>
              <a:t>(Theo </a:t>
            </a:r>
            <a:r>
              <a:rPr lang="de-AT" sz="1600" dirty="0"/>
              <a:t>van </a:t>
            </a:r>
            <a:r>
              <a:rPr lang="de-AT" sz="1600" dirty="0" err="1"/>
              <a:t>Leeuwen</a:t>
            </a:r>
            <a:r>
              <a:rPr lang="de-AT" sz="1600" dirty="0"/>
              <a:t>/ Ruth Wodak [1999] ‘</a:t>
            </a:r>
            <a:r>
              <a:rPr lang="de-AT" sz="1600" dirty="0" err="1"/>
              <a:t>Legitimizing</a:t>
            </a:r>
            <a:r>
              <a:rPr lang="de-AT" sz="1600" dirty="0"/>
              <a:t> </a:t>
            </a:r>
            <a:r>
              <a:rPr lang="de-AT" sz="1600" dirty="0" err="1"/>
              <a:t>immigration</a:t>
            </a:r>
            <a:r>
              <a:rPr lang="de-AT" sz="1600" dirty="0"/>
              <a:t> </a:t>
            </a:r>
            <a:r>
              <a:rPr lang="de-AT" sz="1600" dirty="0" err="1"/>
              <a:t>control</a:t>
            </a:r>
            <a:r>
              <a:rPr lang="de-AT" sz="1600" dirty="0"/>
              <a:t>: A </a:t>
            </a:r>
            <a:r>
              <a:rPr lang="de-AT" sz="1600" dirty="0" err="1"/>
              <a:t>discourse-historical</a:t>
            </a:r>
            <a:r>
              <a:rPr lang="de-AT" sz="1600" dirty="0"/>
              <a:t> </a:t>
            </a:r>
            <a:r>
              <a:rPr lang="de-AT" sz="1600" dirty="0" err="1"/>
              <a:t>analysis</a:t>
            </a:r>
            <a:r>
              <a:rPr lang="de-AT" sz="1600" dirty="0"/>
              <a:t>’, </a:t>
            </a:r>
            <a:r>
              <a:rPr lang="de-AT" sz="1600" i="1" dirty="0" err="1"/>
              <a:t>Discourse</a:t>
            </a:r>
            <a:r>
              <a:rPr lang="de-AT" sz="1600" i="1" dirty="0"/>
              <a:t> Studies</a:t>
            </a:r>
            <a:r>
              <a:rPr lang="de-AT" sz="1600" dirty="0"/>
              <a:t>, 1(1): 83–118; </a:t>
            </a:r>
            <a:r>
              <a:rPr lang="en-GB" sz="1600" dirty="0"/>
              <a:t>Ruth </a:t>
            </a:r>
            <a:r>
              <a:rPr lang="de-AT" sz="1600" dirty="0"/>
              <a:t>Wodak [2018] ‘“</a:t>
            </a:r>
            <a:r>
              <a:rPr lang="de-AT" sz="1600" dirty="0" err="1"/>
              <a:t>Strangers</a:t>
            </a:r>
            <a:r>
              <a:rPr lang="de-AT" sz="1600" dirty="0"/>
              <a:t> in Europe”: A </a:t>
            </a:r>
            <a:r>
              <a:rPr lang="de-AT" sz="1600" dirty="0" err="1"/>
              <a:t>discourse-historical</a:t>
            </a:r>
            <a:r>
              <a:rPr lang="de-AT" sz="1600" dirty="0"/>
              <a:t> </a:t>
            </a:r>
            <a:r>
              <a:rPr lang="de-AT" sz="1600" dirty="0" err="1"/>
              <a:t>approach</a:t>
            </a:r>
            <a:r>
              <a:rPr lang="de-AT" sz="1600" dirty="0"/>
              <a:t> </a:t>
            </a:r>
            <a:r>
              <a:rPr lang="de-AT" sz="1600" dirty="0" err="1"/>
              <a:t>to</a:t>
            </a:r>
            <a:r>
              <a:rPr lang="de-AT" sz="1600" dirty="0"/>
              <a:t> </a:t>
            </a:r>
            <a:r>
              <a:rPr lang="de-AT" sz="1600" dirty="0" err="1"/>
              <a:t>the</a:t>
            </a:r>
            <a:r>
              <a:rPr lang="de-AT" sz="1600" dirty="0"/>
              <a:t> </a:t>
            </a:r>
            <a:r>
              <a:rPr lang="de-AT" sz="1600" dirty="0" err="1"/>
              <a:t>legitimation</a:t>
            </a:r>
            <a:r>
              <a:rPr lang="de-AT" sz="1600" dirty="0"/>
              <a:t> </a:t>
            </a:r>
            <a:r>
              <a:rPr lang="de-AT" sz="1600" dirty="0" err="1"/>
              <a:t>of</a:t>
            </a:r>
            <a:r>
              <a:rPr lang="de-AT" sz="1600" dirty="0"/>
              <a:t> </a:t>
            </a:r>
            <a:r>
              <a:rPr lang="de-AT" sz="1600" dirty="0" err="1"/>
              <a:t>immigration</a:t>
            </a:r>
            <a:r>
              <a:rPr lang="de-AT" sz="1600" dirty="0"/>
              <a:t> </a:t>
            </a:r>
            <a:r>
              <a:rPr lang="de-AT" sz="1600" dirty="0" err="1"/>
              <a:t>control</a:t>
            </a:r>
            <a:r>
              <a:rPr lang="de-AT" sz="1600" dirty="0"/>
              <a:t> 2015/16’, in S. Zhao. et al. (</a:t>
            </a:r>
            <a:r>
              <a:rPr lang="de-AT" sz="1600" dirty="0" err="1"/>
              <a:t>eds</a:t>
            </a:r>
            <a:r>
              <a:rPr lang="de-AT" sz="1600" dirty="0"/>
              <a:t>.), </a:t>
            </a:r>
            <a:r>
              <a:rPr lang="de-AT" sz="1600" i="1" dirty="0" err="1"/>
              <a:t>Advancing</a:t>
            </a:r>
            <a:r>
              <a:rPr lang="de-AT" sz="1600" i="1" dirty="0"/>
              <a:t> Multimodal </a:t>
            </a:r>
            <a:r>
              <a:rPr lang="de-AT" sz="1600" i="1" dirty="0" err="1"/>
              <a:t>and</a:t>
            </a:r>
            <a:r>
              <a:rPr lang="de-AT" sz="1600" i="1" dirty="0"/>
              <a:t> Critical </a:t>
            </a:r>
            <a:r>
              <a:rPr lang="de-AT" sz="1600" i="1" dirty="0" err="1"/>
              <a:t>Discourse</a:t>
            </a:r>
            <a:r>
              <a:rPr lang="de-AT" sz="1600" i="1" dirty="0"/>
              <a:t> Studies</a:t>
            </a:r>
            <a:r>
              <a:rPr lang="de-AT" sz="1600" dirty="0"/>
              <a:t>. London, pp. 31–50.)</a:t>
            </a:r>
          </a:p>
        </p:txBody>
      </p:sp>
    </p:spTree>
    <p:extLst>
      <p:ext uri="{BB962C8B-B14F-4D97-AF65-F5344CB8AC3E}">
        <p14:creationId xmlns:p14="http://schemas.microsoft.com/office/powerpoint/2010/main" val="1085657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BFE1AD3-B2BC-4567-8B4A-DCB8F9080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5801"/>
            <a:ext cx="12188952" cy="521767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FDE75AAD-F4A4-4ED2-9A2F-B2412F936C4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2759"/>
          <a:stretch/>
        </p:blipFill>
        <p:spPr>
          <a:xfrm flipV="1">
            <a:off x="2" y="0"/>
            <a:ext cx="12191999" cy="2235323"/>
          </a:xfrm>
          <a:custGeom>
            <a:avLst/>
            <a:gdLst>
              <a:gd name="connsiteX0" fmla="*/ 0 w 12191999"/>
              <a:gd name="connsiteY0" fmla="*/ 2235323 h 2235323"/>
              <a:gd name="connsiteX1" fmla="*/ 12191999 w 12191999"/>
              <a:gd name="connsiteY1" fmla="*/ 2235323 h 2235323"/>
              <a:gd name="connsiteX2" fmla="*/ 12191999 w 12191999"/>
              <a:gd name="connsiteY2" fmla="*/ 0 h 2235323"/>
              <a:gd name="connsiteX3" fmla="*/ 0 w 12191999"/>
              <a:gd name="connsiteY3" fmla="*/ 0 h 2235323"/>
            </a:gdLst>
            <a:ahLst/>
            <a:cxnLst>
              <a:cxn ang="0">
                <a:pos x="connsiteX0" y="connsiteY0"/>
              </a:cxn>
              <a:cxn ang="0">
                <a:pos x="connsiteX1" y="connsiteY1"/>
              </a:cxn>
              <a:cxn ang="0">
                <a:pos x="connsiteX2" y="connsiteY2"/>
              </a:cxn>
              <a:cxn ang="0">
                <a:pos x="connsiteX3" y="connsiteY3"/>
              </a:cxn>
            </a:cxnLst>
            <a:rect l="l" t="t" r="r" b="b"/>
            <a:pathLst>
              <a:path w="12191999" h="2235323">
                <a:moveTo>
                  <a:pt x="0" y="2235323"/>
                </a:moveTo>
                <a:lnTo>
                  <a:pt x="12191999" y="2235323"/>
                </a:lnTo>
                <a:lnTo>
                  <a:pt x="12191999" y="0"/>
                </a:lnTo>
                <a:lnTo>
                  <a:pt x="0" y="0"/>
                </a:lnTo>
                <a:close/>
              </a:path>
            </a:pathLst>
          </a:custGeom>
        </p:spPr>
      </p:pic>
      <p:sp>
        <p:nvSpPr>
          <p:cNvPr id="2" name="Titel 1">
            <a:extLst>
              <a:ext uri="{FF2B5EF4-FFF2-40B4-BE49-F238E27FC236}">
                <a16:creationId xmlns:a16="http://schemas.microsoft.com/office/drawing/2014/main" id="{42A36CEB-3BF2-6249-AF2B-D44FC362D1C0}"/>
              </a:ext>
            </a:extLst>
          </p:cNvPr>
          <p:cNvSpPr>
            <a:spLocks noGrp="1"/>
          </p:cNvSpPr>
          <p:nvPr>
            <p:ph type="ctrTitle"/>
          </p:nvPr>
        </p:nvSpPr>
        <p:spPr>
          <a:xfrm>
            <a:off x="753925" y="1601735"/>
            <a:ext cx="10684151" cy="1991979"/>
          </a:xfrm>
        </p:spPr>
        <p:txBody>
          <a:bodyPr anchor="b">
            <a:normAutofit/>
          </a:bodyPr>
          <a:lstStyle/>
          <a:p>
            <a:r>
              <a:rPr lang="de-AT" sz="6600" b="1" dirty="0">
                <a:solidFill>
                  <a:srgbClr val="FFFFFF"/>
                </a:solidFill>
                <a:latin typeface="+mn-lt"/>
              </a:rPr>
              <a:t>COVID-DENIAL </a:t>
            </a:r>
            <a:br>
              <a:rPr lang="de-AT" sz="6600" b="1" dirty="0">
                <a:solidFill>
                  <a:srgbClr val="FFFFFF"/>
                </a:solidFill>
                <a:latin typeface="+mn-lt"/>
              </a:rPr>
            </a:br>
            <a:r>
              <a:rPr lang="de-AT" sz="6600" b="1" dirty="0">
                <a:solidFill>
                  <a:srgbClr val="FFFFFF"/>
                </a:solidFill>
                <a:latin typeface="+mn-lt"/>
              </a:rPr>
              <a:t>CONSPIRACY THEORIES</a:t>
            </a:r>
          </a:p>
        </p:txBody>
      </p:sp>
      <p:pic>
        <p:nvPicPr>
          <p:cNvPr id="14" name="Picture 13">
            <a:extLst>
              <a:ext uri="{FF2B5EF4-FFF2-40B4-BE49-F238E27FC236}">
                <a16:creationId xmlns:a16="http://schemas.microsoft.com/office/drawing/2014/main" id="{DA20CE0B-92EC-45FD-8F68-38003D6D8C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586080"/>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3" name="Untertitel 2">
            <a:extLst>
              <a:ext uri="{FF2B5EF4-FFF2-40B4-BE49-F238E27FC236}">
                <a16:creationId xmlns:a16="http://schemas.microsoft.com/office/drawing/2014/main" id="{76682B28-8B1E-5F43-941A-7B980CF25AD1}"/>
              </a:ext>
            </a:extLst>
          </p:cNvPr>
          <p:cNvSpPr>
            <a:spLocks noGrp="1"/>
          </p:cNvSpPr>
          <p:nvPr>
            <p:ph type="subTitle" idx="1"/>
          </p:nvPr>
        </p:nvSpPr>
        <p:spPr>
          <a:xfrm>
            <a:off x="1171575" y="3806169"/>
            <a:ext cx="9469211" cy="865639"/>
          </a:xfrm>
        </p:spPr>
        <p:txBody>
          <a:bodyPr anchor="t">
            <a:normAutofit/>
          </a:bodyPr>
          <a:lstStyle/>
          <a:p>
            <a:endParaRPr lang="de-AT" sz="3200">
              <a:solidFill>
                <a:srgbClr val="FFFFFF"/>
              </a:solidFill>
            </a:endParaRPr>
          </a:p>
        </p:txBody>
      </p:sp>
    </p:spTree>
    <p:extLst>
      <p:ext uri="{BB962C8B-B14F-4D97-AF65-F5344CB8AC3E}">
        <p14:creationId xmlns:p14="http://schemas.microsoft.com/office/powerpoint/2010/main" val="299563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6" name="Picture 5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B6FC6FCD-9959-C24D-BAD2-9275033599D0}"/>
              </a:ext>
            </a:extLst>
          </p:cNvPr>
          <p:cNvSpPr>
            <a:spLocks noGrp="1"/>
          </p:cNvSpPr>
          <p:nvPr>
            <p:ph type="title"/>
          </p:nvPr>
        </p:nvSpPr>
        <p:spPr>
          <a:xfrm>
            <a:off x="640079" y="2053641"/>
            <a:ext cx="3669161" cy="2760098"/>
          </a:xfrm>
        </p:spPr>
        <p:txBody>
          <a:bodyPr>
            <a:normAutofit/>
          </a:bodyPr>
          <a:lstStyle/>
          <a:p>
            <a:r>
              <a:rPr lang="de-DE" sz="3700" b="1">
                <a:solidFill>
                  <a:srgbClr val="FFFFFF"/>
                </a:solidFill>
                <a:latin typeface="+mn-lt"/>
              </a:rPr>
              <a:t>Defining Scapegoats/ Creating ‘Enemy Images‘ (</a:t>
            </a:r>
            <a:r>
              <a:rPr lang="de-DE" sz="3700" b="1" i="1">
                <a:solidFill>
                  <a:srgbClr val="FFFFFF"/>
                </a:solidFill>
                <a:latin typeface="+mn-lt"/>
              </a:rPr>
              <a:t>Feindbild</a:t>
            </a:r>
            <a:r>
              <a:rPr lang="de-DE" sz="3700" b="1">
                <a:solidFill>
                  <a:srgbClr val="FFFFFF"/>
                </a:solidFill>
                <a:latin typeface="+mn-lt"/>
              </a:rPr>
              <a:t>)</a:t>
            </a:r>
          </a:p>
        </p:txBody>
      </p:sp>
      <p:sp useBgFill="1">
        <p:nvSpPr>
          <p:cNvPr id="3" name="Inhaltsplatzhalter 2">
            <a:extLst>
              <a:ext uri="{FF2B5EF4-FFF2-40B4-BE49-F238E27FC236}">
                <a16:creationId xmlns:a16="http://schemas.microsoft.com/office/drawing/2014/main" id="{586F9A42-3601-6241-A2BA-8B4827168E8A}"/>
              </a:ext>
            </a:extLst>
          </p:cNvPr>
          <p:cNvSpPr>
            <a:spLocks noGrp="1"/>
          </p:cNvSpPr>
          <p:nvPr>
            <p:ph idx="1"/>
          </p:nvPr>
        </p:nvSpPr>
        <p:spPr>
          <a:xfrm>
            <a:off x="6090574" y="390144"/>
            <a:ext cx="5306084" cy="5642356"/>
          </a:xfrm>
        </p:spPr>
        <p:txBody>
          <a:bodyPr anchor="ctr">
            <a:normAutofit lnSpcReduction="10000"/>
          </a:bodyPr>
          <a:lstStyle/>
          <a:p>
            <a:endParaRPr lang="de-DE" sz="2400" dirty="0">
              <a:solidFill>
                <a:srgbClr val="000000"/>
              </a:solidFill>
            </a:endParaRPr>
          </a:p>
          <a:p>
            <a:endParaRPr lang="de-DE" sz="2400" dirty="0">
              <a:solidFill>
                <a:srgbClr val="000000"/>
              </a:solidFill>
            </a:endParaRPr>
          </a:p>
          <a:p>
            <a:r>
              <a:rPr lang="de-DE" sz="2400" dirty="0">
                <a:solidFill>
                  <a:srgbClr val="000000"/>
                </a:solidFill>
              </a:rPr>
              <a:t>‘</a:t>
            </a:r>
            <a:r>
              <a:rPr lang="de-DE" sz="2400" dirty="0" err="1">
                <a:solidFill>
                  <a:srgbClr val="000000"/>
                </a:solidFill>
              </a:rPr>
              <a:t>Specific</a:t>
            </a:r>
            <a:r>
              <a:rPr lang="de-DE" sz="2400" dirty="0">
                <a:solidFill>
                  <a:srgbClr val="000000"/>
                </a:solidFill>
              </a:rPr>
              <a:t> form </a:t>
            </a:r>
            <a:r>
              <a:rPr lang="de-DE" sz="2400" dirty="0" err="1">
                <a:solidFill>
                  <a:srgbClr val="000000"/>
                </a:solidFill>
              </a:rPr>
              <a:t>of</a:t>
            </a:r>
            <a:r>
              <a:rPr lang="de-DE" sz="2400" dirty="0">
                <a:solidFill>
                  <a:srgbClr val="000000"/>
                </a:solidFill>
              </a:rPr>
              <a:t> a </a:t>
            </a:r>
            <a:r>
              <a:rPr lang="de-DE" sz="2400" i="1" dirty="0">
                <a:solidFill>
                  <a:srgbClr val="000000"/>
                </a:solidFill>
              </a:rPr>
              <a:t>negative stereotype</a:t>
            </a:r>
            <a:r>
              <a:rPr lang="de-DE" sz="2400" dirty="0">
                <a:solidFill>
                  <a:srgbClr val="000000"/>
                </a:solidFill>
              </a:rPr>
              <a:t>‘ </a:t>
            </a:r>
            <a:r>
              <a:rPr lang="de-DE" sz="1400" dirty="0">
                <a:solidFill>
                  <a:srgbClr val="000000"/>
                </a:solidFill>
              </a:rPr>
              <a:t>(</a:t>
            </a:r>
            <a:r>
              <a:rPr lang="en-GB" sz="1400" dirty="0"/>
              <a:t>Oppenheimer, L. (2006) The Development of Enemy Images </a:t>
            </a:r>
            <a:r>
              <a:rPr lang="en-GB" sz="1400" i="1" dirty="0"/>
              <a:t>Peace and Conflict. J Peace Psychology </a:t>
            </a:r>
            <a:r>
              <a:rPr lang="en-GB" sz="1400" dirty="0"/>
              <a:t>12/3: </a:t>
            </a:r>
            <a:r>
              <a:rPr lang="de-DE" sz="1400" dirty="0">
                <a:solidFill>
                  <a:srgbClr val="000000"/>
                </a:solidFill>
              </a:rPr>
              <a:t>271)</a:t>
            </a:r>
          </a:p>
          <a:p>
            <a:r>
              <a:rPr lang="de-DE" sz="2400" dirty="0">
                <a:solidFill>
                  <a:srgbClr val="000000"/>
                </a:solidFill>
              </a:rPr>
              <a:t>‘Reservoirs </a:t>
            </a:r>
            <a:r>
              <a:rPr lang="de-DE" sz="2400" dirty="0" err="1">
                <a:solidFill>
                  <a:srgbClr val="000000"/>
                </a:solidFill>
              </a:rPr>
              <a:t>of</a:t>
            </a:r>
            <a:r>
              <a:rPr lang="de-DE" sz="2400" dirty="0">
                <a:solidFill>
                  <a:srgbClr val="000000"/>
                </a:solidFill>
              </a:rPr>
              <a:t> </a:t>
            </a:r>
            <a:r>
              <a:rPr lang="de-DE" sz="2400" i="1" dirty="0">
                <a:solidFill>
                  <a:srgbClr val="000000"/>
                </a:solidFill>
              </a:rPr>
              <a:t>permanent </a:t>
            </a:r>
            <a:r>
              <a:rPr lang="de-DE" sz="2400" i="1" dirty="0" err="1">
                <a:solidFill>
                  <a:srgbClr val="000000"/>
                </a:solidFill>
              </a:rPr>
              <a:t>externalization</a:t>
            </a:r>
            <a:r>
              <a:rPr lang="de-DE" sz="2400" dirty="0">
                <a:solidFill>
                  <a:srgbClr val="000000"/>
                </a:solidFill>
              </a:rPr>
              <a:t>‘ </a:t>
            </a:r>
            <a:r>
              <a:rPr lang="de-DE" sz="1400" dirty="0">
                <a:solidFill>
                  <a:srgbClr val="000000"/>
                </a:solidFill>
              </a:rPr>
              <a:t>(</a:t>
            </a:r>
            <a:r>
              <a:rPr lang="de-DE" sz="1400" dirty="0" err="1">
                <a:solidFill>
                  <a:srgbClr val="000000"/>
                </a:solidFill>
              </a:rPr>
              <a:t>Volkan</a:t>
            </a:r>
            <a:r>
              <a:rPr lang="de-DE" sz="1400" dirty="0">
                <a:solidFill>
                  <a:srgbClr val="000000"/>
                </a:solidFill>
              </a:rPr>
              <a:t>, V. (2013)</a:t>
            </a:r>
            <a:r>
              <a:rPr lang="en-GB" sz="1400" dirty="0"/>
              <a:t> ‘Large Group Identity, international relations, and psychoanalysis’ </a:t>
            </a:r>
            <a:r>
              <a:rPr lang="en-GB" sz="1400" i="1" dirty="0"/>
              <a:t>Int. Forum Psychoanalysis </a:t>
            </a:r>
            <a:r>
              <a:rPr lang="en-GB" sz="1400" dirty="0"/>
              <a:t>18/4:</a:t>
            </a:r>
            <a:r>
              <a:rPr lang="de-DE" sz="1400" dirty="0">
                <a:solidFill>
                  <a:srgbClr val="000000"/>
                </a:solidFill>
              </a:rPr>
              <a:t> 216)</a:t>
            </a:r>
          </a:p>
          <a:p>
            <a:r>
              <a:rPr lang="de-DE" sz="2400" dirty="0">
                <a:solidFill>
                  <a:srgbClr val="000000"/>
                </a:solidFill>
              </a:rPr>
              <a:t>‘The </a:t>
            </a:r>
            <a:r>
              <a:rPr lang="de-DE" sz="2400" dirty="0" err="1">
                <a:solidFill>
                  <a:srgbClr val="000000"/>
                </a:solidFill>
              </a:rPr>
              <a:t>collective</a:t>
            </a:r>
            <a:r>
              <a:rPr lang="de-DE" sz="2400" dirty="0">
                <a:solidFill>
                  <a:srgbClr val="000000"/>
                </a:solidFill>
              </a:rPr>
              <a:t> </a:t>
            </a:r>
            <a:r>
              <a:rPr lang="de-DE" sz="2400" dirty="0" err="1">
                <a:solidFill>
                  <a:srgbClr val="000000"/>
                </a:solidFill>
              </a:rPr>
              <a:t>violence</a:t>
            </a:r>
            <a:r>
              <a:rPr lang="de-DE" sz="2400" dirty="0">
                <a:solidFill>
                  <a:srgbClr val="000000"/>
                </a:solidFill>
              </a:rPr>
              <a:t> </a:t>
            </a:r>
            <a:r>
              <a:rPr lang="de-DE" sz="2400" dirty="0" err="1">
                <a:solidFill>
                  <a:srgbClr val="000000"/>
                </a:solidFill>
              </a:rPr>
              <a:t>towards</a:t>
            </a:r>
            <a:r>
              <a:rPr lang="de-DE" sz="2400" dirty="0">
                <a:solidFill>
                  <a:srgbClr val="000000"/>
                </a:solidFill>
              </a:rPr>
              <a:t> </a:t>
            </a:r>
            <a:r>
              <a:rPr lang="de-DE" sz="2400" dirty="0" err="1">
                <a:solidFill>
                  <a:srgbClr val="000000"/>
                </a:solidFill>
              </a:rPr>
              <a:t>the</a:t>
            </a:r>
            <a:r>
              <a:rPr lang="de-DE" sz="2400" dirty="0">
                <a:solidFill>
                  <a:srgbClr val="000000"/>
                </a:solidFill>
              </a:rPr>
              <a:t> </a:t>
            </a:r>
            <a:r>
              <a:rPr lang="de-DE" sz="2400" dirty="0" err="1">
                <a:solidFill>
                  <a:srgbClr val="000000"/>
                </a:solidFill>
              </a:rPr>
              <a:t>hostile</a:t>
            </a:r>
            <a:r>
              <a:rPr lang="de-DE" sz="2400" dirty="0">
                <a:solidFill>
                  <a:srgbClr val="000000"/>
                </a:solidFill>
              </a:rPr>
              <a:t> </a:t>
            </a:r>
            <a:r>
              <a:rPr lang="de-DE" sz="2400" dirty="0" err="1">
                <a:solidFill>
                  <a:srgbClr val="000000"/>
                </a:solidFill>
              </a:rPr>
              <a:t>group</a:t>
            </a:r>
            <a:r>
              <a:rPr lang="de-DE" sz="2400" dirty="0">
                <a:solidFill>
                  <a:srgbClr val="000000"/>
                </a:solidFill>
              </a:rPr>
              <a:t> </a:t>
            </a:r>
            <a:r>
              <a:rPr lang="de-DE" sz="2400" dirty="0" err="1">
                <a:solidFill>
                  <a:srgbClr val="000000"/>
                </a:solidFill>
              </a:rPr>
              <a:t>is</a:t>
            </a:r>
            <a:r>
              <a:rPr lang="de-DE" sz="2400" dirty="0">
                <a:solidFill>
                  <a:srgbClr val="000000"/>
                </a:solidFill>
              </a:rPr>
              <a:t> </a:t>
            </a:r>
            <a:r>
              <a:rPr lang="de-DE" sz="2400" dirty="0" err="1">
                <a:solidFill>
                  <a:srgbClr val="000000"/>
                </a:solidFill>
              </a:rPr>
              <a:t>justified</a:t>
            </a:r>
            <a:r>
              <a:rPr lang="de-DE" sz="2400" dirty="0">
                <a:solidFill>
                  <a:srgbClr val="000000"/>
                </a:solidFill>
              </a:rPr>
              <a:t> </a:t>
            </a:r>
            <a:r>
              <a:rPr lang="de-DE" sz="2400" dirty="0" err="1">
                <a:solidFill>
                  <a:srgbClr val="000000"/>
                </a:solidFill>
              </a:rPr>
              <a:t>through</a:t>
            </a:r>
            <a:r>
              <a:rPr lang="de-DE" sz="2400" dirty="0">
                <a:solidFill>
                  <a:srgbClr val="000000"/>
                </a:solidFill>
              </a:rPr>
              <a:t> </a:t>
            </a:r>
            <a:r>
              <a:rPr lang="de-DE" sz="2400" dirty="0" err="1">
                <a:solidFill>
                  <a:srgbClr val="000000"/>
                </a:solidFill>
              </a:rPr>
              <a:t>specific</a:t>
            </a:r>
            <a:r>
              <a:rPr lang="de-DE" sz="2400" dirty="0">
                <a:solidFill>
                  <a:srgbClr val="000000"/>
                </a:solidFill>
              </a:rPr>
              <a:t> </a:t>
            </a:r>
            <a:r>
              <a:rPr lang="de-DE" sz="2400" dirty="0" err="1">
                <a:solidFill>
                  <a:srgbClr val="000000"/>
                </a:solidFill>
              </a:rPr>
              <a:t>psychological</a:t>
            </a:r>
            <a:r>
              <a:rPr lang="de-DE" sz="2400" dirty="0">
                <a:solidFill>
                  <a:srgbClr val="000000"/>
                </a:solidFill>
              </a:rPr>
              <a:t> </a:t>
            </a:r>
            <a:r>
              <a:rPr lang="de-DE" sz="2400" i="1" dirty="0" err="1">
                <a:solidFill>
                  <a:srgbClr val="000000"/>
                </a:solidFill>
              </a:rPr>
              <a:t>delegitimization</a:t>
            </a:r>
            <a:r>
              <a:rPr lang="de-DE" sz="2400" i="1" dirty="0">
                <a:solidFill>
                  <a:srgbClr val="000000"/>
                </a:solidFill>
              </a:rPr>
              <a:t> </a:t>
            </a:r>
            <a:r>
              <a:rPr lang="de-DE" sz="2400" i="1" dirty="0" err="1">
                <a:solidFill>
                  <a:srgbClr val="000000"/>
                </a:solidFill>
              </a:rPr>
              <a:t>processes</a:t>
            </a:r>
            <a:r>
              <a:rPr lang="de-DE" sz="2400" dirty="0">
                <a:solidFill>
                  <a:srgbClr val="000000"/>
                </a:solidFill>
              </a:rPr>
              <a:t>‘ </a:t>
            </a:r>
            <a:r>
              <a:rPr lang="de-DE" sz="1400" dirty="0">
                <a:solidFill>
                  <a:srgbClr val="000000"/>
                </a:solidFill>
              </a:rPr>
              <a:t>(</a:t>
            </a:r>
            <a:r>
              <a:rPr lang="de-DE" sz="1400" dirty="0" err="1">
                <a:solidFill>
                  <a:srgbClr val="000000"/>
                </a:solidFill>
              </a:rPr>
              <a:t>Zamperini</a:t>
            </a:r>
            <a:r>
              <a:rPr lang="de-DE" sz="1400" dirty="0">
                <a:solidFill>
                  <a:srgbClr val="000000"/>
                </a:solidFill>
              </a:rPr>
              <a:t>, A. et al. </a:t>
            </a:r>
            <a:r>
              <a:rPr lang="en-GB" sz="1400" dirty="0"/>
              <a:t>(2012) The Deconstruction of Enemy Images for a Nonkilling Society. In Christie, D. et al. (Eds.) </a:t>
            </a:r>
            <a:r>
              <a:rPr lang="en-GB" sz="1400" i="1" dirty="0"/>
              <a:t>Nonkilling Psychology.</a:t>
            </a:r>
            <a:r>
              <a:rPr lang="en-GB" sz="1400" dirty="0"/>
              <a:t> Honolulu: Creative Commons,</a:t>
            </a:r>
            <a:r>
              <a:rPr lang="de-DE" sz="1400" dirty="0">
                <a:solidFill>
                  <a:srgbClr val="000000"/>
                </a:solidFill>
              </a:rPr>
              <a:t> p. 330)</a:t>
            </a:r>
          </a:p>
          <a:p>
            <a:pPr marL="0" indent="0">
              <a:buNone/>
            </a:pPr>
            <a:r>
              <a:rPr lang="de-DE" b="1" dirty="0" err="1">
                <a:solidFill>
                  <a:srgbClr val="000000"/>
                </a:solidFill>
              </a:rPr>
              <a:t>Shifting</a:t>
            </a:r>
            <a:r>
              <a:rPr lang="de-DE" b="1" dirty="0">
                <a:solidFill>
                  <a:srgbClr val="000000"/>
                </a:solidFill>
              </a:rPr>
              <a:t> </a:t>
            </a:r>
            <a:r>
              <a:rPr lang="de-DE" b="1" dirty="0" err="1">
                <a:solidFill>
                  <a:srgbClr val="000000"/>
                </a:solidFill>
              </a:rPr>
              <a:t>blame</a:t>
            </a:r>
            <a:r>
              <a:rPr lang="de-DE" b="1" dirty="0">
                <a:solidFill>
                  <a:srgbClr val="000000"/>
                </a:solidFill>
              </a:rPr>
              <a:t> </a:t>
            </a:r>
            <a:r>
              <a:rPr lang="de-DE" b="1" dirty="0" err="1">
                <a:solidFill>
                  <a:srgbClr val="000000"/>
                </a:solidFill>
              </a:rPr>
              <a:t>for</a:t>
            </a:r>
            <a:r>
              <a:rPr lang="de-DE" b="1" dirty="0">
                <a:solidFill>
                  <a:srgbClr val="000000"/>
                </a:solidFill>
              </a:rPr>
              <a:t> </a:t>
            </a:r>
            <a:r>
              <a:rPr lang="de-DE" b="1" dirty="0" err="1">
                <a:solidFill>
                  <a:srgbClr val="000000"/>
                </a:solidFill>
              </a:rPr>
              <a:t>complex</a:t>
            </a:r>
            <a:r>
              <a:rPr lang="de-DE" b="1" dirty="0">
                <a:solidFill>
                  <a:srgbClr val="000000"/>
                </a:solidFill>
              </a:rPr>
              <a:t> </a:t>
            </a:r>
            <a:r>
              <a:rPr lang="de-DE" b="1" dirty="0" err="1">
                <a:solidFill>
                  <a:srgbClr val="000000"/>
                </a:solidFill>
              </a:rPr>
              <a:t>problems</a:t>
            </a:r>
            <a:r>
              <a:rPr lang="de-DE" b="1" dirty="0">
                <a:solidFill>
                  <a:srgbClr val="000000"/>
                </a:solidFill>
              </a:rPr>
              <a:t> on </a:t>
            </a:r>
            <a:r>
              <a:rPr lang="de-DE" b="1" dirty="0" err="1">
                <a:solidFill>
                  <a:srgbClr val="000000"/>
                </a:solidFill>
              </a:rPr>
              <a:t>scape-goat</a:t>
            </a:r>
            <a:r>
              <a:rPr lang="de-DE" b="1" dirty="0">
                <a:solidFill>
                  <a:srgbClr val="000000"/>
                </a:solidFill>
              </a:rPr>
              <a:t>; simple “</a:t>
            </a:r>
            <a:r>
              <a:rPr lang="de-DE" b="1" dirty="0" err="1">
                <a:solidFill>
                  <a:srgbClr val="000000"/>
                </a:solidFill>
              </a:rPr>
              <a:t>rescue</a:t>
            </a:r>
            <a:r>
              <a:rPr lang="de-DE" b="1" dirty="0">
                <a:solidFill>
                  <a:srgbClr val="000000"/>
                </a:solidFill>
              </a:rPr>
              <a:t>“ narrative</a:t>
            </a:r>
          </a:p>
          <a:p>
            <a:pPr marL="0" indent="0">
              <a:buNone/>
            </a:pPr>
            <a:endParaRPr lang="de-DE" sz="2400" dirty="0">
              <a:solidFill>
                <a:srgbClr val="000000"/>
              </a:solidFill>
            </a:endParaRPr>
          </a:p>
          <a:p>
            <a:endParaRPr lang="de-DE" sz="2400" dirty="0">
              <a:solidFill>
                <a:srgbClr val="000000"/>
              </a:solidFill>
            </a:endParaRPr>
          </a:p>
        </p:txBody>
      </p:sp>
    </p:spTree>
    <p:extLst>
      <p:ext uri="{BB962C8B-B14F-4D97-AF65-F5344CB8AC3E}">
        <p14:creationId xmlns:p14="http://schemas.microsoft.com/office/powerpoint/2010/main" val="869755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97D7874A-389A-8A47-BB77-95B4EC219A1F}"/>
              </a:ext>
            </a:extLst>
          </p:cNvPr>
          <p:cNvSpPr>
            <a:spLocks noGrp="1"/>
          </p:cNvSpPr>
          <p:nvPr>
            <p:ph idx="1"/>
          </p:nvPr>
        </p:nvSpPr>
        <p:spPr>
          <a:xfrm>
            <a:off x="731520" y="563880"/>
            <a:ext cx="11216640" cy="6156960"/>
          </a:xfrm>
        </p:spPr>
        <p:txBody>
          <a:bodyPr/>
          <a:lstStyle/>
          <a:p>
            <a:pPr marL="0" indent="0">
              <a:buNone/>
            </a:pPr>
            <a:endParaRPr lang="en-US" dirty="0"/>
          </a:p>
          <a:p>
            <a:pPr marL="0" indent="0">
              <a:buNone/>
            </a:pPr>
            <a:r>
              <a:rPr lang="en-US" sz="3200" dirty="0"/>
              <a:t>“</a:t>
            </a:r>
            <a:r>
              <a:rPr lang="en-US" sz="3200" i="1" dirty="0"/>
              <a:t>‘Fear’ is the name that we give to our uncertainty</a:t>
            </a:r>
            <a:r>
              <a:rPr lang="en-US" sz="3200" dirty="0"/>
              <a:t>: to our ignorance of the threat and what is to be done - what can and what can’t be - to stop it in its tracks - or to fight it back if stopping it is beyond our power.”</a:t>
            </a:r>
            <a:r>
              <a:rPr lang="en-US" dirty="0"/>
              <a:t> </a:t>
            </a:r>
            <a:r>
              <a:rPr lang="en-US" sz="1600" dirty="0"/>
              <a:t>(Zygmunt Bauman </a:t>
            </a:r>
            <a:r>
              <a:rPr lang="en-US" sz="1600" i="1" dirty="0"/>
              <a:t>Liquid Fear </a:t>
            </a:r>
            <a:r>
              <a:rPr lang="en-US" sz="1600" dirty="0"/>
              <a:t>2006, p. 2)</a:t>
            </a:r>
          </a:p>
          <a:p>
            <a:pPr marL="0" indent="0">
              <a:buNone/>
            </a:pPr>
            <a:endParaRPr lang="en-US" dirty="0">
              <a:effectLst/>
            </a:endParaRPr>
          </a:p>
          <a:p>
            <a:pPr marL="0" indent="0">
              <a:buNone/>
            </a:pPr>
            <a:r>
              <a:rPr lang="en-GB" sz="3200" dirty="0"/>
              <a:t>“It is in the nature of a crisis that a decision is due but not yet taken. </a:t>
            </a:r>
            <a:r>
              <a:rPr lang="en-GB" sz="3200" i="1" dirty="0"/>
              <a:t>The general uncertainty in a critical situation is thus pervaded by the certainty that</a:t>
            </a:r>
            <a:r>
              <a:rPr lang="en-GB" sz="3200" dirty="0"/>
              <a:t> - uncertain when, but certain, uncertain how, but certain - </a:t>
            </a:r>
            <a:r>
              <a:rPr lang="en-GB" sz="3200" i="1" dirty="0"/>
              <a:t>an end to the critical state is imminent</a:t>
            </a:r>
            <a:r>
              <a:rPr lang="en-GB" sz="3200" dirty="0"/>
              <a:t>.”</a:t>
            </a:r>
            <a:r>
              <a:rPr lang="en-GB" dirty="0"/>
              <a:t> </a:t>
            </a:r>
            <a:r>
              <a:rPr lang="en-GB" sz="1800" dirty="0"/>
              <a:t>(Reinhart </a:t>
            </a:r>
            <a:r>
              <a:rPr lang="en-GB" sz="1800" dirty="0" err="1"/>
              <a:t>Koselleck</a:t>
            </a:r>
            <a:r>
              <a:rPr lang="en-GB" sz="1800" dirty="0"/>
              <a:t> </a:t>
            </a:r>
            <a:r>
              <a:rPr lang="de-AT" sz="1800" dirty="0"/>
              <a:t> </a:t>
            </a:r>
            <a:r>
              <a:rPr lang="de-AT" sz="1800" i="1" dirty="0"/>
              <a:t>Kritik und Krise</a:t>
            </a:r>
            <a:r>
              <a:rPr lang="de-AT" sz="1800" dirty="0">
                <a:effectLst/>
              </a:rPr>
              <a:t> </a:t>
            </a:r>
            <a:r>
              <a:rPr lang="en-GB" sz="1800" dirty="0"/>
              <a:t>1973, p. 105).</a:t>
            </a:r>
            <a:endParaRPr lang="de-AT" sz="1800" dirty="0"/>
          </a:p>
          <a:p>
            <a:pPr marL="0" indent="0">
              <a:buNone/>
            </a:pPr>
            <a:r>
              <a:rPr lang="de-AT" dirty="0">
                <a:effectLst/>
              </a:rPr>
              <a:t> </a:t>
            </a:r>
            <a:endParaRPr lang="en-GB" dirty="0"/>
          </a:p>
        </p:txBody>
      </p:sp>
    </p:spTree>
    <p:extLst>
      <p:ext uri="{BB962C8B-B14F-4D97-AF65-F5344CB8AC3E}">
        <p14:creationId xmlns:p14="http://schemas.microsoft.com/office/powerpoint/2010/main" val="172450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757B920B-AA9A-4A4A-8EAF-D30DC36593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163" y="1608922"/>
            <a:ext cx="3390709" cy="3753901"/>
          </a:xfrm>
          <a:prstGeom prst="rect">
            <a:avLst/>
          </a:prstGeom>
        </p:spPr>
      </p:pic>
      <p:pic>
        <p:nvPicPr>
          <p:cNvPr id="5" name="Grafik 4" descr="Ein Bild, das Text, draußen, rot, Boot enthält.&#10;&#10;Automatisch generierte Beschreibung">
            <a:extLst>
              <a:ext uri="{FF2B5EF4-FFF2-40B4-BE49-F238E27FC236}">
                <a16:creationId xmlns:a16="http://schemas.microsoft.com/office/drawing/2014/main" id="{3FB45233-3C80-BF40-91F5-52954A1079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7613" y="1608922"/>
            <a:ext cx="4459795" cy="3685762"/>
          </a:xfrm>
          <a:prstGeom prst="rect">
            <a:avLst/>
          </a:prstGeom>
        </p:spPr>
      </p:pic>
      <p:pic>
        <p:nvPicPr>
          <p:cNvPr id="6" name="Grafik 5" descr="Ein Bild, das Text, draußen, Baum, Himmel enthält.&#10;&#10;Automatisch generierte Beschreibung">
            <a:extLst>
              <a:ext uri="{FF2B5EF4-FFF2-40B4-BE49-F238E27FC236}">
                <a16:creationId xmlns:a16="http://schemas.microsoft.com/office/drawing/2014/main" id="{7311F731-CBEA-2140-8C39-C89E74DD3B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34389" y="1608922"/>
            <a:ext cx="3757611" cy="3685762"/>
          </a:xfrm>
          <a:prstGeom prst="rect">
            <a:avLst/>
          </a:prstGeom>
        </p:spPr>
      </p:pic>
      <p:sp>
        <p:nvSpPr>
          <p:cNvPr id="7" name="Rechteck 6">
            <a:extLst>
              <a:ext uri="{FF2B5EF4-FFF2-40B4-BE49-F238E27FC236}">
                <a16:creationId xmlns:a16="http://schemas.microsoft.com/office/drawing/2014/main" id="{4ACE6F8A-DF27-0844-AB4B-5AD2DAB5B5DA}"/>
              </a:ext>
            </a:extLst>
          </p:cNvPr>
          <p:cNvSpPr/>
          <p:nvPr/>
        </p:nvSpPr>
        <p:spPr>
          <a:xfrm>
            <a:off x="157163" y="5730240"/>
            <a:ext cx="3390709" cy="6705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600" dirty="0">
                <a:ln>
                  <a:solidFill>
                    <a:schemeClr val="tx1"/>
                  </a:solidFill>
                </a:ln>
                <a:noFill/>
              </a:rPr>
              <a:t>https://</a:t>
            </a:r>
            <a:r>
              <a:rPr lang="de-AT" sz="1600" dirty="0" err="1">
                <a:ln>
                  <a:solidFill>
                    <a:schemeClr val="tx1"/>
                  </a:solidFill>
                </a:ln>
                <a:noFill/>
              </a:rPr>
              <a:t>www.woxx.lu</a:t>
            </a:r>
            <a:r>
              <a:rPr lang="de-AT" sz="1600" dirty="0">
                <a:ln>
                  <a:solidFill>
                    <a:schemeClr val="tx1"/>
                  </a:solidFill>
                </a:ln>
                <a:noFill/>
              </a:rPr>
              <a:t>/antisemitismus-</a:t>
            </a:r>
            <a:r>
              <a:rPr lang="de-AT" sz="1600" dirty="0" err="1">
                <a:ln>
                  <a:solidFill>
                    <a:schemeClr val="tx1"/>
                  </a:solidFill>
                </a:ln>
                <a:noFill/>
              </a:rPr>
              <a:t>corona</a:t>
            </a:r>
            <a:r>
              <a:rPr lang="de-AT" sz="1600" dirty="0">
                <a:ln>
                  <a:solidFill>
                    <a:schemeClr val="tx1"/>
                  </a:solidFill>
                </a:ln>
                <a:noFill/>
              </a:rPr>
              <a:t>-ein-gefundenes-fressen/</a:t>
            </a:r>
          </a:p>
        </p:txBody>
      </p:sp>
      <p:sp>
        <p:nvSpPr>
          <p:cNvPr id="8" name="Rechteck 7">
            <a:extLst>
              <a:ext uri="{FF2B5EF4-FFF2-40B4-BE49-F238E27FC236}">
                <a16:creationId xmlns:a16="http://schemas.microsoft.com/office/drawing/2014/main" id="{32346CA0-6DA4-AE4B-A975-55006A1BDAC5}"/>
              </a:ext>
            </a:extLst>
          </p:cNvPr>
          <p:cNvSpPr/>
          <p:nvPr/>
        </p:nvSpPr>
        <p:spPr>
          <a:xfrm>
            <a:off x="8644129" y="5730240"/>
            <a:ext cx="3390707" cy="6705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400" dirty="0">
                <a:ln>
                  <a:solidFill>
                    <a:schemeClr val="tx1"/>
                  </a:solidFill>
                </a:ln>
              </a:rPr>
              <a:t>https://</a:t>
            </a:r>
            <a:r>
              <a:rPr lang="de-AT" sz="1400" dirty="0" err="1">
                <a:ln>
                  <a:solidFill>
                    <a:schemeClr val="tx1"/>
                  </a:solidFill>
                </a:ln>
              </a:rPr>
              <a:t>www.swr.de</a:t>
            </a:r>
            <a:r>
              <a:rPr lang="de-AT" sz="1400" dirty="0">
                <a:ln>
                  <a:solidFill>
                    <a:schemeClr val="tx1"/>
                  </a:solidFill>
                </a:ln>
              </a:rPr>
              <a:t>/swr2/wissen/die-grosse-luege-corona-leugner-in-den-usa-100.html</a:t>
            </a:r>
          </a:p>
        </p:txBody>
      </p:sp>
      <p:sp>
        <p:nvSpPr>
          <p:cNvPr id="9" name="Rechteck 8">
            <a:extLst>
              <a:ext uri="{FF2B5EF4-FFF2-40B4-BE49-F238E27FC236}">
                <a16:creationId xmlns:a16="http://schemas.microsoft.com/office/drawing/2014/main" id="{D96280C0-9A68-3B42-A0E2-63E3696A7FB0}"/>
              </a:ext>
            </a:extLst>
          </p:cNvPr>
          <p:cNvSpPr/>
          <p:nvPr/>
        </p:nvSpPr>
        <p:spPr>
          <a:xfrm>
            <a:off x="3757613" y="5730240"/>
            <a:ext cx="4459795" cy="670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400" dirty="0">
                <a:ln>
                  <a:solidFill>
                    <a:schemeClr val="tx1"/>
                  </a:solidFill>
                </a:ln>
              </a:rPr>
              <a:t>https://</a:t>
            </a:r>
            <a:r>
              <a:rPr lang="de-AT" sz="1400" dirty="0" err="1">
                <a:ln>
                  <a:solidFill>
                    <a:schemeClr val="tx1"/>
                  </a:solidFill>
                </a:ln>
              </a:rPr>
              <a:t>www.daserste.de</a:t>
            </a:r>
            <a:r>
              <a:rPr lang="de-AT" sz="1400" dirty="0">
                <a:ln>
                  <a:solidFill>
                    <a:schemeClr val="tx1"/>
                  </a:solidFill>
                </a:ln>
              </a:rPr>
              <a:t>/</a:t>
            </a:r>
            <a:r>
              <a:rPr lang="de-AT" sz="1400" dirty="0" err="1">
                <a:ln>
                  <a:solidFill>
                    <a:schemeClr val="tx1"/>
                  </a:solidFill>
                </a:ln>
              </a:rPr>
              <a:t>information</a:t>
            </a:r>
            <a:r>
              <a:rPr lang="de-AT" sz="1400" dirty="0">
                <a:ln>
                  <a:solidFill>
                    <a:schemeClr val="tx1"/>
                  </a:solidFill>
                </a:ln>
              </a:rPr>
              <a:t>/wissen-kultur/</a:t>
            </a:r>
            <a:r>
              <a:rPr lang="de-AT" sz="1400" dirty="0" err="1">
                <a:ln>
                  <a:solidFill>
                    <a:schemeClr val="tx1"/>
                  </a:solidFill>
                </a:ln>
              </a:rPr>
              <a:t>ttt</a:t>
            </a:r>
            <a:r>
              <a:rPr lang="de-AT" sz="1400" dirty="0">
                <a:ln>
                  <a:solidFill>
                    <a:schemeClr val="tx1"/>
                  </a:solidFill>
                </a:ln>
              </a:rPr>
              <a:t>/</a:t>
            </a:r>
            <a:r>
              <a:rPr lang="de-AT" sz="1400" dirty="0" err="1">
                <a:ln>
                  <a:solidFill>
                    <a:schemeClr val="tx1"/>
                  </a:solidFill>
                </a:ln>
              </a:rPr>
              <a:t>videosextern</a:t>
            </a:r>
            <a:r>
              <a:rPr lang="de-AT" sz="1400" dirty="0">
                <a:ln>
                  <a:solidFill>
                    <a:schemeClr val="tx1"/>
                  </a:solidFill>
                </a:ln>
              </a:rPr>
              <a:t>/die-corona-leugner-und-die-demokratie-100.html</a:t>
            </a:r>
          </a:p>
        </p:txBody>
      </p:sp>
      <p:sp>
        <p:nvSpPr>
          <p:cNvPr id="10" name="Rechteck 9">
            <a:extLst>
              <a:ext uri="{FF2B5EF4-FFF2-40B4-BE49-F238E27FC236}">
                <a16:creationId xmlns:a16="http://schemas.microsoft.com/office/drawing/2014/main" id="{8AF7ABB8-B950-8940-89CD-656A88FA2BDB}"/>
              </a:ext>
            </a:extLst>
          </p:cNvPr>
          <p:cNvSpPr/>
          <p:nvPr/>
        </p:nvSpPr>
        <p:spPr>
          <a:xfrm>
            <a:off x="157163" y="457200"/>
            <a:ext cx="11877673" cy="871728"/>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200" b="1" dirty="0"/>
              <a:t>CONSPIRACY THEORIES, FALLACIOUS ANALOGIES, FAR-RIGHT INSTRUMENTALISATION OF PROTESTS</a:t>
            </a:r>
          </a:p>
        </p:txBody>
      </p:sp>
    </p:spTree>
    <p:extLst>
      <p:ext uri="{BB962C8B-B14F-4D97-AF65-F5344CB8AC3E}">
        <p14:creationId xmlns:p14="http://schemas.microsoft.com/office/powerpoint/2010/main" val="3439727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Rectangle 8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CCA1F05-1927-6946-AA33-E61FDC93E4B8}"/>
              </a:ext>
            </a:extLst>
          </p:cNvPr>
          <p:cNvSpPr>
            <a:spLocks noGrp="1"/>
          </p:cNvSpPr>
          <p:nvPr>
            <p:ph type="title"/>
          </p:nvPr>
        </p:nvSpPr>
        <p:spPr>
          <a:xfrm>
            <a:off x="466722" y="586855"/>
            <a:ext cx="3201366" cy="3387497"/>
          </a:xfrm>
        </p:spPr>
        <p:txBody>
          <a:bodyPr anchor="b">
            <a:normAutofit/>
          </a:bodyPr>
          <a:lstStyle/>
          <a:p>
            <a:pPr algn="r">
              <a:defRPr/>
            </a:pPr>
            <a:r>
              <a:rPr lang="de-AT" sz="4000" b="1">
                <a:solidFill>
                  <a:srgbClr val="FFFFFF"/>
                </a:solidFill>
                <a:latin typeface="+mn-lt"/>
              </a:rPr>
              <a:t>6 Strategies of the Infodemic during the Pandemic</a:t>
            </a:r>
          </a:p>
        </p:txBody>
      </p:sp>
      <p:sp>
        <p:nvSpPr>
          <p:cNvPr id="3" name="Inhaltsplatzhalter 2">
            <a:extLst>
              <a:ext uri="{FF2B5EF4-FFF2-40B4-BE49-F238E27FC236}">
                <a16:creationId xmlns:a16="http://schemas.microsoft.com/office/drawing/2014/main" id="{E1BCCFF9-2233-FB42-94C1-879F5057A58A}"/>
              </a:ext>
            </a:extLst>
          </p:cNvPr>
          <p:cNvSpPr>
            <a:spLocks noGrp="1"/>
          </p:cNvSpPr>
          <p:nvPr>
            <p:ph idx="1"/>
          </p:nvPr>
        </p:nvSpPr>
        <p:spPr>
          <a:xfrm>
            <a:off x="4810259" y="649480"/>
            <a:ext cx="6555347" cy="5546047"/>
          </a:xfrm>
        </p:spPr>
        <p:txBody>
          <a:bodyPr anchor="ctr">
            <a:normAutofit/>
          </a:bodyPr>
          <a:lstStyle/>
          <a:p>
            <a:pPr>
              <a:defRPr/>
            </a:pPr>
            <a:r>
              <a:rPr lang="de-AT" sz="2400" dirty="0"/>
              <a:t>Relevant </a:t>
            </a:r>
            <a:r>
              <a:rPr lang="de-AT" sz="2400" dirty="0" err="1"/>
              <a:t>measures</a:t>
            </a:r>
            <a:r>
              <a:rPr lang="de-AT" sz="2400" dirty="0"/>
              <a:t> </a:t>
            </a:r>
            <a:r>
              <a:rPr lang="de-AT" sz="2400" dirty="0" err="1"/>
              <a:t>are</a:t>
            </a:r>
            <a:r>
              <a:rPr lang="de-AT" sz="2400" dirty="0"/>
              <a:t> </a:t>
            </a:r>
            <a:r>
              <a:rPr lang="de-AT" sz="2400" dirty="0" err="1"/>
              <a:t>delegitimized</a:t>
            </a:r>
            <a:r>
              <a:rPr lang="de-AT" sz="2400" dirty="0"/>
              <a:t> (</a:t>
            </a:r>
            <a:r>
              <a:rPr lang="de-AT" sz="2400" dirty="0" err="1"/>
              <a:t>waering</a:t>
            </a:r>
            <a:r>
              <a:rPr lang="de-AT" sz="2400" dirty="0"/>
              <a:t> </a:t>
            </a:r>
            <a:r>
              <a:rPr lang="de-AT" sz="2400" dirty="0" err="1"/>
              <a:t>of</a:t>
            </a:r>
            <a:r>
              <a:rPr lang="de-AT" sz="2400" dirty="0"/>
              <a:t> </a:t>
            </a:r>
            <a:r>
              <a:rPr lang="de-AT" sz="2400" dirty="0" err="1"/>
              <a:t>masks</a:t>
            </a:r>
            <a:r>
              <a:rPr lang="de-AT" sz="2400" dirty="0"/>
              <a:t>, etc.)</a:t>
            </a:r>
          </a:p>
          <a:p>
            <a:pPr>
              <a:defRPr/>
            </a:pPr>
            <a:r>
              <a:rPr lang="de-AT" sz="2400" dirty="0" err="1"/>
              <a:t>Propagating</a:t>
            </a:r>
            <a:r>
              <a:rPr lang="de-AT" sz="2400" dirty="0"/>
              <a:t> </a:t>
            </a:r>
            <a:r>
              <a:rPr lang="de-AT" sz="2400" dirty="0" err="1"/>
              <a:t>bad</a:t>
            </a:r>
            <a:r>
              <a:rPr lang="de-AT" sz="2400" dirty="0"/>
              <a:t> </a:t>
            </a:r>
            <a:r>
              <a:rPr lang="de-AT" sz="2400" dirty="0" err="1"/>
              <a:t>medication</a:t>
            </a:r>
            <a:endParaRPr lang="de-AT" sz="2400" dirty="0"/>
          </a:p>
          <a:p>
            <a:pPr>
              <a:defRPr/>
            </a:pPr>
            <a:r>
              <a:rPr lang="de-AT" sz="2400" dirty="0" err="1"/>
              <a:t>Relativize</a:t>
            </a:r>
            <a:r>
              <a:rPr lang="de-AT" sz="2400" dirty="0"/>
              <a:t> </a:t>
            </a:r>
            <a:r>
              <a:rPr lang="de-AT" sz="2400" dirty="0" err="1"/>
              <a:t>danger</a:t>
            </a:r>
            <a:endParaRPr lang="de-AT" sz="2400" dirty="0"/>
          </a:p>
          <a:p>
            <a:pPr>
              <a:defRPr/>
            </a:pPr>
            <a:r>
              <a:rPr lang="de-AT" sz="2400" dirty="0"/>
              <a:t>Total </a:t>
            </a:r>
            <a:r>
              <a:rPr lang="de-AT" sz="2400" dirty="0" err="1"/>
              <a:t>denial</a:t>
            </a:r>
            <a:r>
              <a:rPr lang="de-AT" sz="2400" dirty="0"/>
              <a:t> </a:t>
            </a:r>
            <a:r>
              <a:rPr lang="de-AT" sz="2400" dirty="0" err="1"/>
              <a:t>of</a:t>
            </a:r>
            <a:r>
              <a:rPr lang="de-AT" sz="2400" dirty="0"/>
              <a:t> </a:t>
            </a:r>
            <a:r>
              <a:rPr lang="de-AT" sz="2400" dirty="0" err="1"/>
              <a:t>the</a:t>
            </a:r>
            <a:r>
              <a:rPr lang="de-AT" sz="2400" dirty="0"/>
              <a:t> </a:t>
            </a:r>
            <a:r>
              <a:rPr lang="de-AT" sz="2400" dirty="0" err="1"/>
              <a:t>existence</a:t>
            </a:r>
            <a:r>
              <a:rPr lang="de-AT" sz="2400" dirty="0"/>
              <a:t> </a:t>
            </a:r>
            <a:r>
              <a:rPr lang="de-AT" sz="2400" dirty="0" err="1"/>
              <a:t>of</a:t>
            </a:r>
            <a:r>
              <a:rPr lang="de-AT" sz="2400" dirty="0"/>
              <a:t> COVID, </a:t>
            </a:r>
            <a:r>
              <a:rPr lang="de-AT" sz="2400" dirty="0" err="1"/>
              <a:t>of</a:t>
            </a:r>
            <a:r>
              <a:rPr lang="de-AT" sz="2400" dirty="0"/>
              <a:t> </a:t>
            </a:r>
            <a:r>
              <a:rPr lang="de-AT" sz="2400" dirty="0" err="1"/>
              <a:t>the</a:t>
            </a:r>
            <a:r>
              <a:rPr lang="de-AT" sz="2400" dirty="0"/>
              <a:t> </a:t>
            </a:r>
            <a:r>
              <a:rPr lang="de-AT" sz="2400" dirty="0" err="1"/>
              <a:t>pandemic</a:t>
            </a:r>
            <a:endParaRPr lang="de-AT" sz="2400" dirty="0"/>
          </a:p>
          <a:p>
            <a:pPr>
              <a:defRPr/>
            </a:pPr>
            <a:r>
              <a:rPr lang="de-AT" sz="2400" dirty="0" err="1"/>
              <a:t>Selling</a:t>
            </a:r>
            <a:r>
              <a:rPr lang="de-AT" sz="2400" dirty="0"/>
              <a:t> </a:t>
            </a:r>
            <a:r>
              <a:rPr lang="de-AT" sz="2400" dirty="0" err="1"/>
              <a:t>wrong</a:t>
            </a:r>
            <a:r>
              <a:rPr lang="de-AT" sz="2400" dirty="0"/>
              <a:t> </a:t>
            </a:r>
            <a:r>
              <a:rPr lang="de-AT" sz="2400" dirty="0" err="1"/>
              <a:t>protection</a:t>
            </a:r>
            <a:r>
              <a:rPr lang="de-AT" sz="2400" dirty="0"/>
              <a:t> on-line </a:t>
            </a:r>
          </a:p>
          <a:p>
            <a:pPr>
              <a:defRPr/>
            </a:pPr>
            <a:r>
              <a:rPr lang="de-AT" sz="2400" dirty="0" err="1"/>
              <a:t>Creating</a:t>
            </a:r>
            <a:r>
              <a:rPr lang="de-AT" sz="2400" dirty="0"/>
              <a:t> </a:t>
            </a:r>
            <a:r>
              <a:rPr lang="de-AT" sz="2400" dirty="0" err="1"/>
              <a:t>scape</a:t>
            </a:r>
            <a:r>
              <a:rPr lang="de-AT" sz="2400" dirty="0"/>
              <a:t> </a:t>
            </a:r>
            <a:r>
              <a:rPr lang="de-AT" sz="2400" dirty="0" err="1"/>
              <a:t>goats</a:t>
            </a:r>
            <a:endParaRPr lang="de-AT" sz="2400" dirty="0"/>
          </a:p>
          <a:p>
            <a:pPr marL="0" indent="0">
              <a:buNone/>
              <a:defRPr/>
            </a:pPr>
            <a:r>
              <a:rPr lang="de-AT" sz="1600" dirty="0"/>
              <a:t>(Hansson, S., </a:t>
            </a:r>
            <a:r>
              <a:rPr lang="de-AT" sz="1600" dirty="0" err="1"/>
              <a:t>Orru</a:t>
            </a:r>
            <a:r>
              <a:rPr lang="de-AT" sz="1600" dirty="0"/>
              <a:t>, K., </a:t>
            </a:r>
            <a:r>
              <a:rPr lang="de-AT" sz="1600" dirty="0" err="1"/>
              <a:t>Torpan</a:t>
            </a:r>
            <a:r>
              <a:rPr lang="de-AT" sz="1600" dirty="0"/>
              <a:t>, S., </a:t>
            </a:r>
            <a:r>
              <a:rPr lang="de-AT" sz="1600" dirty="0" err="1"/>
              <a:t>B.ck</a:t>
            </a:r>
            <a:r>
              <a:rPr lang="de-AT" sz="1600" dirty="0"/>
              <a:t>, A., </a:t>
            </a:r>
            <a:r>
              <a:rPr lang="de-AT" sz="1600" dirty="0" err="1"/>
              <a:t>Kazemekaityte</a:t>
            </a:r>
            <a:r>
              <a:rPr lang="de-AT" sz="1600" dirty="0"/>
              <a:t>, A., Meyer, S.F., </a:t>
            </a:r>
            <a:r>
              <a:rPr lang="de-AT" sz="1600" dirty="0" err="1"/>
              <a:t>Ludvigsen</a:t>
            </a:r>
            <a:r>
              <a:rPr lang="de-AT" sz="1600" dirty="0"/>
              <a:t>, J., </a:t>
            </a:r>
            <a:r>
              <a:rPr lang="de-AT" sz="1600" dirty="0" err="1"/>
              <a:t>Savadori</a:t>
            </a:r>
            <a:r>
              <a:rPr lang="de-AT" sz="1600" dirty="0"/>
              <a:t>, L., </a:t>
            </a:r>
            <a:r>
              <a:rPr lang="de-AT" sz="1600" dirty="0" err="1"/>
              <a:t>Galvagni</a:t>
            </a:r>
            <a:r>
              <a:rPr lang="de-AT" sz="1600" dirty="0"/>
              <a:t>, A., &amp; </a:t>
            </a:r>
            <a:r>
              <a:rPr lang="de-AT" sz="1600" dirty="0" err="1"/>
              <a:t>Pigr.e</a:t>
            </a:r>
            <a:r>
              <a:rPr lang="de-AT" sz="1600" dirty="0"/>
              <a:t>, A. (2021). COVID-19 </a:t>
            </a:r>
            <a:r>
              <a:rPr lang="de-AT" sz="1600" dirty="0" err="1"/>
              <a:t>information</a:t>
            </a:r>
            <a:r>
              <a:rPr lang="de-AT" sz="1600" dirty="0"/>
              <a:t> </a:t>
            </a:r>
            <a:r>
              <a:rPr lang="de-AT" sz="1600" dirty="0" err="1"/>
              <a:t>disorder</a:t>
            </a:r>
            <a:r>
              <a:rPr lang="de-AT" sz="1600" dirty="0"/>
              <a:t>: Six </a:t>
            </a:r>
            <a:r>
              <a:rPr lang="de-AT" sz="1600" dirty="0" err="1"/>
              <a:t>types</a:t>
            </a:r>
            <a:r>
              <a:rPr lang="de-AT" sz="1600" dirty="0"/>
              <a:t> </a:t>
            </a:r>
            <a:r>
              <a:rPr lang="de-AT" sz="1600" dirty="0" err="1"/>
              <a:t>of</a:t>
            </a:r>
            <a:r>
              <a:rPr lang="de-AT" sz="1600" dirty="0"/>
              <a:t> </a:t>
            </a:r>
            <a:r>
              <a:rPr lang="de-AT" sz="1600" dirty="0" err="1"/>
              <a:t>harmful</a:t>
            </a:r>
            <a:r>
              <a:rPr lang="de-AT" sz="1600" dirty="0"/>
              <a:t> </a:t>
            </a:r>
            <a:r>
              <a:rPr lang="de-AT" sz="1600" dirty="0" err="1"/>
              <a:t>information</a:t>
            </a:r>
            <a:r>
              <a:rPr lang="de-AT" sz="1600" dirty="0"/>
              <a:t> </a:t>
            </a:r>
            <a:r>
              <a:rPr lang="de-AT" sz="1600" dirty="0" err="1"/>
              <a:t>during</a:t>
            </a:r>
            <a:r>
              <a:rPr lang="de-AT" sz="1600" dirty="0"/>
              <a:t> </a:t>
            </a:r>
            <a:r>
              <a:rPr lang="de-AT" sz="1600" dirty="0" err="1"/>
              <a:t>the</a:t>
            </a:r>
            <a:r>
              <a:rPr lang="de-AT" sz="1600" dirty="0"/>
              <a:t> </a:t>
            </a:r>
            <a:r>
              <a:rPr lang="de-AT" sz="1600" dirty="0" err="1"/>
              <a:t>pandemic</a:t>
            </a:r>
            <a:r>
              <a:rPr lang="de-AT" sz="1600" dirty="0"/>
              <a:t> in Europe </a:t>
            </a:r>
            <a:r>
              <a:rPr lang="de-AT" sz="1600" i="1" dirty="0"/>
              <a:t>J </a:t>
            </a:r>
            <a:r>
              <a:rPr lang="de-AT" sz="1600" i="1" dirty="0" err="1"/>
              <a:t>of</a:t>
            </a:r>
            <a:r>
              <a:rPr lang="de-AT" sz="1600" i="1" dirty="0"/>
              <a:t> </a:t>
            </a:r>
            <a:r>
              <a:rPr lang="de-AT" sz="1600" i="1" dirty="0" err="1"/>
              <a:t>Risk</a:t>
            </a:r>
            <a:r>
              <a:rPr lang="de-AT" sz="1600" i="1" dirty="0"/>
              <a:t> Research</a:t>
            </a:r>
            <a:r>
              <a:rPr lang="de-AT" sz="1600" dirty="0"/>
              <a:t> https://</a:t>
            </a:r>
            <a:r>
              <a:rPr lang="de-AT" sz="1600" dirty="0" err="1"/>
              <a:t>doi.org</a:t>
            </a:r>
            <a:r>
              <a:rPr lang="de-AT" sz="1600" dirty="0"/>
              <a:t>/10.1080/13669877.2020.1871058)</a:t>
            </a:r>
          </a:p>
          <a:p>
            <a:pPr>
              <a:defRPr/>
            </a:pPr>
            <a:endParaRPr lang="de-AT"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BFE1AD3-B2BC-4567-8B4A-DCB8F9080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5801"/>
            <a:ext cx="12188952" cy="521767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FDE75AAD-F4A4-4ED2-9A2F-B2412F936C4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2759"/>
          <a:stretch/>
        </p:blipFill>
        <p:spPr>
          <a:xfrm flipV="1">
            <a:off x="2" y="0"/>
            <a:ext cx="12191999" cy="2235323"/>
          </a:xfrm>
          <a:custGeom>
            <a:avLst/>
            <a:gdLst>
              <a:gd name="connsiteX0" fmla="*/ 0 w 12191999"/>
              <a:gd name="connsiteY0" fmla="*/ 2235323 h 2235323"/>
              <a:gd name="connsiteX1" fmla="*/ 12191999 w 12191999"/>
              <a:gd name="connsiteY1" fmla="*/ 2235323 h 2235323"/>
              <a:gd name="connsiteX2" fmla="*/ 12191999 w 12191999"/>
              <a:gd name="connsiteY2" fmla="*/ 0 h 2235323"/>
              <a:gd name="connsiteX3" fmla="*/ 0 w 12191999"/>
              <a:gd name="connsiteY3" fmla="*/ 0 h 2235323"/>
            </a:gdLst>
            <a:ahLst/>
            <a:cxnLst>
              <a:cxn ang="0">
                <a:pos x="connsiteX0" y="connsiteY0"/>
              </a:cxn>
              <a:cxn ang="0">
                <a:pos x="connsiteX1" y="connsiteY1"/>
              </a:cxn>
              <a:cxn ang="0">
                <a:pos x="connsiteX2" y="connsiteY2"/>
              </a:cxn>
              <a:cxn ang="0">
                <a:pos x="connsiteX3" y="connsiteY3"/>
              </a:cxn>
            </a:cxnLst>
            <a:rect l="l" t="t" r="r" b="b"/>
            <a:pathLst>
              <a:path w="12191999" h="2235323">
                <a:moveTo>
                  <a:pt x="0" y="2235323"/>
                </a:moveTo>
                <a:lnTo>
                  <a:pt x="12191999" y="2235323"/>
                </a:lnTo>
                <a:lnTo>
                  <a:pt x="12191999" y="0"/>
                </a:lnTo>
                <a:lnTo>
                  <a:pt x="0" y="0"/>
                </a:lnTo>
                <a:close/>
              </a:path>
            </a:pathLst>
          </a:custGeom>
        </p:spPr>
      </p:pic>
      <p:sp>
        <p:nvSpPr>
          <p:cNvPr id="2" name="Titel 1">
            <a:extLst>
              <a:ext uri="{FF2B5EF4-FFF2-40B4-BE49-F238E27FC236}">
                <a16:creationId xmlns:a16="http://schemas.microsoft.com/office/drawing/2014/main" id="{EDDEF239-82CA-CA44-BF5C-8D2E7EFDCFCA}"/>
              </a:ext>
            </a:extLst>
          </p:cNvPr>
          <p:cNvSpPr>
            <a:spLocks noGrp="1"/>
          </p:cNvSpPr>
          <p:nvPr>
            <p:ph type="ctrTitle"/>
          </p:nvPr>
        </p:nvSpPr>
        <p:spPr>
          <a:xfrm>
            <a:off x="753925" y="1601735"/>
            <a:ext cx="10684151" cy="1991979"/>
          </a:xfrm>
        </p:spPr>
        <p:txBody>
          <a:bodyPr anchor="b">
            <a:normAutofit/>
          </a:bodyPr>
          <a:lstStyle/>
          <a:p>
            <a:r>
              <a:rPr lang="de-AT" sz="6600" b="1" dirty="0">
                <a:solidFill>
                  <a:srgbClr val="FFFFFF"/>
                </a:solidFill>
                <a:latin typeface="+mn-lt"/>
              </a:rPr>
              <a:t>RESULTS, PERSPECTIVES, AND ALTERNATIVES</a:t>
            </a:r>
          </a:p>
        </p:txBody>
      </p:sp>
      <p:pic>
        <p:nvPicPr>
          <p:cNvPr id="14" name="Picture 13">
            <a:extLst>
              <a:ext uri="{FF2B5EF4-FFF2-40B4-BE49-F238E27FC236}">
                <a16:creationId xmlns:a16="http://schemas.microsoft.com/office/drawing/2014/main" id="{DA20CE0B-92EC-45FD-8F68-38003D6D8C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586080"/>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Tree>
    <p:extLst>
      <p:ext uri="{BB962C8B-B14F-4D97-AF65-F5344CB8AC3E}">
        <p14:creationId xmlns:p14="http://schemas.microsoft.com/office/powerpoint/2010/main" val="400624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1243A65E-EDF8-4848-876E-8267141E27B1}"/>
              </a:ext>
            </a:extLst>
          </p:cNvPr>
          <p:cNvSpPr>
            <a:spLocks noGrp="1"/>
          </p:cNvSpPr>
          <p:nvPr>
            <p:ph type="title"/>
          </p:nvPr>
        </p:nvSpPr>
        <p:spPr>
          <a:xfrm>
            <a:off x="640079" y="2053641"/>
            <a:ext cx="3669161" cy="2760098"/>
          </a:xfrm>
        </p:spPr>
        <p:txBody>
          <a:bodyPr>
            <a:normAutofit/>
          </a:bodyPr>
          <a:lstStyle/>
          <a:p>
            <a:r>
              <a:rPr lang="en-GB" b="1" dirty="0">
                <a:solidFill>
                  <a:srgbClr val="FFFFFF"/>
                </a:solidFill>
                <a:latin typeface="+mn-lt"/>
              </a:rPr>
              <a:t>Results: </a:t>
            </a:r>
            <a:br>
              <a:rPr lang="en-GB" b="1" dirty="0">
                <a:solidFill>
                  <a:srgbClr val="FFFFFF"/>
                </a:solidFill>
                <a:latin typeface="+mn-lt"/>
              </a:rPr>
            </a:br>
            <a:r>
              <a:rPr lang="en-GB" b="1" dirty="0">
                <a:solidFill>
                  <a:srgbClr val="FFFFFF"/>
                </a:solidFill>
                <a:latin typeface="+mn-lt"/>
              </a:rPr>
              <a:t>Challenges and Dangers</a:t>
            </a:r>
          </a:p>
        </p:txBody>
      </p:sp>
      <p:sp>
        <p:nvSpPr>
          <p:cNvPr id="3" name="Inhaltsplatzhalter 2">
            <a:extLst>
              <a:ext uri="{FF2B5EF4-FFF2-40B4-BE49-F238E27FC236}">
                <a16:creationId xmlns:a16="http://schemas.microsoft.com/office/drawing/2014/main" id="{81C1CAAF-F794-104C-8FA6-4C29F6F51EA6}"/>
              </a:ext>
            </a:extLst>
          </p:cNvPr>
          <p:cNvSpPr>
            <a:spLocks noGrp="1"/>
          </p:cNvSpPr>
          <p:nvPr>
            <p:ph idx="1"/>
          </p:nvPr>
        </p:nvSpPr>
        <p:spPr>
          <a:xfrm>
            <a:off x="6090574" y="348916"/>
            <a:ext cx="5306084" cy="5683584"/>
          </a:xfrm>
        </p:spPr>
        <p:txBody>
          <a:bodyPr anchor="ctr">
            <a:normAutofit/>
          </a:bodyPr>
          <a:lstStyle/>
          <a:p>
            <a:r>
              <a:rPr lang="en-GB" sz="2400" dirty="0">
                <a:solidFill>
                  <a:srgbClr val="000000"/>
                </a:solidFill>
              </a:rPr>
              <a:t>Re/Nationalisation</a:t>
            </a:r>
          </a:p>
          <a:p>
            <a:r>
              <a:rPr lang="en-GB" sz="2400" dirty="0">
                <a:solidFill>
                  <a:srgbClr val="000000"/>
                </a:solidFill>
              </a:rPr>
              <a:t>Conspiracy theories and scapegoating</a:t>
            </a:r>
          </a:p>
          <a:p>
            <a:r>
              <a:rPr lang="en-GB" sz="2400" dirty="0">
                <a:solidFill>
                  <a:srgbClr val="000000"/>
                </a:solidFill>
              </a:rPr>
              <a:t>Exclusion of vulnerable groups; generation conflict</a:t>
            </a:r>
          </a:p>
          <a:p>
            <a:r>
              <a:rPr lang="en-GB" sz="2400" dirty="0">
                <a:solidFill>
                  <a:srgbClr val="000000"/>
                </a:solidFill>
              </a:rPr>
              <a:t>Rise of authoritarianism (“Message-Control”)</a:t>
            </a:r>
          </a:p>
          <a:p>
            <a:r>
              <a:rPr lang="en-GB" sz="2400" dirty="0" err="1">
                <a:solidFill>
                  <a:srgbClr val="000000"/>
                </a:solidFill>
              </a:rPr>
              <a:t>Instrumentalisation</a:t>
            </a:r>
            <a:r>
              <a:rPr lang="en-GB" sz="2400" dirty="0">
                <a:solidFill>
                  <a:srgbClr val="000000"/>
                </a:solidFill>
              </a:rPr>
              <a:t> of discontent</a:t>
            </a:r>
          </a:p>
          <a:p>
            <a:pPr marL="0" indent="0">
              <a:buNone/>
            </a:pPr>
            <a:endParaRPr lang="en-GB" sz="2000" b="1" dirty="0">
              <a:solidFill>
                <a:srgbClr val="000000"/>
              </a:solidFill>
            </a:endParaRPr>
          </a:p>
          <a:p>
            <a:pPr marL="0" indent="0">
              <a:buNone/>
            </a:pPr>
            <a:r>
              <a:rPr lang="en-GB" sz="2400" b="1" dirty="0">
                <a:solidFill>
                  <a:srgbClr val="000000"/>
                </a:solidFill>
              </a:rPr>
              <a:t>Normalisation of restrictions – “Crisis of Human rights”</a:t>
            </a:r>
          </a:p>
          <a:p>
            <a:pPr marL="0" indent="0">
              <a:spcBef>
                <a:spcPts val="0"/>
              </a:spcBef>
              <a:buNone/>
            </a:pPr>
            <a:r>
              <a:rPr lang="en-GB" sz="1600" dirty="0">
                <a:solidFill>
                  <a:srgbClr val="000000"/>
                </a:solidFill>
              </a:rPr>
              <a:t>(Jürgen Habermas/Klaus Günther (2020) </a:t>
            </a:r>
            <a:r>
              <a:rPr lang="en-GB" sz="1600" dirty="0" err="1">
                <a:solidFill>
                  <a:srgbClr val="000000"/>
                </a:solidFill>
              </a:rPr>
              <a:t>Kein</a:t>
            </a:r>
            <a:r>
              <a:rPr lang="en-GB" sz="1600" dirty="0">
                <a:solidFill>
                  <a:srgbClr val="000000"/>
                </a:solidFill>
              </a:rPr>
              <a:t> </a:t>
            </a:r>
            <a:r>
              <a:rPr lang="en-GB" sz="1600" dirty="0" err="1">
                <a:solidFill>
                  <a:srgbClr val="000000"/>
                </a:solidFill>
              </a:rPr>
              <a:t>Grundrecht</a:t>
            </a:r>
            <a:r>
              <a:rPr lang="en-GB" sz="1600" dirty="0">
                <a:solidFill>
                  <a:srgbClr val="000000"/>
                </a:solidFill>
              </a:rPr>
              <a:t> gilt </a:t>
            </a:r>
            <a:r>
              <a:rPr lang="en-GB" sz="1600" dirty="0" err="1">
                <a:solidFill>
                  <a:srgbClr val="000000"/>
                </a:solidFill>
              </a:rPr>
              <a:t>grenzenlos</a:t>
            </a:r>
            <a:r>
              <a:rPr lang="en-GB" sz="1600" i="1" dirty="0">
                <a:solidFill>
                  <a:srgbClr val="000000"/>
                </a:solidFill>
              </a:rPr>
              <a:t> Zeit Online </a:t>
            </a:r>
            <a:r>
              <a:rPr lang="en-GB" sz="1600" dirty="0">
                <a:solidFill>
                  <a:srgbClr val="000000"/>
                </a:solidFill>
              </a:rPr>
              <a:t>6. May 2020; </a:t>
            </a:r>
            <a:r>
              <a:rPr lang="de-AT" sz="1600" dirty="0">
                <a:solidFill>
                  <a:srgbClr val="000000"/>
                </a:solidFill>
              </a:rPr>
              <a:t>Human </a:t>
            </a:r>
            <a:r>
              <a:rPr lang="de-AT" sz="1600" dirty="0" err="1">
                <a:solidFill>
                  <a:srgbClr val="000000"/>
                </a:solidFill>
              </a:rPr>
              <a:t>Rights</a:t>
            </a:r>
            <a:r>
              <a:rPr lang="de-AT" sz="1600" dirty="0">
                <a:solidFill>
                  <a:srgbClr val="000000"/>
                </a:solidFill>
              </a:rPr>
              <a:t> </a:t>
            </a:r>
            <a:r>
              <a:rPr lang="de-AT" sz="1600" dirty="0" err="1">
                <a:solidFill>
                  <a:srgbClr val="000000"/>
                </a:solidFill>
              </a:rPr>
              <a:t>Dimensions</a:t>
            </a:r>
            <a:r>
              <a:rPr lang="de-AT" sz="1600" dirty="0">
                <a:solidFill>
                  <a:srgbClr val="000000"/>
                </a:solidFill>
              </a:rPr>
              <a:t> </a:t>
            </a:r>
            <a:r>
              <a:rPr lang="de-AT" sz="1600" dirty="0" err="1">
                <a:solidFill>
                  <a:srgbClr val="000000"/>
                </a:solidFill>
              </a:rPr>
              <a:t>of</a:t>
            </a:r>
            <a:r>
              <a:rPr lang="de-AT" sz="1600" dirty="0">
                <a:solidFill>
                  <a:srgbClr val="000000"/>
                </a:solidFill>
              </a:rPr>
              <a:t> COVID-19 Response, 19 March 2020 (https://</a:t>
            </a:r>
            <a:r>
              <a:rPr lang="de-AT" sz="1600" dirty="0" err="1">
                <a:solidFill>
                  <a:srgbClr val="000000"/>
                </a:solidFill>
              </a:rPr>
              <a:t>www.hrw.org</a:t>
            </a:r>
            <a:r>
              <a:rPr lang="de-AT" sz="1600" dirty="0">
                <a:solidFill>
                  <a:srgbClr val="000000"/>
                </a:solidFill>
              </a:rPr>
              <a:t>/</a:t>
            </a:r>
            <a:r>
              <a:rPr lang="de-AT" sz="1600" dirty="0" err="1">
                <a:solidFill>
                  <a:srgbClr val="000000"/>
                </a:solidFill>
              </a:rPr>
              <a:t>news</a:t>
            </a:r>
            <a:r>
              <a:rPr lang="de-AT" sz="1600" dirty="0">
                <a:solidFill>
                  <a:srgbClr val="000000"/>
                </a:solidFill>
              </a:rPr>
              <a:t>/2020/03/19/human-rights-dimensions-covid-19-response)</a:t>
            </a:r>
          </a:p>
          <a:p>
            <a:pPr marL="0" indent="0">
              <a:buNone/>
            </a:pPr>
            <a:endParaRPr lang="en-GB" sz="2000" dirty="0">
              <a:solidFill>
                <a:srgbClr val="000000"/>
              </a:solidFill>
            </a:endParaRPr>
          </a:p>
        </p:txBody>
      </p:sp>
    </p:spTree>
    <p:extLst>
      <p:ext uri="{BB962C8B-B14F-4D97-AF65-F5344CB8AC3E}">
        <p14:creationId xmlns:p14="http://schemas.microsoft.com/office/powerpoint/2010/main" val="3821605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F8580CD4-0011-3A4F-B2CA-0F01B04E871F}"/>
              </a:ext>
            </a:extLst>
          </p:cNvPr>
          <p:cNvSpPr>
            <a:spLocks noGrp="1"/>
          </p:cNvSpPr>
          <p:nvPr>
            <p:ph type="title"/>
          </p:nvPr>
        </p:nvSpPr>
        <p:spPr>
          <a:xfrm>
            <a:off x="640079" y="2053641"/>
            <a:ext cx="3669161" cy="2760098"/>
          </a:xfrm>
        </p:spPr>
        <p:txBody>
          <a:bodyPr>
            <a:normAutofit/>
          </a:bodyPr>
          <a:lstStyle/>
          <a:p>
            <a:br>
              <a:rPr lang="en-GB" b="1" dirty="0">
                <a:solidFill>
                  <a:srgbClr val="FFFFFF"/>
                </a:solidFill>
                <a:latin typeface="+mn-lt"/>
              </a:rPr>
            </a:br>
            <a:r>
              <a:rPr lang="en-GB" b="1" dirty="0">
                <a:solidFill>
                  <a:srgbClr val="FFFFFF"/>
                </a:solidFill>
                <a:latin typeface="+mn-lt"/>
              </a:rPr>
              <a:t>Perspectives and Alternatives</a:t>
            </a:r>
          </a:p>
        </p:txBody>
      </p:sp>
      <p:sp>
        <p:nvSpPr>
          <p:cNvPr id="3" name="Inhaltsplatzhalter 2">
            <a:extLst>
              <a:ext uri="{FF2B5EF4-FFF2-40B4-BE49-F238E27FC236}">
                <a16:creationId xmlns:a16="http://schemas.microsoft.com/office/drawing/2014/main" id="{5057097D-FAE3-B949-A4CA-1F5299DC3CAE}"/>
              </a:ext>
            </a:extLst>
          </p:cNvPr>
          <p:cNvSpPr>
            <a:spLocks noGrp="1"/>
          </p:cNvSpPr>
          <p:nvPr>
            <p:ph idx="1"/>
          </p:nvPr>
        </p:nvSpPr>
        <p:spPr>
          <a:xfrm>
            <a:off x="6090574" y="438912"/>
            <a:ext cx="5306084" cy="6266688"/>
          </a:xfrm>
        </p:spPr>
        <p:txBody>
          <a:bodyPr anchor="ctr">
            <a:normAutofit/>
          </a:bodyPr>
          <a:lstStyle/>
          <a:p>
            <a:endParaRPr lang="en-GB" sz="2400" dirty="0">
              <a:solidFill>
                <a:srgbClr val="000000"/>
              </a:solidFill>
            </a:endParaRPr>
          </a:p>
          <a:p>
            <a:r>
              <a:rPr lang="en-GB" dirty="0">
                <a:solidFill>
                  <a:srgbClr val="000000"/>
                </a:solidFill>
              </a:rPr>
              <a:t>Crises as processes of learning</a:t>
            </a:r>
          </a:p>
          <a:p>
            <a:r>
              <a:rPr lang="en-GB" dirty="0">
                <a:solidFill>
                  <a:srgbClr val="000000"/>
                </a:solidFill>
              </a:rPr>
              <a:t>Investigation/reflection of modes of crisis communication</a:t>
            </a:r>
            <a:endParaRPr lang="en-GB" b="1" dirty="0">
              <a:solidFill>
                <a:srgbClr val="000000"/>
              </a:solidFill>
            </a:endParaRPr>
          </a:p>
          <a:p>
            <a:r>
              <a:rPr lang="en-GB" dirty="0">
                <a:solidFill>
                  <a:srgbClr val="000000"/>
                </a:solidFill>
              </a:rPr>
              <a:t>Discussion of measures &amp; restrictions</a:t>
            </a:r>
          </a:p>
          <a:p>
            <a:r>
              <a:rPr lang="en-GB" dirty="0">
                <a:solidFill>
                  <a:srgbClr val="000000"/>
                </a:solidFill>
              </a:rPr>
              <a:t>Deconstruction of conspiracy theories</a:t>
            </a:r>
            <a:endParaRPr lang="en-GB" b="1" dirty="0">
              <a:solidFill>
                <a:srgbClr val="000000"/>
              </a:solidFill>
            </a:endParaRPr>
          </a:p>
          <a:p>
            <a:r>
              <a:rPr lang="en-GB" dirty="0">
                <a:solidFill>
                  <a:srgbClr val="000000"/>
                </a:solidFill>
              </a:rPr>
              <a:t>Support of Transnational Solidarity</a:t>
            </a:r>
            <a:endParaRPr lang="en-GB" b="1" dirty="0">
              <a:solidFill>
                <a:srgbClr val="000000"/>
              </a:solidFill>
            </a:endParaRPr>
          </a:p>
          <a:p>
            <a:pPr marL="0" indent="0">
              <a:buNone/>
            </a:pPr>
            <a:endParaRPr lang="en-GB" sz="2400" b="1" dirty="0">
              <a:solidFill>
                <a:srgbClr val="000000"/>
              </a:solidFill>
            </a:endParaRPr>
          </a:p>
          <a:p>
            <a:pPr marL="0" indent="0">
              <a:buNone/>
            </a:pPr>
            <a:r>
              <a:rPr lang="en-GB" sz="2400" b="1" dirty="0">
                <a:solidFill>
                  <a:srgbClr val="000000"/>
                </a:solidFill>
              </a:rPr>
              <a:t>Reflective deceleration; participatory dialogue; imaginaries of mid-term and long-term scenarios</a:t>
            </a:r>
          </a:p>
        </p:txBody>
      </p:sp>
      <p:sp>
        <p:nvSpPr>
          <p:cNvPr id="4" name="Pfeil nach rechts 3">
            <a:extLst>
              <a:ext uri="{FF2B5EF4-FFF2-40B4-BE49-F238E27FC236}">
                <a16:creationId xmlns:a16="http://schemas.microsoft.com/office/drawing/2014/main" id="{004C7765-3D94-3448-B1A6-4EA9E233EB7D}"/>
              </a:ext>
            </a:extLst>
          </p:cNvPr>
          <p:cNvSpPr/>
          <p:nvPr/>
        </p:nvSpPr>
        <p:spPr>
          <a:xfrm>
            <a:off x="7795935" y="4775062"/>
            <a:ext cx="148742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807583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5153456-206F-CD45-A49E-3DF454B78517}"/>
              </a:ext>
            </a:extLst>
          </p:cNvPr>
          <p:cNvSpPr>
            <a:spLocks noGrp="1"/>
          </p:cNvSpPr>
          <p:nvPr>
            <p:ph idx="1"/>
          </p:nvPr>
        </p:nvSpPr>
        <p:spPr/>
        <p:txBody>
          <a:bodyPr/>
          <a:lstStyle/>
          <a:p>
            <a:endParaRPr lang="en-GB" dirty="0"/>
          </a:p>
          <a:p>
            <a:endParaRPr lang="en-GB" dirty="0"/>
          </a:p>
          <a:p>
            <a:pPr marL="0" indent="0" algn="ctr">
              <a:buNone/>
            </a:pPr>
            <a:r>
              <a:rPr lang="en-GB" sz="3600" b="1" dirty="0"/>
              <a:t>THANK YOU!</a:t>
            </a:r>
          </a:p>
          <a:p>
            <a:pPr marL="0" indent="0" algn="ctr">
              <a:buNone/>
            </a:pPr>
            <a:r>
              <a:rPr lang="en-GB" sz="3600" b="1" dirty="0" err="1"/>
              <a:t>r.wodak@Lancaster.ac.uk</a:t>
            </a:r>
            <a:endParaRPr lang="en-GB" sz="3600" b="1" dirty="0"/>
          </a:p>
        </p:txBody>
      </p:sp>
    </p:spTree>
    <p:extLst>
      <p:ext uri="{BB962C8B-B14F-4D97-AF65-F5344CB8AC3E}">
        <p14:creationId xmlns:p14="http://schemas.microsoft.com/office/powerpoint/2010/main" val="3622705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2976686-51FC-EC4F-8691-D8F4A14D5684}"/>
              </a:ext>
            </a:extLst>
          </p:cNvPr>
          <p:cNvSpPr>
            <a:spLocks noGrp="1"/>
          </p:cNvSpPr>
          <p:nvPr>
            <p:ph type="title"/>
          </p:nvPr>
        </p:nvSpPr>
        <p:spPr>
          <a:xfrm>
            <a:off x="466722" y="586855"/>
            <a:ext cx="3201366" cy="3387497"/>
          </a:xfrm>
        </p:spPr>
        <p:txBody>
          <a:bodyPr anchor="b">
            <a:normAutofit/>
          </a:bodyPr>
          <a:lstStyle/>
          <a:p>
            <a:pPr algn="r"/>
            <a:r>
              <a:rPr lang="de-AT" sz="4000" b="1">
                <a:solidFill>
                  <a:srgbClr val="FFFFFF"/>
                </a:solidFill>
                <a:latin typeface="+mn-lt"/>
              </a:rPr>
              <a:t>OUTLINE</a:t>
            </a:r>
          </a:p>
        </p:txBody>
      </p:sp>
      <p:sp>
        <p:nvSpPr>
          <p:cNvPr id="3" name="Inhaltsplatzhalter 2">
            <a:extLst>
              <a:ext uri="{FF2B5EF4-FFF2-40B4-BE49-F238E27FC236}">
                <a16:creationId xmlns:a16="http://schemas.microsoft.com/office/drawing/2014/main" id="{FEF2AEBB-090B-E84B-BEEC-6E4AE0897B5B}"/>
              </a:ext>
            </a:extLst>
          </p:cNvPr>
          <p:cNvSpPr>
            <a:spLocks noGrp="1"/>
          </p:cNvSpPr>
          <p:nvPr>
            <p:ph idx="1"/>
          </p:nvPr>
        </p:nvSpPr>
        <p:spPr>
          <a:xfrm>
            <a:off x="4810259" y="649480"/>
            <a:ext cx="6555347" cy="5546047"/>
          </a:xfrm>
        </p:spPr>
        <p:txBody>
          <a:bodyPr anchor="ctr">
            <a:normAutofit/>
          </a:bodyPr>
          <a:lstStyle/>
          <a:p>
            <a:r>
              <a:rPr lang="de-AT" sz="2000" dirty="0"/>
              <a:t>COVID-19 – a </a:t>
            </a:r>
            <a:r>
              <a:rPr lang="de-AT" sz="2000" dirty="0" err="1"/>
              <a:t>game</a:t>
            </a:r>
            <a:r>
              <a:rPr lang="de-AT" sz="2000" dirty="0"/>
              <a:t> </a:t>
            </a:r>
            <a:r>
              <a:rPr lang="de-AT" sz="2000" dirty="0" err="1"/>
              <a:t>changer</a:t>
            </a:r>
            <a:r>
              <a:rPr lang="de-AT" sz="2000" dirty="0"/>
              <a:t>?</a:t>
            </a:r>
          </a:p>
          <a:p>
            <a:r>
              <a:rPr lang="de-AT" sz="2000" dirty="0" err="1"/>
              <a:t>Defining</a:t>
            </a:r>
            <a:r>
              <a:rPr lang="de-AT" sz="2000" dirty="0"/>
              <a:t> </a:t>
            </a:r>
            <a:r>
              <a:rPr lang="de-AT" sz="2000" dirty="0" err="1"/>
              <a:t>Crisis</a:t>
            </a:r>
            <a:r>
              <a:rPr lang="de-AT" sz="2000" dirty="0"/>
              <a:t>(</a:t>
            </a:r>
            <a:r>
              <a:rPr lang="de-AT" sz="2000" dirty="0" err="1"/>
              <a:t>communication</a:t>
            </a:r>
            <a:r>
              <a:rPr lang="de-AT" sz="2000" dirty="0"/>
              <a:t>)</a:t>
            </a:r>
          </a:p>
          <a:p>
            <a:r>
              <a:rPr lang="de-AT" sz="2000" dirty="0"/>
              <a:t>Critical </a:t>
            </a:r>
            <a:r>
              <a:rPr lang="de-AT" sz="2000" dirty="0" err="1"/>
              <a:t>Discourse</a:t>
            </a:r>
            <a:r>
              <a:rPr lang="de-AT" sz="2000" dirty="0"/>
              <a:t> Studies  </a:t>
            </a:r>
          </a:p>
          <a:p>
            <a:pPr lvl="1"/>
            <a:r>
              <a:rPr lang="de-AT" sz="2000" dirty="0" err="1"/>
              <a:t>Defining</a:t>
            </a:r>
            <a:r>
              <a:rPr lang="de-AT" sz="2000" dirty="0"/>
              <a:t> “</a:t>
            </a:r>
            <a:r>
              <a:rPr lang="de-AT" sz="2000" dirty="0" err="1"/>
              <a:t>Discourse</a:t>
            </a:r>
            <a:r>
              <a:rPr lang="de-AT" sz="2000" dirty="0"/>
              <a:t> Studies“</a:t>
            </a:r>
          </a:p>
          <a:p>
            <a:pPr lvl="1"/>
            <a:r>
              <a:rPr lang="de-AT" sz="2000" dirty="0" err="1"/>
              <a:t>Discourse</a:t>
            </a:r>
            <a:r>
              <a:rPr lang="de-AT" sz="2000" dirty="0"/>
              <a:t>, Text, Genre, Frames</a:t>
            </a:r>
          </a:p>
          <a:p>
            <a:pPr lvl="1"/>
            <a:r>
              <a:rPr lang="de-AT" sz="2000" dirty="0"/>
              <a:t>Legitimation </a:t>
            </a:r>
            <a:r>
              <a:rPr lang="de-AT" sz="2000" dirty="0" err="1"/>
              <a:t>Strategies</a:t>
            </a:r>
            <a:endParaRPr lang="de-AT" sz="2000" dirty="0"/>
          </a:p>
          <a:p>
            <a:r>
              <a:rPr lang="de-AT" sz="2000" dirty="0" err="1"/>
              <a:t>Framing</a:t>
            </a:r>
            <a:r>
              <a:rPr lang="de-AT" sz="2000" dirty="0"/>
              <a:t> </a:t>
            </a:r>
            <a:r>
              <a:rPr lang="de-AT" sz="2000" dirty="0" err="1"/>
              <a:t>Crisis</a:t>
            </a:r>
            <a:r>
              <a:rPr lang="de-AT" sz="2000" dirty="0"/>
              <a:t> Communication: Coping </a:t>
            </a:r>
            <a:r>
              <a:rPr lang="de-AT" sz="2000" dirty="0" err="1"/>
              <a:t>with</a:t>
            </a:r>
            <a:r>
              <a:rPr lang="de-AT" sz="2000" dirty="0"/>
              <a:t> </a:t>
            </a:r>
            <a:r>
              <a:rPr lang="de-AT" sz="2000" dirty="0" err="1"/>
              <a:t>the</a:t>
            </a:r>
            <a:r>
              <a:rPr lang="de-AT" sz="2000" dirty="0"/>
              <a:t> “</a:t>
            </a:r>
            <a:r>
              <a:rPr lang="de-AT" sz="2000" dirty="0" err="1"/>
              <a:t>Dread</a:t>
            </a:r>
            <a:r>
              <a:rPr lang="de-AT" sz="2000" dirty="0"/>
              <a:t> </a:t>
            </a:r>
            <a:r>
              <a:rPr lang="de-AT" sz="2000" dirty="0" err="1"/>
              <a:t>of</a:t>
            </a:r>
            <a:r>
              <a:rPr lang="de-AT" sz="2000" dirty="0"/>
              <a:t> Death“</a:t>
            </a:r>
          </a:p>
          <a:p>
            <a:pPr lvl="1"/>
            <a:r>
              <a:rPr lang="de-AT" sz="2000" dirty="0" err="1"/>
              <a:t>Examples</a:t>
            </a:r>
            <a:r>
              <a:rPr lang="de-AT" sz="2000" dirty="0"/>
              <a:t> (Austria, France, Germany, </a:t>
            </a:r>
            <a:r>
              <a:rPr lang="de-AT" sz="2000" dirty="0" err="1"/>
              <a:t>Hungary</a:t>
            </a:r>
            <a:r>
              <a:rPr lang="de-AT" sz="2000" dirty="0"/>
              <a:t>, </a:t>
            </a:r>
            <a:r>
              <a:rPr lang="de-AT" sz="2000" dirty="0" err="1"/>
              <a:t>Sweden</a:t>
            </a:r>
            <a:r>
              <a:rPr lang="de-AT" sz="2000" dirty="0"/>
              <a:t>, New </a:t>
            </a:r>
            <a:r>
              <a:rPr lang="de-AT" sz="2000" dirty="0" err="1"/>
              <a:t>Zealand</a:t>
            </a:r>
            <a:r>
              <a:rPr lang="de-AT" sz="2000" dirty="0"/>
              <a:t>)</a:t>
            </a:r>
          </a:p>
          <a:p>
            <a:r>
              <a:rPr lang="de-AT" sz="2000" dirty="0"/>
              <a:t>COVID-deniers – </a:t>
            </a:r>
            <a:r>
              <a:rPr lang="de-AT" sz="2000" dirty="0" err="1"/>
              <a:t>conspiracy</a:t>
            </a:r>
            <a:r>
              <a:rPr lang="de-AT" sz="2000" dirty="0"/>
              <a:t> </a:t>
            </a:r>
            <a:r>
              <a:rPr lang="de-AT" sz="2000" dirty="0" err="1"/>
              <a:t>theories</a:t>
            </a:r>
            <a:endParaRPr lang="de-AT" sz="2000" dirty="0"/>
          </a:p>
          <a:p>
            <a:r>
              <a:rPr lang="de-AT" sz="2000" dirty="0" err="1"/>
              <a:t>Results</a:t>
            </a:r>
            <a:r>
              <a:rPr lang="de-AT" sz="2000" dirty="0"/>
              <a:t>, </a:t>
            </a:r>
            <a:r>
              <a:rPr lang="de-AT" sz="2000" dirty="0" err="1"/>
              <a:t>Perspectives</a:t>
            </a:r>
            <a:r>
              <a:rPr lang="de-AT" sz="2000" dirty="0"/>
              <a:t> </a:t>
            </a:r>
            <a:r>
              <a:rPr lang="de-AT" sz="2000" dirty="0" err="1"/>
              <a:t>and</a:t>
            </a:r>
            <a:r>
              <a:rPr lang="de-AT" sz="2000" dirty="0"/>
              <a:t> Alternatives</a:t>
            </a:r>
          </a:p>
          <a:p>
            <a:pPr marL="457200" lvl="1" indent="0">
              <a:buNone/>
            </a:pPr>
            <a:endParaRPr lang="de-AT" sz="2000" dirty="0"/>
          </a:p>
        </p:txBody>
      </p:sp>
    </p:spTree>
    <p:extLst>
      <p:ext uri="{BB962C8B-B14F-4D97-AF65-F5344CB8AC3E}">
        <p14:creationId xmlns:p14="http://schemas.microsoft.com/office/powerpoint/2010/main" val="214567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79BBA4B4-4A14-4CD5-AC49-C88027AD7B04}"/>
              </a:ext>
            </a:extLst>
          </p:cNvPr>
          <p:cNvSpPr>
            <a:spLocks noGrp="1"/>
          </p:cNvSpPr>
          <p:nvPr>
            <p:ph type="title"/>
          </p:nvPr>
        </p:nvSpPr>
        <p:spPr>
          <a:xfrm>
            <a:off x="640079" y="2053641"/>
            <a:ext cx="3669161" cy="2760098"/>
          </a:xfrm>
        </p:spPr>
        <p:txBody>
          <a:bodyPr>
            <a:normAutofit/>
          </a:bodyPr>
          <a:lstStyle/>
          <a:p>
            <a:r>
              <a:rPr lang="en-US" sz="4100" b="1">
                <a:solidFill>
                  <a:srgbClr val="FFFFFF"/>
                </a:solidFill>
                <a:latin typeface="+mn-lt"/>
              </a:rPr>
              <a:t>COVID-19 and political communication</a:t>
            </a:r>
            <a:endParaRPr lang="en-AT" sz="4100" b="1">
              <a:solidFill>
                <a:srgbClr val="FFFFFF"/>
              </a:solidFill>
              <a:latin typeface="+mn-lt"/>
            </a:endParaRPr>
          </a:p>
        </p:txBody>
      </p:sp>
      <p:sp>
        <p:nvSpPr>
          <p:cNvPr id="3" name="Inhaltsplatzhalter 2">
            <a:extLst>
              <a:ext uri="{FF2B5EF4-FFF2-40B4-BE49-F238E27FC236}">
                <a16:creationId xmlns:a16="http://schemas.microsoft.com/office/drawing/2014/main" id="{B8783732-DBB3-4F3B-AEBB-BD64836C16B9}"/>
              </a:ext>
            </a:extLst>
          </p:cNvPr>
          <p:cNvSpPr>
            <a:spLocks noGrp="1"/>
          </p:cNvSpPr>
          <p:nvPr>
            <p:ph idx="1"/>
          </p:nvPr>
        </p:nvSpPr>
        <p:spPr>
          <a:xfrm>
            <a:off x="6090574" y="463296"/>
            <a:ext cx="5306084" cy="6010656"/>
          </a:xfrm>
        </p:spPr>
        <p:txBody>
          <a:bodyPr anchor="ctr">
            <a:normAutofit/>
          </a:bodyPr>
          <a:lstStyle/>
          <a:p>
            <a:r>
              <a:rPr lang="en-US" sz="2400" b="1" dirty="0">
                <a:solidFill>
                  <a:srgbClr val="000000"/>
                </a:solidFill>
              </a:rPr>
              <a:t>Change seems equally dramatic</a:t>
            </a:r>
          </a:p>
          <a:p>
            <a:pPr lvl="1">
              <a:buFont typeface="Wingdings" panose="05000000000000000000" pitchFamily="2" charset="2"/>
              <a:buChar char="Ø"/>
            </a:pPr>
            <a:r>
              <a:rPr lang="en-US" i="1" dirty="0">
                <a:solidFill>
                  <a:srgbClr val="000000"/>
                </a:solidFill>
              </a:rPr>
              <a:t>Healthcare</a:t>
            </a:r>
            <a:r>
              <a:rPr lang="en-US" dirty="0">
                <a:solidFill>
                  <a:srgbClr val="000000"/>
                </a:solidFill>
              </a:rPr>
              <a:t> suddenly issue number 1, bringing little known experts to the foreground </a:t>
            </a:r>
          </a:p>
          <a:p>
            <a:pPr lvl="1">
              <a:buFont typeface="Wingdings" panose="05000000000000000000" pitchFamily="2" charset="2"/>
              <a:buChar char="Ø"/>
            </a:pPr>
            <a:r>
              <a:rPr lang="en-US" i="1" dirty="0">
                <a:solidFill>
                  <a:srgbClr val="000000"/>
                </a:solidFill>
              </a:rPr>
              <a:t>Message control</a:t>
            </a:r>
            <a:r>
              <a:rPr lang="en-US" dirty="0">
                <a:solidFill>
                  <a:srgbClr val="000000"/>
                </a:solidFill>
              </a:rPr>
              <a:t>: press conferences, speeches, announcements at a bewildering rate</a:t>
            </a:r>
          </a:p>
          <a:p>
            <a:pPr lvl="1">
              <a:buFont typeface="Wingdings" panose="05000000000000000000" pitchFamily="2" charset="2"/>
              <a:buChar char="Ø"/>
            </a:pPr>
            <a:r>
              <a:rPr lang="en-US" dirty="0">
                <a:solidFill>
                  <a:srgbClr val="000000"/>
                </a:solidFill>
              </a:rPr>
              <a:t>Only some of the </a:t>
            </a:r>
            <a:r>
              <a:rPr lang="en-US" i="1" dirty="0">
                <a:solidFill>
                  <a:srgbClr val="000000"/>
                </a:solidFill>
              </a:rPr>
              <a:t>far-right populists</a:t>
            </a:r>
            <a:r>
              <a:rPr lang="en-US" dirty="0">
                <a:solidFill>
                  <a:srgbClr val="000000"/>
                </a:solidFill>
              </a:rPr>
              <a:t> deny the severity of the crisis or see a conspiracy</a:t>
            </a:r>
          </a:p>
          <a:p>
            <a:r>
              <a:rPr lang="en-US" sz="2400" b="1" dirty="0">
                <a:solidFill>
                  <a:srgbClr val="000000"/>
                </a:solidFill>
              </a:rPr>
              <a:t>New expert discourse in political discourse (and mediatized politics)</a:t>
            </a:r>
          </a:p>
          <a:p>
            <a:pPr lvl="1">
              <a:buFont typeface="Wingdings" panose="05000000000000000000" pitchFamily="2" charset="2"/>
              <a:buChar char="Ø"/>
            </a:pPr>
            <a:r>
              <a:rPr lang="en-US" dirty="0">
                <a:solidFill>
                  <a:srgbClr val="000000"/>
                </a:solidFill>
              </a:rPr>
              <a:t>New knowledge</a:t>
            </a:r>
          </a:p>
          <a:p>
            <a:pPr lvl="1">
              <a:buFont typeface="Wingdings" panose="05000000000000000000" pitchFamily="2" charset="2"/>
              <a:buChar char="Ø"/>
            </a:pPr>
            <a:r>
              <a:rPr lang="en-US" dirty="0">
                <a:solidFill>
                  <a:srgbClr val="000000"/>
                </a:solidFill>
              </a:rPr>
              <a:t>New vocabulary</a:t>
            </a:r>
          </a:p>
          <a:p>
            <a:pPr lvl="1">
              <a:buFont typeface="Wingdings" panose="05000000000000000000" pitchFamily="2" charset="2"/>
              <a:buChar char="Ø"/>
            </a:pPr>
            <a:r>
              <a:rPr lang="en-US" dirty="0">
                <a:solidFill>
                  <a:srgbClr val="000000"/>
                </a:solidFill>
              </a:rPr>
              <a:t>New arguments and logics</a:t>
            </a:r>
          </a:p>
          <a:p>
            <a:pPr marL="457200" lvl="1" indent="0">
              <a:buNone/>
            </a:pPr>
            <a:endParaRPr lang="en-AT" sz="1800" b="1">
              <a:solidFill>
                <a:srgbClr val="000000"/>
              </a:solidFill>
            </a:endParaRPr>
          </a:p>
        </p:txBody>
      </p:sp>
    </p:spTree>
    <p:extLst>
      <p:ext uri="{BB962C8B-B14F-4D97-AF65-F5344CB8AC3E}">
        <p14:creationId xmlns:p14="http://schemas.microsoft.com/office/powerpoint/2010/main" val="963688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B3A580-1084-7B43-9F96-B5332ED3E8E9}"/>
              </a:ext>
            </a:extLst>
          </p:cNvPr>
          <p:cNvSpPr>
            <a:spLocks noGrp="1"/>
          </p:cNvSpPr>
          <p:nvPr>
            <p:ph type="title"/>
          </p:nvPr>
        </p:nvSpPr>
        <p:spPr>
          <a:xfrm>
            <a:off x="838200" y="365126"/>
            <a:ext cx="10515600" cy="610215"/>
          </a:xfrm>
        </p:spPr>
        <p:txBody>
          <a:bodyPr>
            <a:normAutofit fontScale="90000"/>
          </a:bodyPr>
          <a:lstStyle/>
          <a:p>
            <a:r>
              <a:rPr lang="de-AT" b="1" dirty="0">
                <a:latin typeface="+mn-lt"/>
              </a:rPr>
              <a:t>CRISES ARE</a:t>
            </a:r>
          </a:p>
        </p:txBody>
      </p:sp>
      <p:sp>
        <p:nvSpPr>
          <p:cNvPr id="3" name="Inhaltsplatzhalter 2">
            <a:extLst>
              <a:ext uri="{FF2B5EF4-FFF2-40B4-BE49-F238E27FC236}">
                <a16:creationId xmlns:a16="http://schemas.microsoft.com/office/drawing/2014/main" id="{813957CD-C413-E34A-8A32-03A687BE7C2F}"/>
              </a:ext>
            </a:extLst>
          </p:cNvPr>
          <p:cNvSpPr>
            <a:spLocks noGrp="1"/>
          </p:cNvSpPr>
          <p:nvPr>
            <p:ph idx="1"/>
          </p:nvPr>
        </p:nvSpPr>
        <p:spPr>
          <a:xfrm>
            <a:off x="676655" y="1036320"/>
            <a:ext cx="11342891" cy="5730240"/>
          </a:xfrm>
        </p:spPr>
        <p:txBody>
          <a:bodyPr/>
          <a:lstStyle/>
          <a:p>
            <a:pPr marL="0" indent="0">
              <a:buNone/>
            </a:pPr>
            <a:endParaRPr lang="de-AT" dirty="0">
              <a:highlight>
                <a:srgbClr val="C0C0C0"/>
              </a:highlight>
            </a:endParaRPr>
          </a:p>
          <a:p>
            <a:pPr marL="0" indent="0">
              <a:buNone/>
            </a:pPr>
            <a:endParaRPr lang="de-AT" dirty="0">
              <a:highlight>
                <a:srgbClr val="C0C0C0"/>
              </a:highlight>
            </a:endParaRPr>
          </a:p>
          <a:p>
            <a:pPr marL="0" indent="0">
              <a:buNone/>
            </a:pPr>
            <a:endParaRPr lang="de-AT" dirty="0"/>
          </a:p>
          <a:p>
            <a:pPr marL="0" indent="0">
              <a:buNone/>
            </a:pPr>
            <a:endParaRPr lang="de-AT" dirty="0"/>
          </a:p>
          <a:p>
            <a:pPr marL="0" indent="0">
              <a:buNone/>
            </a:pPr>
            <a:endParaRPr lang="de-AT" dirty="0"/>
          </a:p>
          <a:p>
            <a:pPr marL="0" indent="0">
              <a:buNone/>
            </a:pPr>
            <a:endParaRPr lang="de-AT" dirty="0"/>
          </a:p>
          <a:p>
            <a:pPr marL="0" indent="0">
              <a:buNone/>
            </a:pPr>
            <a:endParaRPr lang="de-AT" dirty="0"/>
          </a:p>
          <a:p>
            <a:pPr marL="0" indent="0">
              <a:buNone/>
            </a:pPr>
            <a:endParaRPr lang="de-AT"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de-AT" dirty="0"/>
          </a:p>
        </p:txBody>
      </p:sp>
      <p:sp>
        <p:nvSpPr>
          <p:cNvPr id="4" name="Oval 3">
            <a:extLst>
              <a:ext uri="{FF2B5EF4-FFF2-40B4-BE49-F238E27FC236}">
                <a16:creationId xmlns:a16="http://schemas.microsoft.com/office/drawing/2014/main" id="{8171FD8C-C6B8-4F48-AADD-E648AA18AD89}"/>
              </a:ext>
            </a:extLst>
          </p:cNvPr>
          <p:cNvSpPr/>
          <p:nvPr/>
        </p:nvSpPr>
        <p:spPr>
          <a:xfrm>
            <a:off x="4270724" y="3013048"/>
            <a:ext cx="3429000" cy="2848394"/>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sz="1700" dirty="0">
              <a:solidFill>
                <a:srgbClr val="FFFF00"/>
              </a:solidFill>
              <a:highlight>
                <a:srgbClr val="000000"/>
              </a:highlight>
            </a:endParaRPr>
          </a:p>
          <a:p>
            <a:pPr algn="ctr"/>
            <a:r>
              <a:rPr lang="de-AT" sz="1700" b="1" dirty="0" err="1">
                <a:solidFill>
                  <a:schemeClr val="tx1"/>
                </a:solidFill>
              </a:rPr>
              <a:t>Crises</a:t>
            </a:r>
            <a:r>
              <a:rPr lang="de-AT" sz="1700" b="1" dirty="0">
                <a:solidFill>
                  <a:schemeClr val="tx1"/>
                </a:solidFill>
              </a:rPr>
              <a:t> </a:t>
            </a:r>
            <a:r>
              <a:rPr lang="de-AT" sz="1700" b="1" dirty="0" err="1">
                <a:solidFill>
                  <a:schemeClr val="tx1"/>
                </a:solidFill>
              </a:rPr>
              <a:t>are</a:t>
            </a:r>
            <a:r>
              <a:rPr lang="de-AT" sz="1700" b="1" dirty="0">
                <a:solidFill>
                  <a:schemeClr val="tx1"/>
                </a:solidFill>
              </a:rPr>
              <a:t> </a:t>
            </a:r>
            <a:r>
              <a:rPr lang="de-AT" sz="1700" b="1" dirty="0" err="1">
                <a:solidFill>
                  <a:schemeClr val="tx1"/>
                </a:solidFill>
              </a:rPr>
              <a:t>of</a:t>
            </a:r>
            <a:r>
              <a:rPr lang="de-AT" sz="1700" b="1" dirty="0">
                <a:solidFill>
                  <a:schemeClr val="tx1"/>
                </a:solidFill>
              </a:rPr>
              <a:t> high </a:t>
            </a:r>
            <a:r>
              <a:rPr lang="de-AT" sz="1700" b="1" dirty="0" err="1">
                <a:solidFill>
                  <a:schemeClr val="tx1"/>
                </a:solidFill>
              </a:rPr>
              <a:t>interest</a:t>
            </a:r>
            <a:r>
              <a:rPr lang="de-AT" sz="1700" b="1" dirty="0">
                <a:solidFill>
                  <a:schemeClr val="tx1"/>
                </a:solidFill>
              </a:rPr>
              <a:t> </a:t>
            </a:r>
            <a:r>
              <a:rPr lang="de-AT" sz="1700" b="1" dirty="0" err="1">
                <a:solidFill>
                  <a:schemeClr val="tx1"/>
                </a:solidFill>
              </a:rPr>
              <a:t>for</a:t>
            </a:r>
            <a:r>
              <a:rPr lang="de-AT" sz="1700" b="1" dirty="0">
                <a:solidFill>
                  <a:schemeClr val="tx1"/>
                </a:solidFill>
              </a:rPr>
              <a:t> </a:t>
            </a:r>
            <a:r>
              <a:rPr lang="de-AT" sz="1700" b="1" dirty="0" err="1">
                <a:solidFill>
                  <a:schemeClr val="tx1"/>
                </a:solidFill>
              </a:rPr>
              <a:t>media</a:t>
            </a:r>
            <a:r>
              <a:rPr lang="de-AT" sz="1700" b="1" dirty="0">
                <a:solidFill>
                  <a:schemeClr val="tx1"/>
                </a:solidFill>
              </a:rPr>
              <a:t> </a:t>
            </a:r>
            <a:r>
              <a:rPr lang="de-AT" sz="1700" b="1" dirty="0" err="1">
                <a:solidFill>
                  <a:schemeClr val="tx1"/>
                </a:solidFill>
              </a:rPr>
              <a:t>and</a:t>
            </a:r>
            <a:r>
              <a:rPr lang="de-AT" sz="1700" b="1" dirty="0">
                <a:solidFill>
                  <a:schemeClr val="tx1"/>
                </a:solidFill>
              </a:rPr>
              <a:t> </a:t>
            </a:r>
            <a:r>
              <a:rPr lang="de-AT" sz="1700" b="1" dirty="0" err="1">
                <a:solidFill>
                  <a:schemeClr val="tx1"/>
                </a:solidFill>
              </a:rPr>
              <a:t>citizens</a:t>
            </a:r>
            <a:endParaRPr lang="de-AT" sz="1700" b="1" dirty="0">
              <a:solidFill>
                <a:schemeClr val="tx1"/>
              </a:solidFill>
            </a:endParaRPr>
          </a:p>
          <a:p>
            <a:pPr algn="ctr"/>
            <a:r>
              <a:rPr lang="de-AT" sz="1700" b="1" dirty="0" err="1">
                <a:solidFill>
                  <a:schemeClr val="tx1"/>
                </a:solidFill>
              </a:rPr>
              <a:t>Crises</a:t>
            </a:r>
            <a:r>
              <a:rPr lang="de-AT" sz="1700" b="1" dirty="0">
                <a:solidFill>
                  <a:schemeClr val="tx1"/>
                </a:solidFill>
              </a:rPr>
              <a:t> </a:t>
            </a:r>
            <a:r>
              <a:rPr lang="de-AT" sz="1700" b="1" dirty="0" err="1">
                <a:solidFill>
                  <a:schemeClr val="tx1"/>
                </a:solidFill>
              </a:rPr>
              <a:t>could</a:t>
            </a:r>
            <a:r>
              <a:rPr lang="de-AT" sz="1700" b="1" dirty="0">
                <a:solidFill>
                  <a:schemeClr val="tx1"/>
                </a:solidFill>
              </a:rPr>
              <a:t> </a:t>
            </a:r>
            <a:r>
              <a:rPr lang="de-AT" sz="1700" b="1" dirty="0" err="1">
                <a:solidFill>
                  <a:schemeClr val="tx1"/>
                </a:solidFill>
              </a:rPr>
              <a:t>damage</a:t>
            </a:r>
            <a:r>
              <a:rPr lang="de-AT" sz="1700" b="1" dirty="0">
                <a:solidFill>
                  <a:schemeClr val="tx1"/>
                </a:solidFill>
              </a:rPr>
              <a:t> </a:t>
            </a:r>
            <a:r>
              <a:rPr lang="de-AT" sz="1700" b="1" dirty="0" err="1">
                <a:solidFill>
                  <a:schemeClr val="tx1"/>
                </a:solidFill>
              </a:rPr>
              <a:t>reputation</a:t>
            </a:r>
            <a:r>
              <a:rPr lang="de-AT" sz="1700" b="1" dirty="0">
                <a:solidFill>
                  <a:schemeClr val="tx1"/>
                </a:solidFill>
              </a:rPr>
              <a:t> </a:t>
            </a:r>
          </a:p>
          <a:p>
            <a:pPr algn="ctr"/>
            <a:r>
              <a:rPr lang="de-AT" sz="1700" b="1" dirty="0" err="1">
                <a:solidFill>
                  <a:schemeClr val="tx1"/>
                </a:solidFill>
              </a:rPr>
              <a:t>Crises</a:t>
            </a:r>
            <a:r>
              <a:rPr lang="de-AT" sz="1700" b="1" dirty="0">
                <a:solidFill>
                  <a:schemeClr val="tx1"/>
                </a:solidFill>
              </a:rPr>
              <a:t> </a:t>
            </a:r>
            <a:r>
              <a:rPr lang="de-AT" sz="1700" b="1" dirty="0" err="1">
                <a:solidFill>
                  <a:schemeClr val="tx1"/>
                </a:solidFill>
              </a:rPr>
              <a:t>visibilize</a:t>
            </a:r>
            <a:r>
              <a:rPr lang="de-AT" sz="1700" b="1" dirty="0">
                <a:solidFill>
                  <a:schemeClr val="tx1"/>
                </a:solidFill>
              </a:rPr>
              <a:t> </a:t>
            </a:r>
            <a:r>
              <a:rPr lang="de-AT" sz="1700" b="1" dirty="0" err="1">
                <a:solidFill>
                  <a:schemeClr val="tx1"/>
                </a:solidFill>
              </a:rPr>
              <a:t>bad</a:t>
            </a:r>
            <a:r>
              <a:rPr lang="de-AT" sz="1700" b="1" dirty="0">
                <a:solidFill>
                  <a:schemeClr val="tx1"/>
                </a:solidFill>
              </a:rPr>
              <a:t> </a:t>
            </a:r>
            <a:r>
              <a:rPr lang="de-AT" sz="1700" b="1" dirty="0" err="1">
                <a:solidFill>
                  <a:schemeClr val="tx1"/>
                </a:solidFill>
              </a:rPr>
              <a:t>management</a:t>
            </a:r>
            <a:endParaRPr lang="de-AT" sz="1700" b="1" dirty="0">
              <a:solidFill>
                <a:schemeClr val="tx1"/>
              </a:solidFill>
            </a:endParaRPr>
          </a:p>
        </p:txBody>
      </p:sp>
      <p:sp>
        <p:nvSpPr>
          <p:cNvPr id="5" name="Abgerundetes Rechteck 4">
            <a:extLst>
              <a:ext uri="{FF2B5EF4-FFF2-40B4-BE49-F238E27FC236}">
                <a16:creationId xmlns:a16="http://schemas.microsoft.com/office/drawing/2014/main" id="{9C57A1F1-2785-9248-A54E-0F5E4E3FB139}"/>
              </a:ext>
            </a:extLst>
          </p:cNvPr>
          <p:cNvSpPr/>
          <p:nvPr/>
        </p:nvSpPr>
        <p:spPr>
          <a:xfrm>
            <a:off x="683588" y="5279108"/>
            <a:ext cx="1481328" cy="7528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Unique </a:t>
            </a:r>
            <a:r>
              <a:rPr lang="de-AT" dirty="0" err="1"/>
              <a:t>situation</a:t>
            </a:r>
            <a:endParaRPr lang="de-AT" dirty="0"/>
          </a:p>
        </p:txBody>
      </p:sp>
      <p:sp>
        <p:nvSpPr>
          <p:cNvPr id="6" name="Abgerundetes Rechteck 5">
            <a:extLst>
              <a:ext uri="{FF2B5EF4-FFF2-40B4-BE49-F238E27FC236}">
                <a16:creationId xmlns:a16="http://schemas.microsoft.com/office/drawing/2014/main" id="{608D6AD1-A0B8-8648-9AED-6BCFD0D5E146}"/>
              </a:ext>
            </a:extLst>
          </p:cNvPr>
          <p:cNvSpPr/>
          <p:nvPr/>
        </p:nvSpPr>
        <p:spPr>
          <a:xfrm>
            <a:off x="899922" y="4126992"/>
            <a:ext cx="1566672" cy="8534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600" dirty="0" err="1"/>
              <a:t>Unpredicatablesurprising</a:t>
            </a:r>
            <a:r>
              <a:rPr lang="de-AT" sz="1600" dirty="0"/>
              <a:t> </a:t>
            </a:r>
          </a:p>
        </p:txBody>
      </p:sp>
      <p:sp>
        <p:nvSpPr>
          <p:cNvPr id="7" name="Abgerundetes Rechteck 6">
            <a:extLst>
              <a:ext uri="{FF2B5EF4-FFF2-40B4-BE49-F238E27FC236}">
                <a16:creationId xmlns:a16="http://schemas.microsoft.com/office/drawing/2014/main" id="{FE5E068B-177F-274A-A633-D13B558480D4}"/>
              </a:ext>
            </a:extLst>
          </p:cNvPr>
          <p:cNvSpPr/>
          <p:nvPr/>
        </p:nvSpPr>
        <p:spPr>
          <a:xfrm>
            <a:off x="1591056" y="2847244"/>
            <a:ext cx="145465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Dynamic</a:t>
            </a:r>
          </a:p>
          <a:p>
            <a:pPr algn="ctr"/>
            <a:r>
              <a:rPr lang="de-AT" dirty="0"/>
              <a:t> </a:t>
            </a:r>
            <a:r>
              <a:rPr lang="de-AT" dirty="0" err="1"/>
              <a:t>no</a:t>
            </a:r>
            <a:r>
              <a:rPr lang="de-AT" dirty="0"/>
              <a:t> </a:t>
            </a:r>
            <a:r>
              <a:rPr lang="de-AT" dirty="0" err="1"/>
              <a:t>clear</a:t>
            </a:r>
            <a:r>
              <a:rPr lang="de-AT" dirty="0"/>
              <a:t> </a:t>
            </a:r>
            <a:r>
              <a:rPr lang="de-AT" dirty="0" err="1"/>
              <a:t>trajectory</a:t>
            </a:r>
            <a:endParaRPr lang="de-AT" dirty="0"/>
          </a:p>
        </p:txBody>
      </p:sp>
      <p:sp>
        <p:nvSpPr>
          <p:cNvPr id="8" name="Abgerundetes Rechteck 7">
            <a:extLst>
              <a:ext uri="{FF2B5EF4-FFF2-40B4-BE49-F238E27FC236}">
                <a16:creationId xmlns:a16="http://schemas.microsoft.com/office/drawing/2014/main" id="{EDC1BCCE-9554-164E-A7C1-212AEBE3CBA6}"/>
              </a:ext>
            </a:extLst>
          </p:cNvPr>
          <p:cNvSpPr/>
          <p:nvPr/>
        </p:nvSpPr>
        <p:spPr>
          <a:xfrm>
            <a:off x="2849616" y="1527068"/>
            <a:ext cx="1371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600" dirty="0"/>
              <a:t>Not </a:t>
            </a:r>
            <a:r>
              <a:rPr lang="de-AT" sz="1600" dirty="0" err="1"/>
              <a:t>controllable</a:t>
            </a:r>
            <a:endParaRPr lang="de-AT" sz="1600" dirty="0"/>
          </a:p>
        </p:txBody>
      </p:sp>
      <p:sp>
        <p:nvSpPr>
          <p:cNvPr id="9" name="Abgerundetes Rechteck 8">
            <a:extLst>
              <a:ext uri="{FF2B5EF4-FFF2-40B4-BE49-F238E27FC236}">
                <a16:creationId xmlns:a16="http://schemas.microsoft.com/office/drawing/2014/main" id="{38B0D3A5-0610-454C-8C9F-0A5875C152C4}"/>
              </a:ext>
            </a:extLst>
          </p:cNvPr>
          <p:cNvSpPr/>
          <p:nvPr/>
        </p:nvSpPr>
        <p:spPr>
          <a:xfrm>
            <a:off x="5230001" y="1205583"/>
            <a:ext cx="1570454" cy="6546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Open-</a:t>
            </a:r>
            <a:r>
              <a:rPr lang="de-AT" dirty="0" err="1"/>
              <a:t>ended</a:t>
            </a:r>
            <a:endParaRPr lang="de-AT" dirty="0"/>
          </a:p>
        </p:txBody>
      </p:sp>
      <p:sp>
        <p:nvSpPr>
          <p:cNvPr id="10" name="Abgerundetes Rechteck 9">
            <a:extLst>
              <a:ext uri="{FF2B5EF4-FFF2-40B4-BE49-F238E27FC236}">
                <a16:creationId xmlns:a16="http://schemas.microsoft.com/office/drawing/2014/main" id="{56D43C5E-DEAA-3147-BA21-0BAE57EEAC79}"/>
              </a:ext>
            </a:extLst>
          </p:cNvPr>
          <p:cNvSpPr/>
          <p:nvPr/>
        </p:nvSpPr>
        <p:spPr>
          <a:xfrm>
            <a:off x="7705527" y="1524150"/>
            <a:ext cx="1371600" cy="8676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Limited in time</a:t>
            </a:r>
          </a:p>
        </p:txBody>
      </p:sp>
      <p:sp>
        <p:nvSpPr>
          <p:cNvPr id="11" name="Abgerundetes Rechteck 10">
            <a:extLst>
              <a:ext uri="{FF2B5EF4-FFF2-40B4-BE49-F238E27FC236}">
                <a16:creationId xmlns:a16="http://schemas.microsoft.com/office/drawing/2014/main" id="{CCAAE80A-5C53-C540-8164-9F25E7E24B66}"/>
              </a:ext>
            </a:extLst>
          </p:cNvPr>
          <p:cNvSpPr/>
          <p:nvPr/>
        </p:nvSpPr>
        <p:spPr>
          <a:xfrm>
            <a:off x="8745474" y="2823467"/>
            <a:ext cx="1507998" cy="8676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err="1"/>
              <a:t>Frequently</a:t>
            </a:r>
            <a:r>
              <a:rPr lang="de-AT" dirty="0"/>
              <a:t> </a:t>
            </a:r>
            <a:r>
              <a:rPr lang="de-AT" dirty="0" err="1"/>
              <a:t>very</a:t>
            </a:r>
            <a:r>
              <a:rPr lang="de-AT" dirty="0"/>
              <a:t> </a:t>
            </a:r>
            <a:r>
              <a:rPr lang="de-AT" dirty="0" err="1"/>
              <a:t>complex</a:t>
            </a:r>
            <a:endParaRPr lang="de-AT" dirty="0"/>
          </a:p>
        </p:txBody>
      </p:sp>
      <p:sp>
        <p:nvSpPr>
          <p:cNvPr id="12" name="Abgerundetes Rechteck 11">
            <a:extLst>
              <a:ext uri="{FF2B5EF4-FFF2-40B4-BE49-F238E27FC236}">
                <a16:creationId xmlns:a16="http://schemas.microsoft.com/office/drawing/2014/main" id="{F2DB171A-863F-834E-8D4C-70B1CB72B199}"/>
              </a:ext>
            </a:extLst>
          </p:cNvPr>
          <p:cNvSpPr/>
          <p:nvPr/>
        </p:nvSpPr>
        <p:spPr>
          <a:xfrm>
            <a:off x="9480804" y="4126992"/>
            <a:ext cx="148132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err="1"/>
              <a:t>Threatening</a:t>
            </a:r>
            <a:r>
              <a:rPr lang="de-AT" dirty="0"/>
              <a:t> </a:t>
            </a:r>
            <a:r>
              <a:rPr lang="de-AT" dirty="0" err="1"/>
              <a:t>important</a:t>
            </a:r>
            <a:r>
              <a:rPr lang="de-AT" dirty="0"/>
              <a:t> </a:t>
            </a:r>
            <a:r>
              <a:rPr lang="de-AT" dirty="0" err="1"/>
              <a:t>assets</a:t>
            </a:r>
            <a:endParaRPr lang="de-AT" dirty="0"/>
          </a:p>
        </p:txBody>
      </p:sp>
      <p:sp>
        <p:nvSpPr>
          <p:cNvPr id="13" name="Abgerundetes Rechteck 12">
            <a:extLst>
              <a:ext uri="{FF2B5EF4-FFF2-40B4-BE49-F238E27FC236}">
                <a16:creationId xmlns:a16="http://schemas.microsoft.com/office/drawing/2014/main" id="{707A9C0A-B394-B945-8806-4F68C4DF59D8}"/>
              </a:ext>
            </a:extLst>
          </p:cNvPr>
          <p:cNvSpPr/>
          <p:nvPr/>
        </p:nvSpPr>
        <p:spPr>
          <a:xfrm>
            <a:off x="9945227" y="5231845"/>
            <a:ext cx="157011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1400" dirty="0"/>
              <a:t>In </a:t>
            </a:r>
            <a:r>
              <a:rPr lang="de-AT" sz="1400" dirty="0" err="1"/>
              <a:t>scope</a:t>
            </a:r>
            <a:r>
              <a:rPr lang="de-AT" sz="1400" dirty="0"/>
              <a:t> </a:t>
            </a:r>
            <a:r>
              <a:rPr lang="de-AT" sz="1400" dirty="0" err="1"/>
              <a:t>and</a:t>
            </a:r>
            <a:r>
              <a:rPr lang="de-AT" sz="1400" dirty="0"/>
              <a:t> </a:t>
            </a:r>
            <a:r>
              <a:rPr lang="de-AT" sz="1400" dirty="0" err="1"/>
              <a:t>consequences</a:t>
            </a:r>
            <a:r>
              <a:rPr lang="de-AT" sz="1400" dirty="0"/>
              <a:t> </a:t>
            </a:r>
            <a:r>
              <a:rPr lang="de-AT" sz="1400" dirty="0" err="1"/>
              <a:t>hardly</a:t>
            </a:r>
            <a:r>
              <a:rPr lang="de-AT" sz="1400" dirty="0"/>
              <a:t>  </a:t>
            </a:r>
            <a:r>
              <a:rPr lang="de-AT" sz="1400" dirty="0" err="1"/>
              <a:t>mangeable</a:t>
            </a:r>
            <a:endParaRPr lang="de-AT" sz="1400" dirty="0"/>
          </a:p>
        </p:txBody>
      </p:sp>
      <p:sp>
        <p:nvSpPr>
          <p:cNvPr id="15" name="Gestreifter Pfeil nach rechts 14">
            <a:extLst>
              <a:ext uri="{FF2B5EF4-FFF2-40B4-BE49-F238E27FC236}">
                <a16:creationId xmlns:a16="http://schemas.microsoft.com/office/drawing/2014/main" id="{A5B38A1D-1E8D-D941-903B-F178E0A113BD}"/>
              </a:ext>
            </a:extLst>
          </p:cNvPr>
          <p:cNvSpPr/>
          <p:nvPr/>
        </p:nvSpPr>
        <p:spPr>
          <a:xfrm>
            <a:off x="2937030" y="4460320"/>
            <a:ext cx="978408" cy="308737"/>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ln>
                <a:solidFill>
                  <a:schemeClr val="tx1"/>
                </a:solidFill>
              </a:ln>
              <a:noFill/>
            </a:endParaRPr>
          </a:p>
        </p:txBody>
      </p:sp>
      <p:sp>
        <p:nvSpPr>
          <p:cNvPr id="16" name="Gestreifter Pfeil nach rechts 15">
            <a:extLst>
              <a:ext uri="{FF2B5EF4-FFF2-40B4-BE49-F238E27FC236}">
                <a16:creationId xmlns:a16="http://schemas.microsoft.com/office/drawing/2014/main" id="{186B4028-214A-624D-AC75-1D32AD5075B9}"/>
              </a:ext>
            </a:extLst>
          </p:cNvPr>
          <p:cNvSpPr/>
          <p:nvPr/>
        </p:nvSpPr>
        <p:spPr>
          <a:xfrm>
            <a:off x="3066981" y="5573922"/>
            <a:ext cx="978408" cy="308737"/>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ln>
                <a:solidFill>
                  <a:schemeClr val="tx1"/>
                </a:solidFill>
              </a:ln>
              <a:noFill/>
            </a:endParaRPr>
          </a:p>
        </p:txBody>
      </p:sp>
      <p:sp>
        <p:nvSpPr>
          <p:cNvPr id="17" name="Gestreifter Pfeil nach rechts 16">
            <a:extLst>
              <a:ext uri="{FF2B5EF4-FFF2-40B4-BE49-F238E27FC236}">
                <a16:creationId xmlns:a16="http://schemas.microsoft.com/office/drawing/2014/main" id="{ED3B5634-8027-1A49-AB6B-656A92D3FB50}"/>
              </a:ext>
            </a:extLst>
          </p:cNvPr>
          <p:cNvSpPr/>
          <p:nvPr/>
        </p:nvSpPr>
        <p:spPr>
          <a:xfrm>
            <a:off x="3229764" y="3359004"/>
            <a:ext cx="978408" cy="260281"/>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ln>
                <a:solidFill>
                  <a:schemeClr val="tx1"/>
                </a:solidFill>
              </a:ln>
              <a:noFill/>
            </a:endParaRPr>
          </a:p>
        </p:txBody>
      </p:sp>
      <p:sp>
        <p:nvSpPr>
          <p:cNvPr id="18" name="Gestreifter Pfeil nach rechts 17">
            <a:extLst>
              <a:ext uri="{FF2B5EF4-FFF2-40B4-BE49-F238E27FC236}">
                <a16:creationId xmlns:a16="http://schemas.microsoft.com/office/drawing/2014/main" id="{B1DB0E00-AD51-BC4A-A912-4CCA317B4317}"/>
              </a:ext>
            </a:extLst>
          </p:cNvPr>
          <p:cNvSpPr/>
          <p:nvPr/>
        </p:nvSpPr>
        <p:spPr>
          <a:xfrm rot="2372695">
            <a:off x="4071055" y="2691465"/>
            <a:ext cx="978408" cy="264003"/>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ln>
                <a:solidFill>
                  <a:schemeClr val="tx1"/>
                </a:solidFill>
              </a:ln>
              <a:noFill/>
            </a:endParaRPr>
          </a:p>
        </p:txBody>
      </p:sp>
      <p:sp>
        <p:nvSpPr>
          <p:cNvPr id="19" name="Gestreifter Pfeil nach rechts 18">
            <a:extLst>
              <a:ext uri="{FF2B5EF4-FFF2-40B4-BE49-F238E27FC236}">
                <a16:creationId xmlns:a16="http://schemas.microsoft.com/office/drawing/2014/main" id="{B64174A7-AF95-874A-9604-CFBCCFA4CFA7}"/>
              </a:ext>
            </a:extLst>
          </p:cNvPr>
          <p:cNvSpPr/>
          <p:nvPr/>
        </p:nvSpPr>
        <p:spPr>
          <a:xfrm rot="5400000">
            <a:off x="5529313" y="2301260"/>
            <a:ext cx="978408" cy="280416"/>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ln>
                <a:solidFill>
                  <a:schemeClr val="tx1"/>
                </a:solidFill>
              </a:ln>
              <a:noFill/>
            </a:endParaRPr>
          </a:p>
        </p:txBody>
      </p:sp>
      <p:sp>
        <p:nvSpPr>
          <p:cNvPr id="20" name="Gestreifter Pfeil nach rechts 19">
            <a:extLst>
              <a:ext uri="{FF2B5EF4-FFF2-40B4-BE49-F238E27FC236}">
                <a16:creationId xmlns:a16="http://schemas.microsoft.com/office/drawing/2014/main" id="{E3F4F045-F8CC-4347-A659-DBD2CC1B067C}"/>
              </a:ext>
            </a:extLst>
          </p:cNvPr>
          <p:cNvSpPr/>
          <p:nvPr/>
        </p:nvSpPr>
        <p:spPr>
          <a:xfrm rot="8169842">
            <a:off x="7141132" y="2731309"/>
            <a:ext cx="917211" cy="252178"/>
          </a:xfrm>
          <a:prstGeom prst="stripedRightArrow">
            <a:avLst>
              <a:gd name="adj1" fmla="val 53393"/>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ln>
                <a:solidFill>
                  <a:schemeClr val="tx1"/>
                </a:solidFill>
              </a:ln>
              <a:noFill/>
            </a:endParaRPr>
          </a:p>
        </p:txBody>
      </p:sp>
      <p:sp>
        <p:nvSpPr>
          <p:cNvPr id="21" name="Gestreifter Pfeil nach rechts 20">
            <a:extLst>
              <a:ext uri="{FF2B5EF4-FFF2-40B4-BE49-F238E27FC236}">
                <a16:creationId xmlns:a16="http://schemas.microsoft.com/office/drawing/2014/main" id="{7DBC7B30-8B89-8740-9A77-B5407451BC21}"/>
              </a:ext>
            </a:extLst>
          </p:cNvPr>
          <p:cNvSpPr/>
          <p:nvPr/>
        </p:nvSpPr>
        <p:spPr>
          <a:xfrm rot="10637528">
            <a:off x="7559265" y="3432315"/>
            <a:ext cx="917211" cy="276770"/>
          </a:xfrm>
          <a:prstGeom prst="stripedRightArrow">
            <a:avLst>
              <a:gd name="adj1" fmla="val 53393"/>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ln>
                <a:solidFill>
                  <a:schemeClr val="tx1"/>
                </a:solidFill>
              </a:ln>
              <a:noFill/>
            </a:endParaRPr>
          </a:p>
        </p:txBody>
      </p:sp>
      <p:sp>
        <p:nvSpPr>
          <p:cNvPr id="22" name="Gestreifter Pfeil nach rechts 21">
            <a:extLst>
              <a:ext uri="{FF2B5EF4-FFF2-40B4-BE49-F238E27FC236}">
                <a16:creationId xmlns:a16="http://schemas.microsoft.com/office/drawing/2014/main" id="{30DDFFF4-CA28-564D-A3A1-5214924F2650}"/>
              </a:ext>
            </a:extLst>
          </p:cNvPr>
          <p:cNvSpPr/>
          <p:nvPr/>
        </p:nvSpPr>
        <p:spPr>
          <a:xfrm rot="10800000">
            <a:off x="8026626" y="4598410"/>
            <a:ext cx="917211" cy="250751"/>
          </a:xfrm>
          <a:prstGeom prst="stripedRightArrow">
            <a:avLst>
              <a:gd name="adj1" fmla="val 53393"/>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ln>
                <a:solidFill>
                  <a:schemeClr val="tx1"/>
                </a:solidFill>
              </a:ln>
              <a:noFill/>
            </a:endParaRPr>
          </a:p>
        </p:txBody>
      </p:sp>
      <p:sp>
        <p:nvSpPr>
          <p:cNvPr id="24" name="Gestreifter Pfeil nach rechts 23">
            <a:extLst>
              <a:ext uri="{FF2B5EF4-FFF2-40B4-BE49-F238E27FC236}">
                <a16:creationId xmlns:a16="http://schemas.microsoft.com/office/drawing/2014/main" id="{4DB7CFB3-A2C5-6E4B-8929-23C70EF42FFD}"/>
              </a:ext>
            </a:extLst>
          </p:cNvPr>
          <p:cNvSpPr/>
          <p:nvPr/>
        </p:nvSpPr>
        <p:spPr>
          <a:xfrm rot="10800000">
            <a:off x="8320390" y="5569434"/>
            <a:ext cx="917211" cy="250752"/>
          </a:xfrm>
          <a:prstGeom prst="stripedRightArrow">
            <a:avLst>
              <a:gd name="adj1" fmla="val 53393"/>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ln>
                <a:solidFill>
                  <a:schemeClr val="tx1"/>
                </a:solidFill>
              </a:ln>
              <a:noFill/>
            </a:endParaRPr>
          </a:p>
        </p:txBody>
      </p:sp>
      <p:sp>
        <p:nvSpPr>
          <p:cNvPr id="25" name="Textfeld 24">
            <a:extLst>
              <a:ext uri="{FF2B5EF4-FFF2-40B4-BE49-F238E27FC236}">
                <a16:creationId xmlns:a16="http://schemas.microsoft.com/office/drawing/2014/main" id="{68DAAC3D-8B1E-8044-93D1-3BBF8A93F19D}"/>
              </a:ext>
            </a:extLst>
          </p:cNvPr>
          <p:cNvSpPr txBox="1"/>
          <p:nvPr/>
        </p:nvSpPr>
        <p:spPr>
          <a:xfrm>
            <a:off x="676655" y="6260524"/>
            <a:ext cx="10838690" cy="400110"/>
          </a:xfrm>
          <a:prstGeom prst="rect">
            <a:avLst/>
          </a:prstGeom>
          <a:noFill/>
        </p:spPr>
        <p:txBody>
          <a:bodyPr wrap="square" rtlCol="0">
            <a:spAutoFit/>
          </a:bodyPr>
          <a:lstStyle/>
          <a:p>
            <a:r>
              <a:rPr lang="de-DE" b="1" dirty="0">
                <a:solidFill>
                  <a:srgbClr val="000000"/>
                </a:solidFill>
              </a:rPr>
              <a:t>“</a:t>
            </a:r>
            <a:r>
              <a:rPr lang="de-DE" b="1" dirty="0" err="1">
                <a:solidFill>
                  <a:srgbClr val="000000"/>
                </a:solidFill>
              </a:rPr>
              <a:t>Effective</a:t>
            </a:r>
            <a:r>
              <a:rPr lang="de-DE" b="1" dirty="0">
                <a:solidFill>
                  <a:srgbClr val="000000"/>
                </a:solidFill>
              </a:rPr>
              <a:t>“ </a:t>
            </a:r>
            <a:r>
              <a:rPr lang="de-DE" b="1" dirty="0" err="1">
                <a:solidFill>
                  <a:srgbClr val="000000"/>
                </a:solidFill>
              </a:rPr>
              <a:t>Crisis</a:t>
            </a:r>
            <a:r>
              <a:rPr lang="de-DE" b="1" dirty="0">
                <a:solidFill>
                  <a:srgbClr val="000000"/>
                </a:solidFill>
              </a:rPr>
              <a:t>-Communication: </a:t>
            </a:r>
            <a:r>
              <a:rPr lang="de-DE" sz="2000" b="1" dirty="0" err="1">
                <a:solidFill>
                  <a:srgbClr val="000000"/>
                </a:solidFill>
              </a:rPr>
              <a:t>Dialogic</a:t>
            </a:r>
            <a:r>
              <a:rPr lang="de-DE" sz="2000" b="1" dirty="0">
                <a:solidFill>
                  <a:srgbClr val="000000"/>
                </a:solidFill>
              </a:rPr>
              <a:t> Orientation, </a:t>
            </a:r>
            <a:r>
              <a:rPr lang="de-DE" sz="2000" b="1" dirty="0" err="1">
                <a:solidFill>
                  <a:srgbClr val="000000"/>
                </a:solidFill>
              </a:rPr>
              <a:t>Truthfulness</a:t>
            </a:r>
            <a:r>
              <a:rPr lang="de-DE" sz="2000" b="1" dirty="0">
                <a:solidFill>
                  <a:srgbClr val="000000"/>
                </a:solidFill>
              </a:rPr>
              <a:t>, </a:t>
            </a:r>
            <a:r>
              <a:rPr lang="de-DE" sz="2000" b="1" dirty="0" err="1">
                <a:solidFill>
                  <a:srgbClr val="000000"/>
                </a:solidFill>
              </a:rPr>
              <a:t>Transparency</a:t>
            </a:r>
            <a:r>
              <a:rPr lang="de-DE" sz="2000" b="1" dirty="0">
                <a:solidFill>
                  <a:srgbClr val="000000"/>
                </a:solidFill>
              </a:rPr>
              <a:t>, </a:t>
            </a:r>
            <a:r>
              <a:rPr lang="de-DE" sz="2000" b="1" dirty="0" err="1">
                <a:solidFill>
                  <a:srgbClr val="000000"/>
                </a:solidFill>
              </a:rPr>
              <a:t>Trustworthiness</a:t>
            </a:r>
            <a:endParaRPr lang="en-US" sz="2000" b="1" dirty="0">
              <a:solidFill>
                <a:srgbClr val="000000"/>
              </a:solidFill>
            </a:endParaRPr>
          </a:p>
        </p:txBody>
      </p:sp>
      <p:sp>
        <p:nvSpPr>
          <p:cNvPr id="26" name="Rechteck 25">
            <a:extLst>
              <a:ext uri="{FF2B5EF4-FFF2-40B4-BE49-F238E27FC236}">
                <a16:creationId xmlns:a16="http://schemas.microsoft.com/office/drawing/2014/main" id="{F5AF8588-EF8E-2042-9938-7126DDAE0511}"/>
              </a:ext>
            </a:extLst>
          </p:cNvPr>
          <p:cNvSpPr/>
          <p:nvPr/>
        </p:nvSpPr>
        <p:spPr>
          <a:xfrm>
            <a:off x="7181605" y="209870"/>
            <a:ext cx="4837942" cy="369332"/>
          </a:xfrm>
          <a:prstGeom prst="rect">
            <a:avLst/>
          </a:prstGeom>
        </p:spPr>
        <p:txBody>
          <a:bodyPr wrap="square">
            <a:spAutoFit/>
          </a:bodyPr>
          <a:lstStyle/>
          <a:p>
            <a:r>
              <a:rPr lang="en-GB" dirty="0" err="1"/>
              <a:t>Leitfaden</a:t>
            </a:r>
            <a:r>
              <a:rPr lang="en-GB" dirty="0"/>
              <a:t> </a:t>
            </a:r>
            <a:r>
              <a:rPr lang="en-GB" dirty="0" err="1"/>
              <a:t>Krisenkommunikation</a:t>
            </a:r>
            <a:r>
              <a:rPr lang="en-GB" dirty="0"/>
              <a:t>, Berlin: BMI, p.5</a:t>
            </a:r>
            <a:endParaRPr lang="de-AT" dirty="0"/>
          </a:p>
        </p:txBody>
      </p:sp>
    </p:spTree>
    <p:extLst>
      <p:ext uri="{BB962C8B-B14F-4D97-AF65-F5344CB8AC3E}">
        <p14:creationId xmlns:p14="http://schemas.microsoft.com/office/powerpoint/2010/main" val="2569681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79BBA4B4-4A14-4CD5-AC49-C88027AD7B04}"/>
              </a:ext>
            </a:extLst>
          </p:cNvPr>
          <p:cNvSpPr>
            <a:spLocks noGrp="1"/>
          </p:cNvSpPr>
          <p:nvPr>
            <p:ph type="title"/>
          </p:nvPr>
        </p:nvSpPr>
        <p:spPr>
          <a:xfrm>
            <a:off x="640079" y="2053641"/>
            <a:ext cx="3669161" cy="2760098"/>
          </a:xfrm>
        </p:spPr>
        <p:txBody>
          <a:bodyPr>
            <a:normAutofit/>
          </a:bodyPr>
          <a:lstStyle/>
          <a:p>
            <a:r>
              <a:rPr lang="en-US" sz="3100" b="1" dirty="0">
                <a:solidFill>
                  <a:srgbClr val="FFFFFF"/>
                </a:solidFill>
                <a:latin typeface="+mn-lt"/>
              </a:rPr>
              <a:t>Do existing theories and concepts still apply?</a:t>
            </a:r>
            <a:br>
              <a:rPr lang="en-US" sz="3100" b="1" dirty="0">
                <a:solidFill>
                  <a:srgbClr val="FFFFFF"/>
                </a:solidFill>
                <a:latin typeface="+mn-lt"/>
              </a:rPr>
            </a:br>
            <a:r>
              <a:rPr lang="en-US" sz="3100" b="1" dirty="0">
                <a:solidFill>
                  <a:srgbClr val="FFFFFF"/>
                </a:solidFill>
                <a:latin typeface="+mn-lt"/>
              </a:rPr>
              <a:t>Have ongoing trends been interrupted or intensified?</a:t>
            </a:r>
            <a:endParaRPr lang="en-AT" sz="3100" b="1">
              <a:solidFill>
                <a:srgbClr val="FFFFFF"/>
              </a:solidFill>
              <a:latin typeface="+mn-lt"/>
            </a:endParaRPr>
          </a:p>
        </p:txBody>
      </p:sp>
      <p:sp>
        <p:nvSpPr>
          <p:cNvPr id="3" name="Inhaltsplatzhalter 2">
            <a:extLst>
              <a:ext uri="{FF2B5EF4-FFF2-40B4-BE49-F238E27FC236}">
                <a16:creationId xmlns:a16="http://schemas.microsoft.com/office/drawing/2014/main" id="{B8783732-DBB3-4F3B-AEBB-BD64836C16B9}"/>
              </a:ext>
            </a:extLst>
          </p:cNvPr>
          <p:cNvSpPr>
            <a:spLocks noGrp="1"/>
          </p:cNvSpPr>
          <p:nvPr>
            <p:ph idx="1"/>
          </p:nvPr>
        </p:nvSpPr>
        <p:spPr>
          <a:xfrm>
            <a:off x="5629275" y="271463"/>
            <a:ext cx="6300788" cy="6443662"/>
          </a:xfrm>
        </p:spPr>
        <p:txBody>
          <a:bodyPr anchor="ctr">
            <a:normAutofit/>
          </a:bodyPr>
          <a:lstStyle/>
          <a:p>
            <a:r>
              <a:rPr lang="en-US" sz="2200" b="1" dirty="0">
                <a:solidFill>
                  <a:srgbClr val="000000"/>
                </a:solidFill>
              </a:rPr>
              <a:t>Politics of fear and hope</a:t>
            </a:r>
          </a:p>
          <a:p>
            <a:pPr lvl="1">
              <a:buFont typeface="Wingdings" panose="05000000000000000000" pitchFamily="2" charset="2"/>
              <a:buChar char="Ø"/>
            </a:pPr>
            <a:r>
              <a:rPr lang="en-US" sz="2200" dirty="0">
                <a:solidFill>
                  <a:srgbClr val="000000"/>
                </a:solidFill>
              </a:rPr>
              <a:t>Has a new type of politics emerged, focused on contents (</a:t>
            </a:r>
            <a:r>
              <a:rPr lang="en-US" sz="2200" i="1" dirty="0" err="1">
                <a:solidFill>
                  <a:srgbClr val="000000"/>
                </a:solidFill>
              </a:rPr>
              <a:t>Sachpolitik</a:t>
            </a:r>
            <a:r>
              <a:rPr lang="en-US" sz="2200" dirty="0">
                <a:solidFill>
                  <a:srgbClr val="000000"/>
                </a:solidFill>
              </a:rPr>
              <a:t>)?</a:t>
            </a:r>
          </a:p>
          <a:p>
            <a:r>
              <a:rPr lang="en-US" sz="2200" b="1" dirty="0">
                <a:solidFill>
                  <a:srgbClr val="000000"/>
                </a:solidFill>
              </a:rPr>
              <a:t>Nationalism / re-nationalization</a:t>
            </a:r>
          </a:p>
          <a:p>
            <a:pPr lvl="1">
              <a:buFont typeface="Wingdings" panose="05000000000000000000" pitchFamily="2" charset="2"/>
              <a:buChar char="Ø"/>
            </a:pPr>
            <a:r>
              <a:rPr lang="en-US" sz="2200" dirty="0">
                <a:solidFill>
                  <a:srgbClr val="000000"/>
                </a:solidFill>
              </a:rPr>
              <a:t>How has Covid-19 affected – or been instrumentalized for – ongoing trends of re-nationalization and populism?</a:t>
            </a:r>
          </a:p>
          <a:p>
            <a:r>
              <a:rPr lang="en-US" sz="2200" b="1" dirty="0">
                <a:solidFill>
                  <a:srgbClr val="000000"/>
                </a:solidFill>
              </a:rPr>
              <a:t>Securitization</a:t>
            </a:r>
          </a:p>
          <a:p>
            <a:pPr lvl="1">
              <a:buFont typeface="Wingdings" panose="05000000000000000000" pitchFamily="2" charset="2"/>
              <a:buChar char="Ø"/>
            </a:pPr>
            <a:r>
              <a:rPr lang="en-US" sz="2200" dirty="0">
                <a:solidFill>
                  <a:srgbClr val="000000"/>
                </a:solidFill>
              </a:rPr>
              <a:t>Has there been a </a:t>
            </a:r>
            <a:r>
              <a:rPr lang="en-US" sz="2200" i="1" dirty="0">
                <a:solidFill>
                  <a:srgbClr val="000000"/>
                </a:solidFill>
              </a:rPr>
              <a:t>securitization of Covid-related discourses</a:t>
            </a:r>
            <a:r>
              <a:rPr lang="en-US" sz="2200" dirty="0">
                <a:solidFill>
                  <a:srgbClr val="000000"/>
                </a:solidFill>
              </a:rPr>
              <a:t>, paralleling the securitization of (</a:t>
            </a:r>
            <a:r>
              <a:rPr lang="en-US" sz="2200" dirty="0" err="1">
                <a:solidFill>
                  <a:srgbClr val="000000"/>
                </a:solidFill>
              </a:rPr>
              <a:t>im</a:t>
            </a:r>
            <a:r>
              <a:rPr lang="en-US" sz="2200" dirty="0">
                <a:solidFill>
                  <a:srgbClr val="000000"/>
                </a:solidFill>
              </a:rPr>
              <a:t>)migration, especially in terms of restricting civil liberties/human rights?</a:t>
            </a:r>
          </a:p>
          <a:p>
            <a:pPr marL="0" indent="0">
              <a:buNone/>
            </a:pPr>
            <a:endParaRPr lang="en-US" sz="2000" b="1" dirty="0">
              <a:solidFill>
                <a:srgbClr val="000000"/>
              </a:solidFill>
            </a:endParaRPr>
          </a:p>
          <a:p>
            <a:pPr marL="0" indent="0">
              <a:buNone/>
            </a:pPr>
            <a:r>
              <a:rPr lang="en-US" sz="2000" b="1" dirty="0">
                <a:solidFill>
                  <a:srgbClr val="000000"/>
                </a:solidFill>
              </a:rPr>
              <a:t>Operationalized in terms of specific discursive strategies : </a:t>
            </a:r>
            <a:r>
              <a:rPr lang="en-US" sz="2000" dirty="0">
                <a:solidFill>
                  <a:srgbClr val="000000"/>
                </a:solidFill>
              </a:rPr>
              <a:t>Which old/new discursive strategies are being used in the above contexts?</a:t>
            </a:r>
          </a:p>
          <a:p>
            <a:pPr marL="0" indent="0">
              <a:buNone/>
            </a:pPr>
            <a:endParaRPr lang="en-US" sz="2000" dirty="0">
              <a:solidFill>
                <a:srgbClr val="000000"/>
              </a:solidFill>
            </a:endParaRPr>
          </a:p>
        </p:txBody>
      </p:sp>
    </p:spTree>
    <p:extLst>
      <p:ext uri="{BB962C8B-B14F-4D97-AF65-F5344CB8AC3E}">
        <p14:creationId xmlns:p14="http://schemas.microsoft.com/office/powerpoint/2010/main" val="3525748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BFE1AD3-B2BC-4567-8B4A-DCB8F9080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5801"/>
            <a:ext cx="12188952" cy="521767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FDE75AAD-F4A4-4ED2-9A2F-B2412F936C4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2759"/>
          <a:stretch/>
        </p:blipFill>
        <p:spPr>
          <a:xfrm flipV="1">
            <a:off x="2" y="0"/>
            <a:ext cx="12191999" cy="2235323"/>
          </a:xfrm>
          <a:custGeom>
            <a:avLst/>
            <a:gdLst>
              <a:gd name="connsiteX0" fmla="*/ 0 w 12191999"/>
              <a:gd name="connsiteY0" fmla="*/ 2235323 h 2235323"/>
              <a:gd name="connsiteX1" fmla="*/ 12191999 w 12191999"/>
              <a:gd name="connsiteY1" fmla="*/ 2235323 h 2235323"/>
              <a:gd name="connsiteX2" fmla="*/ 12191999 w 12191999"/>
              <a:gd name="connsiteY2" fmla="*/ 0 h 2235323"/>
              <a:gd name="connsiteX3" fmla="*/ 0 w 12191999"/>
              <a:gd name="connsiteY3" fmla="*/ 0 h 2235323"/>
            </a:gdLst>
            <a:ahLst/>
            <a:cxnLst>
              <a:cxn ang="0">
                <a:pos x="connsiteX0" y="connsiteY0"/>
              </a:cxn>
              <a:cxn ang="0">
                <a:pos x="connsiteX1" y="connsiteY1"/>
              </a:cxn>
              <a:cxn ang="0">
                <a:pos x="connsiteX2" y="connsiteY2"/>
              </a:cxn>
              <a:cxn ang="0">
                <a:pos x="connsiteX3" y="connsiteY3"/>
              </a:cxn>
            </a:cxnLst>
            <a:rect l="l" t="t" r="r" b="b"/>
            <a:pathLst>
              <a:path w="12191999" h="2235323">
                <a:moveTo>
                  <a:pt x="0" y="2235323"/>
                </a:moveTo>
                <a:lnTo>
                  <a:pt x="12191999" y="2235323"/>
                </a:lnTo>
                <a:lnTo>
                  <a:pt x="12191999" y="0"/>
                </a:lnTo>
                <a:lnTo>
                  <a:pt x="0" y="0"/>
                </a:lnTo>
                <a:close/>
              </a:path>
            </a:pathLst>
          </a:custGeom>
        </p:spPr>
      </p:pic>
      <p:sp>
        <p:nvSpPr>
          <p:cNvPr id="2" name="Titel 1">
            <a:extLst>
              <a:ext uri="{FF2B5EF4-FFF2-40B4-BE49-F238E27FC236}">
                <a16:creationId xmlns:a16="http://schemas.microsoft.com/office/drawing/2014/main" id="{9A27C4B4-0EB1-0C40-A077-02AE34845858}"/>
              </a:ext>
            </a:extLst>
          </p:cNvPr>
          <p:cNvSpPr>
            <a:spLocks noGrp="1"/>
          </p:cNvSpPr>
          <p:nvPr>
            <p:ph type="ctrTitle"/>
          </p:nvPr>
        </p:nvSpPr>
        <p:spPr>
          <a:xfrm>
            <a:off x="753925" y="1601735"/>
            <a:ext cx="10684151" cy="1991979"/>
          </a:xfrm>
        </p:spPr>
        <p:txBody>
          <a:bodyPr anchor="b">
            <a:normAutofit/>
          </a:bodyPr>
          <a:lstStyle/>
          <a:p>
            <a:r>
              <a:rPr lang="de-AT" sz="6600" b="1">
                <a:solidFill>
                  <a:srgbClr val="FFFFFF"/>
                </a:solidFill>
                <a:latin typeface="+mn-lt"/>
              </a:rPr>
              <a:t>Critical Discourse Studies</a:t>
            </a:r>
          </a:p>
        </p:txBody>
      </p:sp>
      <p:pic>
        <p:nvPicPr>
          <p:cNvPr id="14" name="Picture 13">
            <a:extLst>
              <a:ext uri="{FF2B5EF4-FFF2-40B4-BE49-F238E27FC236}">
                <a16:creationId xmlns:a16="http://schemas.microsoft.com/office/drawing/2014/main" id="{DA20CE0B-92EC-45FD-8F68-38003D6D8C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586080"/>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3" name="Untertitel 2">
            <a:extLst>
              <a:ext uri="{FF2B5EF4-FFF2-40B4-BE49-F238E27FC236}">
                <a16:creationId xmlns:a16="http://schemas.microsoft.com/office/drawing/2014/main" id="{000E1022-174E-964E-B9C7-F0AD837C8138}"/>
              </a:ext>
            </a:extLst>
          </p:cNvPr>
          <p:cNvSpPr>
            <a:spLocks noGrp="1"/>
          </p:cNvSpPr>
          <p:nvPr>
            <p:ph type="subTitle" idx="1"/>
          </p:nvPr>
        </p:nvSpPr>
        <p:spPr>
          <a:xfrm>
            <a:off x="1171575" y="3806169"/>
            <a:ext cx="9469211" cy="865639"/>
          </a:xfrm>
        </p:spPr>
        <p:txBody>
          <a:bodyPr anchor="t">
            <a:normAutofit/>
          </a:bodyPr>
          <a:lstStyle/>
          <a:p>
            <a:r>
              <a:rPr lang="de-AT" sz="2200" dirty="0">
                <a:solidFill>
                  <a:srgbClr val="FFFFFF"/>
                </a:solidFill>
              </a:rPr>
              <a:t>The </a:t>
            </a:r>
            <a:r>
              <a:rPr lang="de-AT" sz="2200" dirty="0" err="1">
                <a:solidFill>
                  <a:srgbClr val="FFFFFF"/>
                </a:solidFill>
              </a:rPr>
              <a:t>Discourse</a:t>
            </a:r>
            <a:r>
              <a:rPr lang="de-AT" sz="2200" dirty="0">
                <a:solidFill>
                  <a:srgbClr val="FFFFFF"/>
                </a:solidFill>
              </a:rPr>
              <a:t>-Historical Approach:</a:t>
            </a:r>
          </a:p>
          <a:p>
            <a:r>
              <a:rPr lang="de-AT" sz="2200" dirty="0" err="1">
                <a:solidFill>
                  <a:srgbClr val="FFFFFF"/>
                </a:solidFill>
              </a:rPr>
              <a:t>Discourse</a:t>
            </a:r>
            <a:r>
              <a:rPr lang="de-AT" sz="2200" dirty="0">
                <a:solidFill>
                  <a:srgbClr val="FFFFFF"/>
                </a:solidFill>
              </a:rPr>
              <a:t>, </a:t>
            </a:r>
            <a:r>
              <a:rPr lang="de-AT" sz="2200" dirty="0" err="1">
                <a:solidFill>
                  <a:srgbClr val="FFFFFF"/>
                </a:solidFill>
              </a:rPr>
              <a:t>text</a:t>
            </a:r>
            <a:r>
              <a:rPr lang="de-AT" sz="2200" dirty="0">
                <a:solidFill>
                  <a:srgbClr val="FFFFFF"/>
                </a:solidFill>
              </a:rPr>
              <a:t>, </a:t>
            </a:r>
            <a:r>
              <a:rPr lang="de-AT" sz="2200" dirty="0" err="1">
                <a:solidFill>
                  <a:srgbClr val="FFFFFF"/>
                </a:solidFill>
              </a:rPr>
              <a:t>genre</a:t>
            </a:r>
            <a:r>
              <a:rPr lang="de-AT" sz="2200" dirty="0">
                <a:solidFill>
                  <a:srgbClr val="FFFFFF"/>
                </a:solidFill>
              </a:rPr>
              <a:t>, </a:t>
            </a:r>
            <a:r>
              <a:rPr lang="de-AT" sz="2200" dirty="0" err="1">
                <a:solidFill>
                  <a:srgbClr val="FFFFFF"/>
                </a:solidFill>
              </a:rPr>
              <a:t>context</a:t>
            </a:r>
            <a:endParaRPr lang="de-AT" sz="2200" dirty="0">
              <a:solidFill>
                <a:srgbClr val="FFFFFF"/>
              </a:solidFill>
            </a:endParaRPr>
          </a:p>
        </p:txBody>
      </p:sp>
    </p:spTree>
    <p:extLst>
      <p:ext uri="{BB962C8B-B14F-4D97-AF65-F5344CB8AC3E}">
        <p14:creationId xmlns:p14="http://schemas.microsoft.com/office/powerpoint/2010/main" val="125599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par>
                                <p:cTn id="11" presetID="10" presetClass="entr" presetSubtype="0" fill="hold" grpId="0" nodeType="withEffect">
                                  <p:stCondLst>
                                    <p:cond delay="500"/>
                                  </p:stCondLst>
                                  <p:iterate type="wd">
                                    <p:tmPct val="15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title"/>
          </p:nvPr>
        </p:nvSpPr>
        <p:spPr>
          <a:xfrm>
            <a:off x="640079" y="2053641"/>
            <a:ext cx="3669161" cy="2760098"/>
          </a:xfrm>
        </p:spPr>
        <p:txBody>
          <a:bodyPr>
            <a:normAutofit/>
          </a:bodyPr>
          <a:lstStyle/>
          <a:p>
            <a:r>
              <a:rPr lang="de-AT" sz="3700" b="1" dirty="0" err="1">
                <a:solidFill>
                  <a:srgbClr val="FFFFFF"/>
                </a:solidFill>
                <a:latin typeface="+mn-lt"/>
              </a:rPr>
              <a:t>Discourses</a:t>
            </a:r>
            <a:r>
              <a:rPr lang="de-AT" sz="3700" b="1" dirty="0">
                <a:solidFill>
                  <a:srgbClr val="FFFFFF"/>
                </a:solidFill>
                <a:latin typeface="+mn-lt"/>
              </a:rPr>
              <a:t> – power </a:t>
            </a:r>
            <a:r>
              <a:rPr lang="de-AT" sz="3700" b="1" dirty="0" err="1">
                <a:solidFill>
                  <a:srgbClr val="FFFFFF"/>
                </a:solidFill>
                <a:latin typeface="+mn-lt"/>
              </a:rPr>
              <a:t>struggles</a:t>
            </a:r>
            <a:r>
              <a:rPr lang="de-AT" sz="3700" b="1" dirty="0">
                <a:solidFill>
                  <a:srgbClr val="FFFFFF"/>
                </a:solidFill>
                <a:latin typeface="+mn-lt"/>
              </a:rPr>
              <a:t> </a:t>
            </a:r>
            <a:r>
              <a:rPr lang="de-AT" sz="3700" b="1" dirty="0" err="1">
                <a:solidFill>
                  <a:srgbClr val="FFFFFF"/>
                </a:solidFill>
                <a:latin typeface="+mn-lt"/>
              </a:rPr>
              <a:t>over</a:t>
            </a:r>
            <a:r>
              <a:rPr lang="de-AT" sz="3700" b="1" dirty="0">
                <a:solidFill>
                  <a:srgbClr val="FFFFFF"/>
                </a:solidFill>
                <a:latin typeface="+mn-lt"/>
              </a:rPr>
              <a:t> </a:t>
            </a:r>
            <a:r>
              <a:rPr lang="de-AT" sz="3700" b="1" dirty="0" err="1">
                <a:solidFill>
                  <a:srgbClr val="FFFFFF"/>
                </a:solidFill>
                <a:latin typeface="+mn-lt"/>
              </a:rPr>
              <a:t>words</a:t>
            </a:r>
            <a:r>
              <a:rPr lang="de-AT" sz="3700" b="1" dirty="0">
                <a:solidFill>
                  <a:srgbClr val="FFFFFF"/>
                </a:solidFill>
                <a:latin typeface="+mn-lt"/>
              </a:rPr>
              <a:t>/</a:t>
            </a:r>
            <a:r>
              <a:rPr lang="de-AT" sz="3700" b="1" dirty="0" err="1">
                <a:solidFill>
                  <a:srgbClr val="FFFFFF"/>
                </a:solidFill>
                <a:latin typeface="+mn-lt"/>
              </a:rPr>
              <a:t>meanings</a:t>
            </a:r>
            <a:endParaRPr lang="de-AT" sz="3700" b="1" dirty="0">
              <a:solidFill>
                <a:srgbClr val="FFFFFF"/>
              </a:solidFill>
              <a:latin typeface="+mn-lt"/>
            </a:endParaRPr>
          </a:p>
        </p:txBody>
      </p:sp>
      <p:sp>
        <p:nvSpPr>
          <p:cNvPr id="5" name="Inhaltsplatzhalter 4"/>
          <p:cNvSpPr>
            <a:spLocks noGrp="1"/>
          </p:cNvSpPr>
          <p:nvPr>
            <p:ph idx="1"/>
          </p:nvPr>
        </p:nvSpPr>
        <p:spPr>
          <a:xfrm>
            <a:off x="6090574" y="801866"/>
            <a:ext cx="5306084" cy="5230634"/>
          </a:xfrm>
        </p:spPr>
        <p:txBody>
          <a:bodyPr anchor="ctr">
            <a:noAutofit/>
          </a:bodyPr>
          <a:lstStyle/>
          <a:p>
            <a:r>
              <a:rPr lang="en-AU" sz="2200" i="1" dirty="0">
                <a:solidFill>
                  <a:srgbClr val="000000"/>
                </a:solidFill>
              </a:rPr>
              <a:t>Discourses </a:t>
            </a:r>
            <a:r>
              <a:rPr lang="en-AU" sz="2200" dirty="0">
                <a:solidFill>
                  <a:srgbClr val="000000"/>
                </a:solidFill>
              </a:rPr>
              <a:t>comprise </a:t>
            </a:r>
            <a:r>
              <a:rPr lang="en-AU" sz="2200" b="1" dirty="0">
                <a:solidFill>
                  <a:srgbClr val="000000"/>
                </a:solidFill>
              </a:rPr>
              <a:t>context-dependent argumentation schemes</a:t>
            </a:r>
            <a:r>
              <a:rPr lang="en-AU" sz="2200" dirty="0">
                <a:solidFill>
                  <a:srgbClr val="000000"/>
                </a:solidFill>
              </a:rPr>
              <a:t> and </a:t>
            </a:r>
            <a:r>
              <a:rPr lang="en-AU" sz="2200" b="1" dirty="0">
                <a:solidFill>
                  <a:srgbClr val="000000"/>
                </a:solidFill>
              </a:rPr>
              <a:t>legitimation strategies</a:t>
            </a:r>
            <a:r>
              <a:rPr lang="en-AU" sz="2200" dirty="0">
                <a:solidFill>
                  <a:srgbClr val="000000"/>
                </a:solidFill>
              </a:rPr>
              <a:t> that support claims, decisions, ideologies…</a:t>
            </a:r>
          </a:p>
          <a:p>
            <a:r>
              <a:rPr lang="en-AU" sz="2200" i="1" dirty="0">
                <a:solidFill>
                  <a:srgbClr val="000000"/>
                </a:solidFill>
              </a:rPr>
              <a:t>Discourses </a:t>
            </a:r>
            <a:r>
              <a:rPr lang="en-AU" sz="2200" dirty="0">
                <a:solidFill>
                  <a:srgbClr val="000000"/>
                </a:solidFill>
              </a:rPr>
              <a:t>are </a:t>
            </a:r>
            <a:r>
              <a:rPr lang="en-AU" sz="2200" b="1" dirty="0">
                <a:solidFill>
                  <a:srgbClr val="000000"/>
                </a:solidFill>
              </a:rPr>
              <a:t>polyphonic </a:t>
            </a:r>
            <a:r>
              <a:rPr lang="en-AU" sz="2200" dirty="0">
                <a:solidFill>
                  <a:srgbClr val="000000"/>
                </a:solidFill>
              </a:rPr>
              <a:t>– different agents endorse different positions</a:t>
            </a:r>
          </a:p>
          <a:p>
            <a:r>
              <a:rPr lang="en-AU" sz="2200" i="1" dirty="0">
                <a:solidFill>
                  <a:srgbClr val="000000"/>
                </a:solidFill>
              </a:rPr>
              <a:t>Discourses</a:t>
            </a:r>
            <a:r>
              <a:rPr lang="en-AU" sz="2200" dirty="0">
                <a:solidFill>
                  <a:srgbClr val="000000"/>
                </a:solidFill>
              </a:rPr>
              <a:t> manifest </a:t>
            </a:r>
            <a:r>
              <a:rPr lang="en-AU" sz="2200" b="1" dirty="0">
                <a:solidFill>
                  <a:srgbClr val="000000"/>
                </a:solidFill>
              </a:rPr>
              <a:t>power struggles</a:t>
            </a:r>
            <a:r>
              <a:rPr lang="en-AU" sz="2200" dirty="0">
                <a:solidFill>
                  <a:srgbClr val="000000"/>
                </a:solidFill>
              </a:rPr>
              <a:t> </a:t>
            </a:r>
            <a:r>
              <a:rPr lang="en-AU" sz="2200" b="1" dirty="0">
                <a:solidFill>
                  <a:srgbClr val="000000"/>
                </a:solidFill>
              </a:rPr>
              <a:t>over positions</a:t>
            </a:r>
            <a:r>
              <a:rPr lang="en-AU" sz="2200" dirty="0">
                <a:solidFill>
                  <a:srgbClr val="000000"/>
                </a:solidFill>
              </a:rPr>
              <a:t>, sometimes condensed in single/specific words </a:t>
            </a:r>
          </a:p>
          <a:p>
            <a:r>
              <a:rPr lang="en-AU" sz="2200" i="1" dirty="0">
                <a:solidFill>
                  <a:srgbClr val="000000"/>
                </a:solidFill>
              </a:rPr>
              <a:t>Discourses </a:t>
            </a:r>
            <a:r>
              <a:rPr lang="en-AU" sz="2200" dirty="0">
                <a:solidFill>
                  <a:srgbClr val="000000"/>
                </a:solidFill>
              </a:rPr>
              <a:t>are </a:t>
            </a:r>
            <a:r>
              <a:rPr lang="en-AU" sz="2200" b="1" dirty="0">
                <a:solidFill>
                  <a:srgbClr val="000000"/>
                </a:solidFill>
              </a:rPr>
              <a:t>historical</a:t>
            </a:r>
            <a:r>
              <a:rPr lang="en-AU" sz="2200" dirty="0">
                <a:solidFill>
                  <a:srgbClr val="000000"/>
                </a:solidFill>
              </a:rPr>
              <a:t> – always linked with other discourses (interdiscursivity) and other texts (intertextuality)</a:t>
            </a:r>
          </a:p>
          <a:p>
            <a:r>
              <a:rPr lang="en-AU" sz="2200" i="1" dirty="0">
                <a:solidFill>
                  <a:srgbClr val="000000"/>
                </a:solidFill>
              </a:rPr>
              <a:t>Discourses</a:t>
            </a:r>
            <a:r>
              <a:rPr lang="en-AU" sz="2200" dirty="0">
                <a:solidFill>
                  <a:srgbClr val="000000"/>
                </a:solidFill>
              </a:rPr>
              <a:t> comprise the </a:t>
            </a:r>
            <a:r>
              <a:rPr lang="en-AU" sz="2200" b="1" dirty="0" err="1">
                <a:solidFill>
                  <a:srgbClr val="000000"/>
                </a:solidFill>
              </a:rPr>
              <a:t>recontextualisation</a:t>
            </a:r>
            <a:r>
              <a:rPr lang="en-AU" sz="2200" b="1" dirty="0">
                <a:solidFill>
                  <a:srgbClr val="000000"/>
                </a:solidFill>
              </a:rPr>
              <a:t> (</a:t>
            </a:r>
            <a:r>
              <a:rPr lang="en-AU" sz="2200" b="1" dirty="0" err="1">
                <a:solidFill>
                  <a:srgbClr val="000000"/>
                </a:solidFill>
              </a:rPr>
              <a:t>resemiotisation</a:t>
            </a:r>
            <a:r>
              <a:rPr lang="en-AU" sz="2200" b="1" dirty="0">
                <a:solidFill>
                  <a:srgbClr val="000000"/>
                </a:solidFill>
              </a:rPr>
              <a:t>)</a:t>
            </a:r>
            <a:r>
              <a:rPr lang="en-AU" sz="2200" dirty="0">
                <a:solidFill>
                  <a:srgbClr val="000000"/>
                </a:solidFill>
              </a:rPr>
              <a:t> of concepts across </a:t>
            </a:r>
            <a:r>
              <a:rPr lang="en-AU" sz="2200" b="1" dirty="0">
                <a:solidFill>
                  <a:srgbClr val="000000"/>
                </a:solidFill>
              </a:rPr>
              <a:t>backstage &amp; frontstage</a:t>
            </a:r>
            <a:r>
              <a:rPr lang="en-AU" sz="2200" dirty="0">
                <a:solidFill>
                  <a:srgbClr val="000000"/>
                </a:solidFill>
              </a:rPr>
              <a:t>,</a:t>
            </a:r>
            <a:r>
              <a:rPr lang="en-AU" sz="2200" b="1" dirty="0">
                <a:solidFill>
                  <a:srgbClr val="000000"/>
                </a:solidFill>
              </a:rPr>
              <a:t> genres</a:t>
            </a:r>
            <a:r>
              <a:rPr lang="en-AU" sz="2200" dirty="0">
                <a:solidFill>
                  <a:srgbClr val="000000"/>
                </a:solidFill>
              </a:rPr>
              <a:t>, and </a:t>
            </a:r>
            <a:r>
              <a:rPr lang="en-AU" sz="2200" b="1" dirty="0">
                <a:solidFill>
                  <a:srgbClr val="000000"/>
                </a:solidFill>
              </a:rPr>
              <a:t>time</a:t>
            </a:r>
            <a:r>
              <a:rPr lang="en-AU" sz="2200" dirty="0">
                <a:solidFill>
                  <a:srgbClr val="000000"/>
                </a:solidFill>
              </a:rPr>
              <a:t>.</a:t>
            </a:r>
          </a:p>
        </p:txBody>
      </p:sp>
    </p:spTree>
    <p:extLst>
      <p:ext uri="{BB962C8B-B14F-4D97-AF65-F5344CB8AC3E}">
        <p14:creationId xmlns:p14="http://schemas.microsoft.com/office/powerpoint/2010/main" val="1205670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6" name="Rectangle 7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Rectangle 8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6" name="Rectangle 2">
            <a:extLst>
              <a:ext uri="{FF2B5EF4-FFF2-40B4-BE49-F238E27FC236}">
                <a16:creationId xmlns:a16="http://schemas.microsoft.com/office/drawing/2014/main" id="{69889C0C-0B3F-B949-AC36-B76382E9683F}"/>
              </a:ext>
            </a:extLst>
          </p:cNvPr>
          <p:cNvSpPr>
            <a:spLocks noGrp="1" noChangeArrowheads="1"/>
          </p:cNvSpPr>
          <p:nvPr>
            <p:ph type="title"/>
          </p:nvPr>
        </p:nvSpPr>
        <p:spPr>
          <a:xfrm>
            <a:off x="466722" y="586855"/>
            <a:ext cx="3201366" cy="3387497"/>
          </a:xfrm>
        </p:spPr>
        <p:txBody>
          <a:bodyPr anchor="b">
            <a:normAutofit/>
          </a:bodyPr>
          <a:lstStyle/>
          <a:p>
            <a:pPr algn="r" eaLnBrk="1" hangingPunct="1"/>
            <a:r>
              <a:rPr lang="en-GB" altLang="de-DE" sz="4000" b="1">
                <a:solidFill>
                  <a:srgbClr val="FFFFFF"/>
                </a:solidFill>
              </a:rPr>
              <a:t>DISCOURSE, GENRE &amp; TEXT</a:t>
            </a:r>
          </a:p>
        </p:txBody>
      </p:sp>
      <p:sp>
        <p:nvSpPr>
          <p:cNvPr id="13317" name="Rectangle 3">
            <a:extLst>
              <a:ext uri="{FF2B5EF4-FFF2-40B4-BE49-F238E27FC236}">
                <a16:creationId xmlns:a16="http://schemas.microsoft.com/office/drawing/2014/main" id="{D96147AA-388F-064A-8521-225BB8FCF75A}"/>
              </a:ext>
            </a:extLst>
          </p:cNvPr>
          <p:cNvSpPr>
            <a:spLocks noGrp="1" noChangeArrowheads="1"/>
          </p:cNvSpPr>
          <p:nvPr>
            <p:ph type="body" idx="1"/>
          </p:nvPr>
        </p:nvSpPr>
        <p:spPr>
          <a:xfrm>
            <a:off x="4810259" y="649480"/>
            <a:ext cx="6555347" cy="5546047"/>
          </a:xfrm>
        </p:spPr>
        <p:txBody>
          <a:bodyPr anchor="ctr">
            <a:normAutofit/>
          </a:bodyPr>
          <a:lstStyle/>
          <a:p>
            <a:pPr eaLnBrk="1" hangingPunct="1"/>
            <a:r>
              <a:rPr lang="en-GB" altLang="de-DE" sz="2400" i="1" dirty="0"/>
              <a:t>Discourse </a:t>
            </a:r>
            <a:r>
              <a:rPr lang="en-GB" altLang="de-DE" sz="2400" dirty="0"/>
              <a:t>implies patterns and commonalities of knowledge and structures; </a:t>
            </a:r>
          </a:p>
          <a:p>
            <a:pPr eaLnBrk="1" hangingPunct="1"/>
            <a:r>
              <a:rPr lang="en-GB" altLang="de-DE" sz="2400" i="1" dirty="0"/>
              <a:t>Text </a:t>
            </a:r>
            <a:r>
              <a:rPr lang="en-GB" altLang="de-DE" sz="2400" dirty="0"/>
              <a:t>is a specific and unique realization of a discourse. Texts belong to “</a:t>
            </a:r>
            <a:r>
              <a:rPr lang="en-GB" altLang="de-DE" sz="2400" i="1" dirty="0"/>
              <a:t>genres”</a:t>
            </a:r>
            <a:r>
              <a:rPr lang="en-GB" altLang="de-DE" sz="2400" dirty="0"/>
              <a:t>. </a:t>
            </a:r>
          </a:p>
          <a:p>
            <a:pPr eaLnBrk="1" hangingPunct="1"/>
            <a:r>
              <a:rPr lang="en-GB" altLang="de-DE" sz="2400" i="1" dirty="0"/>
              <a:t>‘Genre’</a:t>
            </a:r>
            <a:r>
              <a:rPr lang="en-GB" altLang="de-DE" sz="2400" dirty="0"/>
              <a:t> characterised as ‘a socially ratified way of using language in connection with a particular type of social activity’ (Fairclough 1995: 14), used by ‘communities of practice’ with specific ‘functions’ (Swales 1992). </a:t>
            </a:r>
          </a:p>
          <a:p>
            <a:pPr eaLnBrk="1" hangingPunct="1"/>
            <a:r>
              <a:rPr lang="en-GB" altLang="de-DE" sz="2400" b="1" dirty="0"/>
              <a:t>Text creates sense</a:t>
            </a:r>
            <a:r>
              <a:rPr lang="en-GB" altLang="de-DE" sz="2400" dirty="0"/>
              <a:t> when its manifest and latent </a:t>
            </a:r>
            <a:r>
              <a:rPr lang="en-GB" altLang="de-DE" sz="2400" b="1" dirty="0"/>
              <a:t>meanings</a:t>
            </a:r>
            <a:r>
              <a:rPr lang="en-GB" altLang="de-DE" sz="2400" dirty="0"/>
              <a:t> are read in connection with </a:t>
            </a:r>
            <a:r>
              <a:rPr lang="en-GB" altLang="de-DE" sz="2400" b="1" dirty="0"/>
              <a:t>knowledge of the world</a:t>
            </a:r>
            <a:r>
              <a:rPr lang="en-GB" altLang="de-DE" sz="2400" dirty="0"/>
              <a:t> (‘context models’, ‘shared knowledge’, ‘collective memories’, ‘resonance’)</a:t>
            </a:r>
          </a:p>
        </p:txBody>
      </p:sp>
    </p:spTree>
    <p:extLst>
      <p:ext uri="{BB962C8B-B14F-4D97-AF65-F5344CB8AC3E}">
        <p14:creationId xmlns:p14="http://schemas.microsoft.com/office/powerpoint/2010/main" val="227321009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2372</Words>
  <Application>Microsoft Macintosh PowerPoint</Application>
  <PresentationFormat>Breitbild</PresentationFormat>
  <Paragraphs>196</Paragraphs>
  <Slides>25</Slides>
  <Notes>3</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25</vt:i4>
      </vt:variant>
    </vt:vector>
  </HeadingPairs>
  <TitlesOfParts>
    <vt:vector size="31" baseType="lpstr">
      <vt:lpstr>Arial</vt:lpstr>
      <vt:lpstr>Calibri</vt:lpstr>
      <vt:lpstr>Calibri Light</vt:lpstr>
      <vt:lpstr>Verdana</vt:lpstr>
      <vt:lpstr>Wingdings</vt:lpstr>
      <vt:lpstr>Office</vt:lpstr>
      <vt:lpstr>CRISIS COMMUNICATION &amp; CRISIS MANAGEMENT DURING COVID 19: A CASE STUDY</vt:lpstr>
      <vt:lpstr>PowerPoint-Präsentation</vt:lpstr>
      <vt:lpstr>OUTLINE</vt:lpstr>
      <vt:lpstr>COVID-19 and political communication</vt:lpstr>
      <vt:lpstr>CRISES ARE</vt:lpstr>
      <vt:lpstr>Do existing theories and concepts still apply? Have ongoing trends been interrupted or intensified?</vt:lpstr>
      <vt:lpstr>Critical Discourse Studies</vt:lpstr>
      <vt:lpstr>Discourses – power struggles over words/meanings</vt:lpstr>
      <vt:lpstr>DISCOURSE, GENRE &amp; TEXT</vt:lpstr>
      <vt:lpstr>PowerPoint-Präsentation</vt:lpstr>
      <vt:lpstr>4-Level Context-Modell</vt:lpstr>
      <vt:lpstr>FRAMING CRISIS-COMMUNICATION- COPING WITH THE “DREAD OF DEATH“</vt:lpstr>
      <vt:lpstr>FRAMES</vt:lpstr>
      <vt:lpstr>Analyzing Crisis -Communication  (3/2020 - 6/2020)</vt:lpstr>
      <vt:lpstr>EXAMPLES</vt:lpstr>
      <vt:lpstr>PowerPoint-Präsentation</vt:lpstr>
      <vt:lpstr>LEGITIMATION STRATEGIES</vt:lpstr>
      <vt:lpstr>COVID-DENIAL  CONSPIRACY THEORIES</vt:lpstr>
      <vt:lpstr>Defining Scapegoats/ Creating ‘Enemy Images‘ (Feindbild)</vt:lpstr>
      <vt:lpstr>PowerPoint-Präsentation</vt:lpstr>
      <vt:lpstr>6 Strategies of the Infodemic during the Pandemic</vt:lpstr>
      <vt:lpstr>RESULTS, PERSPECTIVES, AND ALTERNATIVES</vt:lpstr>
      <vt:lpstr>Results:  Challenges and Dangers</vt:lpstr>
      <vt:lpstr> Perspectives and Alternatives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“Blame-games” and “blame avoidance”: discursive strategies in times of COVID-19  Fellows Colloquium 14.9.2020</dc:title>
  <dc:creator>Me</dc:creator>
  <cp:lastModifiedBy>Wodak, Ruth</cp:lastModifiedBy>
  <cp:revision>201</cp:revision>
  <cp:lastPrinted>2021-11-17T08:49:26Z</cp:lastPrinted>
  <dcterms:created xsi:type="dcterms:W3CDTF">2020-11-19T06:15:53Z</dcterms:created>
  <dcterms:modified xsi:type="dcterms:W3CDTF">2021-11-17T09:10:58Z</dcterms:modified>
</cp:coreProperties>
</file>