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8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9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0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1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2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3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6" r:id="rId14"/>
    <p:sldId id="267" r:id="rId15"/>
    <p:sldId id="268" r:id="rId16"/>
    <p:sldId id="272" r:id="rId17"/>
    <p:sldId id="270" r:id="rId18"/>
    <p:sldId id="273" r:id="rId19"/>
    <p:sldId id="276" r:id="rId20"/>
    <p:sldId id="275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3389DE-1023-45FC-8ABC-FBDD02DADE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3AE360-2A6E-49CD-9B0E-D74590013B5B}">
      <dgm:prSet/>
      <dgm:spPr>
        <a:solidFill>
          <a:srgbClr val="C00000"/>
        </a:solidFill>
      </dgm:spPr>
      <dgm:t>
        <a:bodyPr/>
        <a:lstStyle/>
        <a:p>
          <a:r>
            <a:rPr lang="en-GB" dirty="0">
              <a:latin typeface="+mj-lt"/>
            </a:rPr>
            <a:t> Generics</a:t>
          </a:r>
        </a:p>
      </dgm:t>
    </dgm:pt>
    <dgm:pt modelId="{27996744-7A70-49E4-9722-FE5E03A8E50C}" type="parTrans" cxnId="{31A3DCA8-8029-40AE-812A-9CA7F54CCF1F}">
      <dgm:prSet/>
      <dgm:spPr/>
      <dgm:t>
        <a:bodyPr/>
        <a:lstStyle/>
        <a:p>
          <a:endParaRPr lang="en-GB"/>
        </a:p>
      </dgm:t>
    </dgm:pt>
    <dgm:pt modelId="{D9D2D59A-638E-474D-BC83-8C42E1E9C80C}" type="sibTrans" cxnId="{31A3DCA8-8029-40AE-812A-9CA7F54CCF1F}">
      <dgm:prSet/>
      <dgm:spPr/>
      <dgm:t>
        <a:bodyPr/>
        <a:lstStyle/>
        <a:p>
          <a:endParaRPr lang="en-GB"/>
        </a:p>
      </dgm:t>
    </dgm:pt>
    <dgm:pt modelId="{85C4644D-63AF-4E47-BC19-0D3CEB8EC1BE}" type="pres">
      <dgm:prSet presAssocID="{423389DE-1023-45FC-8ABC-FBDD02DADE38}" presName="linear" presStyleCnt="0">
        <dgm:presLayoutVars>
          <dgm:animLvl val="lvl"/>
          <dgm:resizeHandles val="exact"/>
        </dgm:presLayoutVars>
      </dgm:prSet>
      <dgm:spPr/>
    </dgm:pt>
    <dgm:pt modelId="{4671F7E5-93D4-47C1-9C0F-F5FCAFE85917}" type="pres">
      <dgm:prSet presAssocID="{8B3AE360-2A6E-49CD-9B0E-D74590013B5B}" presName="parentText" presStyleLbl="node1" presStyleIdx="0" presStyleCnt="1" custLinFactY="-697" custLinFactNeighborX="26196" custLinFactNeighborY="-100000">
        <dgm:presLayoutVars>
          <dgm:chMax val="0"/>
          <dgm:bulletEnabled val="1"/>
        </dgm:presLayoutVars>
      </dgm:prSet>
      <dgm:spPr/>
    </dgm:pt>
  </dgm:ptLst>
  <dgm:cxnLst>
    <dgm:cxn modelId="{B897E415-5601-47E4-95B1-4899157343FD}" type="presOf" srcId="{423389DE-1023-45FC-8ABC-FBDD02DADE38}" destId="{85C4644D-63AF-4E47-BC19-0D3CEB8EC1BE}" srcOrd="0" destOrd="0" presId="urn:microsoft.com/office/officeart/2005/8/layout/vList2"/>
    <dgm:cxn modelId="{CC3DEE8E-15E6-491B-A07F-15F363FF33EB}" type="presOf" srcId="{8B3AE360-2A6E-49CD-9B0E-D74590013B5B}" destId="{4671F7E5-93D4-47C1-9C0F-F5FCAFE85917}" srcOrd="0" destOrd="0" presId="urn:microsoft.com/office/officeart/2005/8/layout/vList2"/>
    <dgm:cxn modelId="{31A3DCA8-8029-40AE-812A-9CA7F54CCF1F}" srcId="{423389DE-1023-45FC-8ABC-FBDD02DADE38}" destId="{8B3AE360-2A6E-49CD-9B0E-D74590013B5B}" srcOrd="0" destOrd="0" parTransId="{27996744-7A70-49E4-9722-FE5E03A8E50C}" sibTransId="{D9D2D59A-638E-474D-BC83-8C42E1E9C80C}"/>
    <dgm:cxn modelId="{63B948A5-3349-419D-99F0-0899783BABD9}" type="presParOf" srcId="{85C4644D-63AF-4E47-BC19-0D3CEB8EC1BE}" destId="{4671F7E5-93D4-47C1-9C0F-F5FCAFE859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23389DE-1023-45FC-8ABC-FBDD02DADE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3AE360-2A6E-49CD-9B0E-D74590013B5B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>
              <a:latin typeface="+mj-lt"/>
            </a:rPr>
            <a:t>Association </a:t>
          </a:r>
          <a:r>
            <a:rPr lang="en-US" altLang="zh-CN" dirty="0">
              <a:latin typeface="+mj-lt"/>
            </a:rPr>
            <a:t>with </a:t>
          </a:r>
          <a:r>
            <a:rPr lang="en-GB" dirty="0">
              <a:latin typeface="+mj-lt"/>
            </a:rPr>
            <a:t>Focus</a:t>
          </a:r>
        </a:p>
      </dgm:t>
    </dgm:pt>
    <dgm:pt modelId="{27996744-7A70-49E4-9722-FE5E03A8E50C}" type="parTrans" cxnId="{31A3DCA8-8029-40AE-812A-9CA7F54CCF1F}">
      <dgm:prSet/>
      <dgm:spPr/>
      <dgm:t>
        <a:bodyPr/>
        <a:lstStyle/>
        <a:p>
          <a:endParaRPr lang="en-GB"/>
        </a:p>
      </dgm:t>
    </dgm:pt>
    <dgm:pt modelId="{D9D2D59A-638E-474D-BC83-8C42E1E9C80C}" type="sibTrans" cxnId="{31A3DCA8-8029-40AE-812A-9CA7F54CCF1F}">
      <dgm:prSet/>
      <dgm:spPr/>
      <dgm:t>
        <a:bodyPr/>
        <a:lstStyle/>
        <a:p>
          <a:endParaRPr lang="en-GB"/>
        </a:p>
      </dgm:t>
    </dgm:pt>
    <dgm:pt modelId="{85C4644D-63AF-4E47-BC19-0D3CEB8EC1BE}" type="pres">
      <dgm:prSet presAssocID="{423389DE-1023-45FC-8ABC-FBDD02DADE38}" presName="linear" presStyleCnt="0">
        <dgm:presLayoutVars>
          <dgm:animLvl val="lvl"/>
          <dgm:resizeHandles val="exact"/>
        </dgm:presLayoutVars>
      </dgm:prSet>
      <dgm:spPr/>
    </dgm:pt>
    <dgm:pt modelId="{4671F7E5-93D4-47C1-9C0F-F5FCAFE85917}" type="pres">
      <dgm:prSet presAssocID="{8B3AE360-2A6E-49CD-9B0E-D74590013B5B}" presName="parentText" presStyleLbl="node1" presStyleIdx="0" presStyleCnt="1" custLinFactY="-697" custLinFactNeighborX="26196" custLinFactNeighborY="-100000">
        <dgm:presLayoutVars>
          <dgm:chMax val="0"/>
          <dgm:bulletEnabled val="1"/>
        </dgm:presLayoutVars>
      </dgm:prSet>
      <dgm:spPr/>
    </dgm:pt>
  </dgm:ptLst>
  <dgm:cxnLst>
    <dgm:cxn modelId="{B897E415-5601-47E4-95B1-4899157343FD}" type="presOf" srcId="{423389DE-1023-45FC-8ABC-FBDD02DADE38}" destId="{85C4644D-63AF-4E47-BC19-0D3CEB8EC1BE}" srcOrd="0" destOrd="0" presId="urn:microsoft.com/office/officeart/2005/8/layout/vList2"/>
    <dgm:cxn modelId="{CC3DEE8E-15E6-491B-A07F-15F363FF33EB}" type="presOf" srcId="{8B3AE360-2A6E-49CD-9B0E-D74590013B5B}" destId="{4671F7E5-93D4-47C1-9C0F-F5FCAFE85917}" srcOrd="0" destOrd="0" presId="urn:microsoft.com/office/officeart/2005/8/layout/vList2"/>
    <dgm:cxn modelId="{31A3DCA8-8029-40AE-812A-9CA7F54CCF1F}" srcId="{423389DE-1023-45FC-8ABC-FBDD02DADE38}" destId="{8B3AE360-2A6E-49CD-9B0E-D74590013B5B}" srcOrd="0" destOrd="0" parTransId="{27996744-7A70-49E4-9722-FE5E03A8E50C}" sibTransId="{D9D2D59A-638E-474D-BC83-8C42E1E9C80C}"/>
    <dgm:cxn modelId="{63B948A5-3349-419D-99F0-0899783BABD9}" type="presParOf" srcId="{85C4644D-63AF-4E47-BC19-0D3CEB8EC1BE}" destId="{4671F7E5-93D4-47C1-9C0F-F5FCAFE859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23389DE-1023-45FC-8ABC-FBDD02DADE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3AE360-2A6E-49CD-9B0E-D74590013B5B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>
              <a:latin typeface="+mj-lt"/>
            </a:rPr>
            <a:t>Context-sensitivity to current QUD</a:t>
          </a:r>
        </a:p>
      </dgm:t>
    </dgm:pt>
    <dgm:pt modelId="{27996744-7A70-49E4-9722-FE5E03A8E50C}" type="parTrans" cxnId="{31A3DCA8-8029-40AE-812A-9CA7F54CCF1F}">
      <dgm:prSet/>
      <dgm:spPr/>
      <dgm:t>
        <a:bodyPr/>
        <a:lstStyle/>
        <a:p>
          <a:endParaRPr lang="en-GB"/>
        </a:p>
      </dgm:t>
    </dgm:pt>
    <dgm:pt modelId="{D9D2D59A-638E-474D-BC83-8C42E1E9C80C}" type="sibTrans" cxnId="{31A3DCA8-8029-40AE-812A-9CA7F54CCF1F}">
      <dgm:prSet/>
      <dgm:spPr/>
      <dgm:t>
        <a:bodyPr/>
        <a:lstStyle/>
        <a:p>
          <a:endParaRPr lang="en-GB"/>
        </a:p>
      </dgm:t>
    </dgm:pt>
    <dgm:pt modelId="{85C4644D-63AF-4E47-BC19-0D3CEB8EC1BE}" type="pres">
      <dgm:prSet presAssocID="{423389DE-1023-45FC-8ABC-FBDD02DADE38}" presName="linear" presStyleCnt="0">
        <dgm:presLayoutVars>
          <dgm:animLvl val="lvl"/>
          <dgm:resizeHandles val="exact"/>
        </dgm:presLayoutVars>
      </dgm:prSet>
      <dgm:spPr/>
    </dgm:pt>
    <dgm:pt modelId="{4671F7E5-93D4-47C1-9C0F-F5FCAFE85917}" type="pres">
      <dgm:prSet presAssocID="{8B3AE360-2A6E-49CD-9B0E-D74590013B5B}" presName="parentText" presStyleLbl="node1" presStyleIdx="0" presStyleCnt="1" custLinFactNeighborX="2594" custLinFactNeighborY="-1128">
        <dgm:presLayoutVars>
          <dgm:chMax val="0"/>
          <dgm:bulletEnabled val="1"/>
        </dgm:presLayoutVars>
      </dgm:prSet>
      <dgm:spPr/>
    </dgm:pt>
  </dgm:ptLst>
  <dgm:cxnLst>
    <dgm:cxn modelId="{B897E415-5601-47E4-95B1-4899157343FD}" type="presOf" srcId="{423389DE-1023-45FC-8ABC-FBDD02DADE38}" destId="{85C4644D-63AF-4E47-BC19-0D3CEB8EC1BE}" srcOrd="0" destOrd="0" presId="urn:microsoft.com/office/officeart/2005/8/layout/vList2"/>
    <dgm:cxn modelId="{CC3DEE8E-15E6-491B-A07F-15F363FF33EB}" type="presOf" srcId="{8B3AE360-2A6E-49CD-9B0E-D74590013B5B}" destId="{4671F7E5-93D4-47C1-9C0F-F5FCAFE85917}" srcOrd="0" destOrd="0" presId="urn:microsoft.com/office/officeart/2005/8/layout/vList2"/>
    <dgm:cxn modelId="{31A3DCA8-8029-40AE-812A-9CA7F54CCF1F}" srcId="{423389DE-1023-45FC-8ABC-FBDD02DADE38}" destId="{8B3AE360-2A6E-49CD-9B0E-D74590013B5B}" srcOrd="0" destOrd="0" parTransId="{27996744-7A70-49E4-9722-FE5E03A8E50C}" sibTransId="{D9D2D59A-638E-474D-BC83-8C42E1E9C80C}"/>
    <dgm:cxn modelId="{63B948A5-3349-419D-99F0-0899783BABD9}" type="presParOf" srcId="{85C4644D-63AF-4E47-BC19-0D3CEB8EC1BE}" destId="{4671F7E5-93D4-47C1-9C0F-F5FCAFE859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23389DE-1023-45FC-8ABC-FBDD02DADE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3AE360-2A6E-49CD-9B0E-D74590013B5B}">
      <dgm:prSet/>
      <dgm:spPr>
        <a:solidFill>
          <a:schemeClr val="accent4"/>
        </a:solidFill>
      </dgm:spPr>
      <dgm:t>
        <a:bodyPr/>
        <a:lstStyle/>
        <a:p>
          <a:r>
            <a:rPr lang="en-GB" dirty="0">
              <a:latin typeface="+mj-lt"/>
            </a:rPr>
            <a:t>Discussion: conceptual advantages</a:t>
          </a:r>
        </a:p>
      </dgm:t>
    </dgm:pt>
    <dgm:pt modelId="{27996744-7A70-49E4-9722-FE5E03A8E50C}" type="parTrans" cxnId="{31A3DCA8-8029-40AE-812A-9CA7F54CCF1F}">
      <dgm:prSet/>
      <dgm:spPr/>
      <dgm:t>
        <a:bodyPr/>
        <a:lstStyle/>
        <a:p>
          <a:endParaRPr lang="en-GB"/>
        </a:p>
      </dgm:t>
    </dgm:pt>
    <dgm:pt modelId="{D9D2D59A-638E-474D-BC83-8C42E1E9C80C}" type="sibTrans" cxnId="{31A3DCA8-8029-40AE-812A-9CA7F54CCF1F}">
      <dgm:prSet/>
      <dgm:spPr/>
      <dgm:t>
        <a:bodyPr/>
        <a:lstStyle/>
        <a:p>
          <a:endParaRPr lang="en-GB"/>
        </a:p>
      </dgm:t>
    </dgm:pt>
    <dgm:pt modelId="{85C4644D-63AF-4E47-BC19-0D3CEB8EC1BE}" type="pres">
      <dgm:prSet presAssocID="{423389DE-1023-45FC-8ABC-FBDD02DADE38}" presName="linear" presStyleCnt="0">
        <dgm:presLayoutVars>
          <dgm:animLvl val="lvl"/>
          <dgm:resizeHandles val="exact"/>
        </dgm:presLayoutVars>
      </dgm:prSet>
      <dgm:spPr/>
    </dgm:pt>
    <dgm:pt modelId="{4671F7E5-93D4-47C1-9C0F-F5FCAFE85917}" type="pres">
      <dgm:prSet presAssocID="{8B3AE360-2A6E-49CD-9B0E-D74590013B5B}" presName="parentText" presStyleLbl="node1" presStyleIdx="0" presStyleCnt="1" custLinFactNeighborX="2594" custLinFactNeighborY="-1128">
        <dgm:presLayoutVars>
          <dgm:chMax val="0"/>
          <dgm:bulletEnabled val="1"/>
        </dgm:presLayoutVars>
      </dgm:prSet>
      <dgm:spPr/>
    </dgm:pt>
  </dgm:ptLst>
  <dgm:cxnLst>
    <dgm:cxn modelId="{B897E415-5601-47E4-95B1-4899157343FD}" type="presOf" srcId="{423389DE-1023-45FC-8ABC-FBDD02DADE38}" destId="{85C4644D-63AF-4E47-BC19-0D3CEB8EC1BE}" srcOrd="0" destOrd="0" presId="urn:microsoft.com/office/officeart/2005/8/layout/vList2"/>
    <dgm:cxn modelId="{CC3DEE8E-15E6-491B-A07F-15F363FF33EB}" type="presOf" srcId="{8B3AE360-2A6E-49CD-9B0E-D74590013B5B}" destId="{4671F7E5-93D4-47C1-9C0F-F5FCAFE85917}" srcOrd="0" destOrd="0" presId="urn:microsoft.com/office/officeart/2005/8/layout/vList2"/>
    <dgm:cxn modelId="{31A3DCA8-8029-40AE-812A-9CA7F54CCF1F}" srcId="{423389DE-1023-45FC-8ABC-FBDD02DADE38}" destId="{8B3AE360-2A6E-49CD-9B0E-D74590013B5B}" srcOrd="0" destOrd="0" parTransId="{27996744-7A70-49E4-9722-FE5E03A8E50C}" sibTransId="{D9D2D59A-638E-474D-BC83-8C42E1E9C80C}"/>
    <dgm:cxn modelId="{63B948A5-3349-419D-99F0-0899783BABD9}" type="presParOf" srcId="{85C4644D-63AF-4E47-BC19-0D3CEB8EC1BE}" destId="{4671F7E5-93D4-47C1-9C0F-F5FCAFE859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23389DE-1023-45FC-8ABC-FBDD02DADE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3AE360-2A6E-49CD-9B0E-D74590013B5B}">
      <dgm:prSet/>
      <dgm:spPr>
        <a:solidFill>
          <a:schemeClr val="accent4"/>
        </a:solidFill>
      </dgm:spPr>
      <dgm:t>
        <a:bodyPr/>
        <a:lstStyle/>
        <a:p>
          <a:r>
            <a:rPr lang="en-GB" dirty="0">
              <a:latin typeface="+mj-lt"/>
            </a:rPr>
            <a:t>To relieve one of pragmatic burden</a:t>
          </a:r>
        </a:p>
      </dgm:t>
    </dgm:pt>
    <dgm:pt modelId="{27996744-7A70-49E4-9722-FE5E03A8E50C}" type="parTrans" cxnId="{31A3DCA8-8029-40AE-812A-9CA7F54CCF1F}">
      <dgm:prSet/>
      <dgm:spPr/>
      <dgm:t>
        <a:bodyPr/>
        <a:lstStyle/>
        <a:p>
          <a:endParaRPr lang="en-GB"/>
        </a:p>
      </dgm:t>
    </dgm:pt>
    <dgm:pt modelId="{D9D2D59A-638E-474D-BC83-8C42E1E9C80C}" type="sibTrans" cxnId="{31A3DCA8-8029-40AE-812A-9CA7F54CCF1F}">
      <dgm:prSet/>
      <dgm:spPr/>
      <dgm:t>
        <a:bodyPr/>
        <a:lstStyle/>
        <a:p>
          <a:endParaRPr lang="en-GB"/>
        </a:p>
      </dgm:t>
    </dgm:pt>
    <dgm:pt modelId="{85C4644D-63AF-4E47-BC19-0D3CEB8EC1BE}" type="pres">
      <dgm:prSet presAssocID="{423389DE-1023-45FC-8ABC-FBDD02DADE38}" presName="linear" presStyleCnt="0">
        <dgm:presLayoutVars>
          <dgm:animLvl val="lvl"/>
          <dgm:resizeHandles val="exact"/>
        </dgm:presLayoutVars>
      </dgm:prSet>
      <dgm:spPr/>
    </dgm:pt>
    <dgm:pt modelId="{4671F7E5-93D4-47C1-9C0F-F5FCAFE85917}" type="pres">
      <dgm:prSet presAssocID="{8B3AE360-2A6E-49CD-9B0E-D74590013B5B}" presName="parentText" presStyleLbl="node1" presStyleIdx="0" presStyleCnt="1" custLinFactNeighborX="2594" custLinFactNeighborY="-1128">
        <dgm:presLayoutVars>
          <dgm:chMax val="0"/>
          <dgm:bulletEnabled val="1"/>
        </dgm:presLayoutVars>
      </dgm:prSet>
      <dgm:spPr/>
    </dgm:pt>
  </dgm:ptLst>
  <dgm:cxnLst>
    <dgm:cxn modelId="{B897E415-5601-47E4-95B1-4899157343FD}" type="presOf" srcId="{423389DE-1023-45FC-8ABC-FBDD02DADE38}" destId="{85C4644D-63AF-4E47-BC19-0D3CEB8EC1BE}" srcOrd="0" destOrd="0" presId="urn:microsoft.com/office/officeart/2005/8/layout/vList2"/>
    <dgm:cxn modelId="{CC3DEE8E-15E6-491B-A07F-15F363FF33EB}" type="presOf" srcId="{8B3AE360-2A6E-49CD-9B0E-D74590013B5B}" destId="{4671F7E5-93D4-47C1-9C0F-F5FCAFE85917}" srcOrd="0" destOrd="0" presId="urn:microsoft.com/office/officeart/2005/8/layout/vList2"/>
    <dgm:cxn modelId="{31A3DCA8-8029-40AE-812A-9CA7F54CCF1F}" srcId="{423389DE-1023-45FC-8ABC-FBDD02DADE38}" destId="{8B3AE360-2A6E-49CD-9B0E-D74590013B5B}" srcOrd="0" destOrd="0" parTransId="{27996744-7A70-49E4-9722-FE5E03A8E50C}" sibTransId="{D9D2D59A-638E-474D-BC83-8C42E1E9C80C}"/>
    <dgm:cxn modelId="{63B948A5-3349-419D-99F0-0899783BABD9}" type="presParOf" srcId="{85C4644D-63AF-4E47-BC19-0D3CEB8EC1BE}" destId="{4671F7E5-93D4-47C1-9C0F-F5FCAFE859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23389DE-1023-45FC-8ABC-FBDD02DADE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3AE360-2A6E-49CD-9B0E-D74590013B5B}">
      <dgm:prSet/>
      <dgm:spPr>
        <a:solidFill>
          <a:schemeClr val="accent4"/>
        </a:solidFill>
      </dgm:spPr>
      <dgm:t>
        <a:bodyPr/>
        <a:lstStyle/>
        <a:p>
          <a:r>
            <a:rPr lang="en-GB" dirty="0">
              <a:latin typeface="+mj-lt"/>
            </a:rPr>
            <a:t>Conclusion</a:t>
          </a:r>
        </a:p>
      </dgm:t>
    </dgm:pt>
    <dgm:pt modelId="{27996744-7A70-49E4-9722-FE5E03A8E50C}" type="parTrans" cxnId="{31A3DCA8-8029-40AE-812A-9CA7F54CCF1F}">
      <dgm:prSet/>
      <dgm:spPr/>
      <dgm:t>
        <a:bodyPr/>
        <a:lstStyle/>
        <a:p>
          <a:endParaRPr lang="en-GB"/>
        </a:p>
      </dgm:t>
    </dgm:pt>
    <dgm:pt modelId="{D9D2D59A-638E-474D-BC83-8C42E1E9C80C}" type="sibTrans" cxnId="{31A3DCA8-8029-40AE-812A-9CA7F54CCF1F}">
      <dgm:prSet/>
      <dgm:spPr/>
      <dgm:t>
        <a:bodyPr/>
        <a:lstStyle/>
        <a:p>
          <a:endParaRPr lang="en-GB"/>
        </a:p>
      </dgm:t>
    </dgm:pt>
    <dgm:pt modelId="{85C4644D-63AF-4E47-BC19-0D3CEB8EC1BE}" type="pres">
      <dgm:prSet presAssocID="{423389DE-1023-45FC-8ABC-FBDD02DADE38}" presName="linear" presStyleCnt="0">
        <dgm:presLayoutVars>
          <dgm:animLvl val="lvl"/>
          <dgm:resizeHandles val="exact"/>
        </dgm:presLayoutVars>
      </dgm:prSet>
      <dgm:spPr/>
    </dgm:pt>
    <dgm:pt modelId="{4671F7E5-93D4-47C1-9C0F-F5FCAFE85917}" type="pres">
      <dgm:prSet presAssocID="{8B3AE360-2A6E-49CD-9B0E-D74590013B5B}" presName="parentText" presStyleLbl="node1" presStyleIdx="0" presStyleCnt="1" custLinFactNeighborX="2594" custLinFactNeighborY="-1128">
        <dgm:presLayoutVars>
          <dgm:chMax val="0"/>
          <dgm:bulletEnabled val="1"/>
        </dgm:presLayoutVars>
      </dgm:prSet>
      <dgm:spPr/>
    </dgm:pt>
  </dgm:ptLst>
  <dgm:cxnLst>
    <dgm:cxn modelId="{B897E415-5601-47E4-95B1-4899157343FD}" type="presOf" srcId="{423389DE-1023-45FC-8ABC-FBDD02DADE38}" destId="{85C4644D-63AF-4E47-BC19-0D3CEB8EC1BE}" srcOrd="0" destOrd="0" presId="urn:microsoft.com/office/officeart/2005/8/layout/vList2"/>
    <dgm:cxn modelId="{CC3DEE8E-15E6-491B-A07F-15F363FF33EB}" type="presOf" srcId="{8B3AE360-2A6E-49CD-9B0E-D74590013B5B}" destId="{4671F7E5-93D4-47C1-9C0F-F5FCAFE85917}" srcOrd="0" destOrd="0" presId="urn:microsoft.com/office/officeart/2005/8/layout/vList2"/>
    <dgm:cxn modelId="{31A3DCA8-8029-40AE-812A-9CA7F54CCF1F}" srcId="{423389DE-1023-45FC-8ABC-FBDD02DADE38}" destId="{8B3AE360-2A6E-49CD-9B0E-D74590013B5B}" srcOrd="0" destOrd="0" parTransId="{27996744-7A70-49E4-9722-FE5E03A8E50C}" sibTransId="{D9D2D59A-638E-474D-BC83-8C42E1E9C80C}"/>
    <dgm:cxn modelId="{63B948A5-3349-419D-99F0-0899783BABD9}" type="presParOf" srcId="{85C4644D-63AF-4E47-BC19-0D3CEB8EC1BE}" destId="{4671F7E5-93D4-47C1-9C0F-F5FCAFE859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23389DE-1023-45FC-8ABC-FBDD02DADE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3AE360-2A6E-49CD-9B0E-D74590013B5B}">
      <dgm:prSet/>
      <dgm:spPr>
        <a:solidFill>
          <a:schemeClr val="accent4"/>
        </a:solidFill>
      </dgm:spPr>
      <dgm:t>
        <a:bodyPr/>
        <a:lstStyle/>
        <a:p>
          <a:r>
            <a:rPr lang="en-GB" dirty="0">
              <a:latin typeface="+mj-lt"/>
            </a:rPr>
            <a:t>Conclusion</a:t>
          </a:r>
        </a:p>
      </dgm:t>
    </dgm:pt>
    <dgm:pt modelId="{27996744-7A70-49E4-9722-FE5E03A8E50C}" type="parTrans" cxnId="{31A3DCA8-8029-40AE-812A-9CA7F54CCF1F}">
      <dgm:prSet/>
      <dgm:spPr/>
      <dgm:t>
        <a:bodyPr/>
        <a:lstStyle/>
        <a:p>
          <a:endParaRPr lang="en-GB"/>
        </a:p>
      </dgm:t>
    </dgm:pt>
    <dgm:pt modelId="{D9D2D59A-638E-474D-BC83-8C42E1E9C80C}" type="sibTrans" cxnId="{31A3DCA8-8029-40AE-812A-9CA7F54CCF1F}">
      <dgm:prSet/>
      <dgm:spPr/>
      <dgm:t>
        <a:bodyPr/>
        <a:lstStyle/>
        <a:p>
          <a:endParaRPr lang="en-GB"/>
        </a:p>
      </dgm:t>
    </dgm:pt>
    <dgm:pt modelId="{85C4644D-63AF-4E47-BC19-0D3CEB8EC1BE}" type="pres">
      <dgm:prSet presAssocID="{423389DE-1023-45FC-8ABC-FBDD02DADE38}" presName="linear" presStyleCnt="0">
        <dgm:presLayoutVars>
          <dgm:animLvl val="lvl"/>
          <dgm:resizeHandles val="exact"/>
        </dgm:presLayoutVars>
      </dgm:prSet>
      <dgm:spPr/>
    </dgm:pt>
    <dgm:pt modelId="{4671F7E5-93D4-47C1-9C0F-F5FCAFE85917}" type="pres">
      <dgm:prSet presAssocID="{8B3AE360-2A6E-49CD-9B0E-D74590013B5B}" presName="parentText" presStyleLbl="node1" presStyleIdx="0" presStyleCnt="1" custLinFactNeighborX="2594" custLinFactNeighborY="-1128">
        <dgm:presLayoutVars>
          <dgm:chMax val="0"/>
          <dgm:bulletEnabled val="1"/>
        </dgm:presLayoutVars>
      </dgm:prSet>
      <dgm:spPr/>
    </dgm:pt>
  </dgm:ptLst>
  <dgm:cxnLst>
    <dgm:cxn modelId="{B897E415-5601-47E4-95B1-4899157343FD}" type="presOf" srcId="{423389DE-1023-45FC-8ABC-FBDD02DADE38}" destId="{85C4644D-63AF-4E47-BC19-0D3CEB8EC1BE}" srcOrd="0" destOrd="0" presId="urn:microsoft.com/office/officeart/2005/8/layout/vList2"/>
    <dgm:cxn modelId="{CC3DEE8E-15E6-491B-A07F-15F363FF33EB}" type="presOf" srcId="{8B3AE360-2A6E-49CD-9B0E-D74590013B5B}" destId="{4671F7E5-93D4-47C1-9C0F-F5FCAFE85917}" srcOrd="0" destOrd="0" presId="urn:microsoft.com/office/officeart/2005/8/layout/vList2"/>
    <dgm:cxn modelId="{31A3DCA8-8029-40AE-812A-9CA7F54CCF1F}" srcId="{423389DE-1023-45FC-8ABC-FBDD02DADE38}" destId="{8B3AE360-2A6E-49CD-9B0E-D74590013B5B}" srcOrd="0" destOrd="0" parTransId="{27996744-7A70-49E4-9722-FE5E03A8E50C}" sibTransId="{D9D2D59A-638E-474D-BC83-8C42E1E9C80C}"/>
    <dgm:cxn modelId="{63B948A5-3349-419D-99F0-0899783BABD9}" type="presParOf" srcId="{85C4644D-63AF-4E47-BC19-0D3CEB8EC1BE}" destId="{4671F7E5-93D4-47C1-9C0F-F5FCAFE859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3389DE-1023-45FC-8ABC-FBDD02DADE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3AE360-2A6E-49CD-9B0E-D74590013B5B}">
      <dgm:prSet/>
      <dgm:spPr>
        <a:solidFill>
          <a:srgbClr val="C00000"/>
        </a:solidFill>
      </dgm:spPr>
      <dgm:t>
        <a:bodyPr/>
        <a:lstStyle/>
        <a:p>
          <a:r>
            <a:rPr lang="en-GB" dirty="0">
              <a:latin typeface="+mj-lt"/>
            </a:rPr>
            <a:t>Generic </a:t>
          </a:r>
          <a:r>
            <a:rPr lang="en-US" altLang="zh-CN" dirty="0">
              <a:latin typeface="+mj-lt"/>
            </a:rPr>
            <a:t>vs Quantified Statements</a:t>
          </a:r>
          <a:endParaRPr lang="en-GB" dirty="0">
            <a:latin typeface="+mj-lt"/>
          </a:endParaRPr>
        </a:p>
      </dgm:t>
    </dgm:pt>
    <dgm:pt modelId="{27996744-7A70-49E4-9722-FE5E03A8E50C}" type="parTrans" cxnId="{31A3DCA8-8029-40AE-812A-9CA7F54CCF1F}">
      <dgm:prSet/>
      <dgm:spPr/>
      <dgm:t>
        <a:bodyPr/>
        <a:lstStyle/>
        <a:p>
          <a:endParaRPr lang="en-GB"/>
        </a:p>
      </dgm:t>
    </dgm:pt>
    <dgm:pt modelId="{D9D2D59A-638E-474D-BC83-8C42E1E9C80C}" type="sibTrans" cxnId="{31A3DCA8-8029-40AE-812A-9CA7F54CCF1F}">
      <dgm:prSet/>
      <dgm:spPr/>
      <dgm:t>
        <a:bodyPr/>
        <a:lstStyle/>
        <a:p>
          <a:endParaRPr lang="en-GB"/>
        </a:p>
      </dgm:t>
    </dgm:pt>
    <dgm:pt modelId="{85C4644D-63AF-4E47-BC19-0D3CEB8EC1BE}" type="pres">
      <dgm:prSet presAssocID="{423389DE-1023-45FC-8ABC-FBDD02DADE38}" presName="linear" presStyleCnt="0">
        <dgm:presLayoutVars>
          <dgm:animLvl val="lvl"/>
          <dgm:resizeHandles val="exact"/>
        </dgm:presLayoutVars>
      </dgm:prSet>
      <dgm:spPr/>
    </dgm:pt>
    <dgm:pt modelId="{4671F7E5-93D4-47C1-9C0F-F5FCAFE85917}" type="pres">
      <dgm:prSet presAssocID="{8B3AE360-2A6E-49CD-9B0E-D74590013B5B}" presName="parentText" presStyleLbl="node1" presStyleIdx="0" presStyleCnt="1" custLinFactY="-697" custLinFactNeighborX="26196" custLinFactNeighborY="-100000">
        <dgm:presLayoutVars>
          <dgm:chMax val="0"/>
          <dgm:bulletEnabled val="1"/>
        </dgm:presLayoutVars>
      </dgm:prSet>
      <dgm:spPr/>
    </dgm:pt>
  </dgm:ptLst>
  <dgm:cxnLst>
    <dgm:cxn modelId="{B897E415-5601-47E4-95B1-4899157343FD}" type="presOf" srcId="{423389DE-1023-45FC-8ABC-FBDD02DADE38}" destId="{85C4644D-63AF-4E47-BC19-0D3CEB8EC1BE}" srcOrd="0" destOrd="0" presId="urn:microsoft.com/office/officeart/2005/8/layout/vList2"/>
    <dgm:cxn modelId="{CC3DEE8E-15E6-491B-A07F-15F363FF33EB}" type="presOf" srcId="{8B3AE360-2A6E-49CD-9B0E-D74590013B5B}" destId="{4671F7E5-93D4-47C1-9C0F-F5FCAFE85917}" srcOrd="0" destOrd="0" presId="urn:microsoft.com/office/officeart/2005/8/layout/vList2"/>
    <dgm:cxn modelId="{31A3DCA8-8029-40AE-812A-9CA7F54CCF1F}" srcId="{423389DE-1023-45FC-8ABC-FBDD02DADE38}" destId="{8B3AE360-2A6E-49CD-9B0E-D74590013B5B}" srcOrd="0" destOrd="0" parTransId="{27996744-7A70-49E4-9722-FE5E03A8E50C}" sibTransId="{D9D2D59A-638E-474D-BC83-8C42E1E9C80C}"/>
    <dgm:cxn modelId="{63B948A5-3349-419D-99F0-0899783BABD9}" type="presParOf" srcId="{85C4644D-63AF-4E47-BC19-0D3CEB8EC1BE}" destId="{4671F7E5-93D4-47C1-9C0F-F5FCAFE859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3389DE-1023-45FC-8ABC-FBDD02DADE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3AE360-2A6E-49CD-9B0E-D74590013B5B}">
      <dgm:prSet/>
      <dgm:spPr>
        <a:solidFill>
          <a:srgbClr val="C00000"/>
        </a:solidFill>
      </dgm:spPr>
      <dgm:t>
        <a:bodyPr/>
        <a:lstStyle/>
        <a:p>
          <a:r>
            <a:rPr lang="en-GB" dirty="0">
              <a:latin typeface="+mj-lt"/>
            </a:rPr>
            <a:t>Generics: a Semantic proposal</a:t>
          </a:r>
        </a:p>
      </dgm:t>
    </dgm:pt>
    <dgm:pt modelId="{27996744-7A70-49E4-9722-FE5E03A8E50C}" type="parTrans" cxnId="{31A3DCA8-8029-40AE-812A-9CA7F54CCF1F}">
      <dgm:prSet/>
      <dgm:spPr/>
      <dgm:t>
        <a:bodyPr/>
        <a:lstStyle/>
        <a:p>
          <a:endParaRPr lang="en-GB"/>
        </a:p>
      </dgm:t>
    </dgm:pt>
    <dgm:pt modelId="{D9D2D59A-638E-474D-BC83-8C42E1E9C80C}" type="sibTrans" cxnId="{31A3DCA8-8029-40AE-812A-9CA7F54CCF1F}">
      <dgm:prSet/>
      <dgm:spPr/>
      <dgm:t>
        <a:bodyPr/>
        <a:lstStyle/>
        <a:p>
          <a:endParaRPr lang="en-GB"/>
        </a:p>
      </dgm:t>
    </dgm:pt>
    <dgm:pt modelId="{85C4644D-63AF-4E47-BC19-0D3CEB8EC1BE}" type="pres">
      <dgm:prSet presAssocID="{423389DE-1023-45FC-8ABC-FBDD02DADE38}" presName="linear" presStyleCnt="0">
        <dgm:presLayoutVars>
          <dgm:animLvl val="lvl"/>
          <dgm:resizeHandles val="exact"/>
        </dgm:presLayoutVars>
      </dgm:prSet>
      <dgm:spPr/>
    </dgm:pt>
    <dgm:pt modelId="{4671F7E5-93D4-47C1-9C0F-F5FCAFE85917}" type="pres">
      <dgm:prSet presAssocID="{8B3AE360-2A6E-49CD-9B0E-D74590013B5B}" presName="parentText" presStyleLbl="node1" presStyleIdx="0" presStyleCnt="1" custLinFactY="-697" custLinFactNeighborX="26196" custLinFactNeighborY="-100000">
        <dgm:presLayoutVars>
          <dgm:chMax val="0"/>
          <dgm:bulletEnabled val="1"/>
        </dgm:presLayoutVars>
      </dgm:prSet>
      <dgm:spPr/>
    </dgm:pt>
  </dgm:ptLst>
  <dgm:cxnLst>
    <dgm:cxn modelId="{B897E415-5601-47E4-95B1-4899157343FD}" type="presOf" srcId="{423389DE-1023-45FC-8ABC-FBDD02DADE38}" destId="{85C4644D-63AF-4E47-BC19-0D3CEB8EC1BE}" srcOrd="0" destOrd="0" presId="urn:microsoft.com/office/officeart/2005/8/layout/vList2"/>
    <dgm:cxn modelId="{CC3DEE8E-15E6-491B-A07F-15F363FF33EB}" type="presOf" srcId="{8B3AE360-2A6E-49CD-9B0E-D74590013B5B}" destId="{4671F7E5-93D4-47C1-9C0F-F5FCAFE85917}" srcOrd="0" destOrd="0" presId="urn:microsoft.com/office/officeart/2005/8/layout/vList2"/>
    <dgm:cxn modelId="{31A3DCA8-8029-40AE-812A-9CA7F54CCF1F}" srcId="{423389DE-1023-45FC-8ABC-FBDD02DADE38}" destId="{8B3AE360-2A6E-49CD-9B0E-D74590013B5B}" srcOrd="0" destOrd="0" parTransId="{27996744-7A70-49E4-9722-FE5E03A8E50C}" sibTransId="{D9D2D59A-638E-474D-BC83-8C42E1E9C80C}"/>
    <dgm:cxn modelId="{63B948A5-3349-419D-99F0-0899783BABD9}" type="presParOf" srcId="{85C4644D-63AF-4E47-BC19-0D3CEB8EC1BE}" destId="{4671F7E5-93D4-47C1-9C0F-F5FCAFE859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3389DE-1023-45FC-8ABC-FBDD02DADE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3AE360-2A6E-49CD-9B0E-D74590013B5B}">
      <dgm:prSet/>
      <dgm:spPr>
        <a:solidFill>
          <a:srgbClr val="C00000"/>
        </a:solidFill>
      </dgm:spPr>
      <dgm:t>
        <a:bodyPr/>
        <a:lstStyle/>
        <a:p>
          <a:r>
            <a:rPr lang="en-GB" dirty="0">
              <a:latin typeface="+mj-lt"/>
            </a:rPr>
            <a:t>BPs, Generics and BP Generics</a:t>
          </a:r>
        </a:p>
      </dgm:t>
    </dgm:pt>
    <dgm:pt modelId="{27996744-7A70-49E4-9722-FE5E03A8E50C}" type="parTrans" cxnId="{31A3DCA8-8029-40AE-812A-9CA7F54CCF1F}">
      <dgm:prSet/>
      <dgm:spPr/>
      <dgm:t>
        <a:bodyPr/>
        <a:lstStyle/>
        <a:p>
          <a:endParaRPr lang="en-GB"/>
        </a:p>
      </dgm:t>
    </dgm:pt>
    <dgm:pt modelId="{D9D2D59A-638E-474D-BC83-8C42E1E9C80C}" type="sibTrans" cxnId="{31A3DCA8-8029-40AE-812A-9CA7F54CCF1F}">
      <dgm:prSet/>
      <dgm:spPr/>
      <dgm:t>
        <a:bodyPr/>
        <a:lstStyle/>
        <a:p>
          <a:endParaRPr lang="en-GB"/>
        </a:p>
      </dgm:t>
    </dgm:pt>
    <dgm:pt modelId="{85C4644D-63AF-4E47-BC19-0D3CEB8EC1BE}" type="pres">
      <dgm:prSet presAssocID="{423389DE-1023-45FC-8ABC-FBDD02DADE38}" presName="linear" presStyleCnt="0">
        <dgm:presLayoutVars>
          <dgm:animLvl val="lvl"/>
          <dgm:resizeHandles val="exact"/>
        </dgm:presLayoutVars>
      </dgm:prSet>
      <dgm:spPr/>
    </dgm:pt>
    <dgm:pt modelId="{4671F7E5-93D4-47C1-9C0F-F5FCAFE85917}" type="pres">
      <dgm:prSet presAssocID="{8B3AE360-2A6E-49CD-9B0E-D74590013B5B}" presName="parentText" presStyleLbl="node1" presStyleIdx="0" presStyleCnt="1" custLinFactY="-697" custLinFactNeighborX="26196" custLinFactNeighborY="-100000">
        <dgm:presLayoutVars>
          <dgm:chMax val="0"/>
          <dgm:bulletEnabled val="1"/>
        </dgm:presLayoutVars>
      </dgm:prSet>
      <dgm:spPr/>
    </dgm:pt>
  </dgm:ptLst>
  <dgm:cxnLst>
    <dgm:cxn modelId="{B897E415-5601-47E4-95B1-4899157343FD}" type="presOf" srcId="{423389DE-1023-45FC-8ABC-FBDD02DADE38}" destId="{85C4644D-63AF-4E47-BC19-0D3CEB8EC1BE}" srcOrd="0" destOrd="0" presId="urn:microsoft.com/office/officeart/2005/8/layout/vList2"/>
    <dgm:cxn modelId="{CC3DEE8E-15E6-491B-A07F-15F363FF33EB}" type="presOf" srcId="{8B3AE360-2A6E-49CD-9B0E-D74590013B5B}" destId="{4671F7E5-93D4-47C1-9C0F-F5FCAFE85917}" srcOrd="0" destOrd="0" presId="urn:microsoft.com/office/officeart/2005/8/layout/vList2"/>
    <dgm:cxn modelId="{31A3DCA8-8029-40AE-812A-9CA7F54CCF1F}" srcId="{423389DE-1023-45FC-8ABC-FBDD02DADE38}" destId="{8B3AE360-2A6E-49CD-9B0E-D74590013B5B}" srcOrd="0" destOrd="0" parTransId="{27996744-7A70-49E4-9722-FE5E03A8E50C}" sibTransId="{D9D2D59A-638E-474D-BC83-8C42E1E9C80C}"/>
    <dgm:cxn modelId="{63B948A5-3349-419D-99F0-0899783BABD9}" type="presParOf" srcId="{85C4644D-63AF-4E47-BC19-0D3CEB8EC1BE}" destId="{4671F7E5-93D4-47C1-9C0F-F5FCAFE859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3389DE-1023-45FC-8ABC-FBDD02DADE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3AE360-2A6E-49CD-9B0E-D74590013B5B}">
      <dgm:prSet/>
      <dgm:spPr>
        <a:solidFill>
          <a:srgbClr val="C00000"/>
        </a:solidFill>
      </dgm:spPr>
      <dgm:t>
        <a:bodyPr/>
        <a:lstStyle/>
        <a:p>
          <a:r>
            <a:rPr lang="en-GB" dirty="0">
              <a:latin typeface="+mj-lt"/>
            </a:rPr>
            <a:t>Existential BP Generics</a:t>
          </a:r>
        </a:p>
      </dgm:t>
    </dgm:pt>
    <dgm:pt modelId="{27996744-7A70-49E4-9722-FE5E03A8E50C}" type="parTrans" cxnId="{31A3DCA8-8029-40AE-812A-9CA7F54CCF1F}">
      <dgm:prSet/>
      <dgm:spPr/>
      <dgm:t>
        <a:bodyPr/>
        <a:lstStyle/>
        <a:p>
          <a:endParaRPr lang="en-GB"/>
        </a:p>
      </dgm:t>
    </dgm:pt>
    <dgm:pt modelId="{D9D2D59A-638E-474D-BC83-8C42E1E9C80C}" type="sibTrans" cxnId="{31A3DCA8-8029-40AE-812A-9CA7F54CCF1F}">
      <dgm:prSet/>
      <dgm:spPr/>
      <dgm:t>
        <a:bodyPr/>
        <a:lstStyle/>
        <a:p>
          <a:endParaRPr lang="en-GB"/>
        </a:p>
      </dgm:t>
    </dgm:pt>
    <dgm:pt modelId="{85C4644D-63AF-4E47-BC19-0D3CEB8EC1BE}" type="pres">
      <dgm:prSet presAssocID="{423389DE-1023-45FC-8ABC-FBDD02DADE38}" presName="linear" presStyleCnt="0">
        <dgm:presLayoutVars>
          <dgm:animLvl val="lvl"/>
          <dgm:resizeHandles val="exact"/>
        </dgm:presLayoutVars>
      </dgm:prSet>
      <dgm:spPr/>
    </dgm:pt>
    <dgm:pt modelId="{4671F7E5-93D4-47C1-9C0F-F5FCAFE85917}" type="pres">
      <dgm:prSet presAssocID="{8B3AE360-2A6E-49CD-9B0E-D74590013B5B}" presName="parentText" presStyleLbl="node1" presStyleIdx="0" presStyleCnt="1" custLinFactY="-697" custLinFactNeighborX="26196" custLinFactNeighborY="-100000">
        <dgm:presLayoutVars>
          <dgm:chMax val="0"/>
          <dgm:bulletEnabled val="1"/>
        </dgm:presLayoutVars>
      </dgm:prSet>
      <dgm:spPr/>
    </dgm:pt>
  </dgm:ptLst>
  <dgm:cxnLst>
    <dgm:cxn modelId="{B897E415-5601-47E4-95B1-4899157343FD}" type="presOf" srcId="{423389DE-1023-45FC-8ABC-FBDD02DADE38}" destId="{85C4644D-63AF-4E47-BC19-0D3CEB8EC1BE}" srcOrd="0" destOrd="0" presId="urn:microsoft.com/office/officeart/2005/8/layout/vList2"/>
    <dgm:cxn modelId="{CC3DEE8E-15E6-491B-A07F-15F363FF33EB}" type="presOf" srcId="{8B3AE360-2A6E-49CD-9B0E-D74590013B5B}" destId="{4671F7E5-93D4-47C1-9C0F-F5FCAFE85917}" srcOrd="0" destOrd="0" presId="urn:microsoft.com/office/officeart/2005/8/layout/vList2"/>
    <dgm:cxn modelId="{31A3DCA8-8029-40AE-812A-9CA7F54CCF1F}" srcId="{423389DE-1023-45FC-8ABC-FBDD02DADE38}" destId="{8B3AE360-2A6E-49CD-9B0E-D74590013B5B}" srcOrd="0" destOrd="0" parTransId="{27996744-7A70-49E4-9722-FE5E03A8E50C}" sibTransId="{D9D2D59A-638E-474D-BC83-8C42E1E9C80C}"/>
    <dgm:cxn modelId="{63B948A5-3349-419D-99F0-0899783BABD9}" type="presParOf" srcId="{85C4644D-63AF-4E47-BC19-0D3CEB8EC1BE}" destId="{4671F7E5-93D4-47C1-9C0F-F5FCAFE859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3389DE-1023-45FC-8ABC-FBDD02DADE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3AE360-2A6E-49CD-9B0E-D74590013B5B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>
              <a:latin typeface="+mj-lt"/>
            </a:rPr>
            <a:t>Information Structure (IS)</a:t>
          </a:r>
        </a:p>
      </dgm:t>
    </dgm:pt>
    <dgm:pt modelId="{27996744-7A70-49E4-9722-FE5E03A8E50C}" type="parTrans" cxnId="{31A3DCA8-8029-40AE-812A-9CA7F54CCF1F}">
      <dgm:prSet/>
      <dgm:spPr/>
      <dgm:t>
        <a:bodyPr/>
        <a:lstStyle/>
        <a:p>
          <a:endParaRPr lang="en-GB"/>
        </a:p>
      </dgm:t>
    </dgm:pt>
    <dgm:pt modelId="{D9D2D59A-638E-474D-BC83-8C42E1E9C80C}" type="sibTrans" cxnId="{31A3DCA8-8029-40AE-812A-9CA7F54CCF1F}">
      <dgm:prSet/>
      <dgm:spPr/>
      <dgm:t>
        <a:bodyPr/>
        <a:lstStyle/>
        <a:p>
          <a:endParaRPr lang="en-GB"/>
        </a:p>
      </dgm:t>
    </dgm:pt>
    <dgm:pt modelId="{85C4644D-63AF-4E47-BC19-0D3CEB8EC1BE}" type="pres">
      <dgm:prSet presAssocID="{423389DE-1023-45FC-8ABC-FBDD02DADE38}" presName="linear" presStyleCnt="0">
        <dgm:presLayoutVars>
          <dgm:animLvl val="lvl"/>
          <dgm:resizeHandles val="exact"/>
        </dgm:presLayoutVars>
      </dgm:prSet>
      <dgm:spPr/>
    </dgm:pt>
    <dgm:pt modelId="{4671F7E5-93D4-47C1-9C0F-F5FCAFE85917}" type="pres">
      <dgm:prSet presAssocID="{8B3AE360-2A6E-49CD-9B0E-D74590013B5B}" presName="parentText" presStyleLbl="node1" presStyleIdx="0" presStyleCnt="1" custLinFactY="-697" custLinFactNeighborX="26196" custLinFactNeighborY="-100000">
        <dgm:presLayoutVars>
          <dgm:chMax val="0"/>
          <dgm:bulletEnabled val="1"/>
        </dgm:presLayoutVars>
      </dgm:prSet>
      <dgm:spPr/>
    </dgm:pt>
  </dgm:ptLst>
  <dgm:cxnLst>
    <dgm:cxn modelId="{B897E415-5601-47E4-95B1-4899157343FD}" type="presOf" srcId="{423389DE-1023-45FC-8ABC-FBDD02DADE38}" destId="{85C4644D-63AF-4E47-BC19-0D3CEB8EC1BE}" srcOrd="0" destOrd="0" presId="urn:microsoft.com/office/officeart/2005/8/layout/vList2"/>
    <dgm:cxn modelId="{CC3DEE8E-15E6-491B-A07F-15F363FF33EB}" type="presOf" srcId="{8B3AE360-2A6E-49CD-9B0E-D74590013B5B}" destId="{4671F7E5-93D4-47C1-9C0F-F5FCAFE85917}" srcOrd="0" destOrd="0" presId="urn:microsoft.com/office/officeart/2005/8/layout/vList2"/>
    <dgm:cxn modelId="{31A3DCA8-8029-40AE-812A-9CA7F54CCF1F}" srcId="{423389DE-1023-45FC-8ABC-FBDD02DADE38}" destId="{8B3AE360-2A6E-49CD-9B0E-D74590013B5B}" srcOrd="0" destOrd="0" parTransId="{27996744-7A70-49E4-9722-FE5E03A8E50C}" sibTransId="{D9D2D59A-638E-474D-BC83-8C42E1E9C80C}"/>
    <dgm:cxn modelId="{63B948A5-3349-419D-99F0-0899783BABD9}" type="presParOf" srcId="{85C4644D-63AF-4E47-BC19-0D3CEB8EC1BE}" destId="{4671F7E5-93D4-47C1-9C0F-F5FCAFE859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3389DE-1023-45FC-8ABC-FBDD02DADE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3AE360-2A6E-49CD-9B0E-D74590013B5B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>
              <a:latin typeface="+mj-lt"/>
            </a:rPr>
            <a:t>IS: two basic distinctions</a:t>
          </a:r>
        </a:p>
      </dgm:t>
    </dgm:pt>
    <dgm:pt modelId="{27996744-7A70-49E4-9722-FE5E03A8E50C}" type="parTrans" cxnId="{31A3DCA8-8029-40AE-812A-9CA7F54CCF1F}">
      <dgm:prSet/>
      <dgm:spPr/>
      <dgm:t>
        <a:bodyPr/>
        <a:lstStyle/>
        <a:p>
          <a:endParaRPr lang="en-GB"/>
        </a:p>
      </dgm:t>
    </dgm:pt>
    <dgm:pt modelId="{D9D2D59A-638E-474D-BC83-8C42E1E9C80C}" type="sibTrans" cxnId="{31A3DCA8-8029-40AE-812A-9CA7F54CCF1F}">
      <dgm:prSet/>
      <dgm:spPr/>
      <dgm:t>
        <a:bodyPr/>
        <a:lstStyle/>
        <a:p>
          <a:endParaRPr lang="en-GB"/>
        </a:p>
      </dgm:t>
    </dgm:pt>
    <dgm:pt modelId="{85C4644D-63AF-4E47-BC19-0D3CEB8EC1BE}" type="pres">
      <dgm:prSet presAssocID="{423389DE-1023-45FC-8ABC-FBDD02DADE38}" presName="linear" presStyleCnt="0">
        <dgm:presLayoutVars>
          <dgm:animLvl val="lvl"/>
          <dgm:resizeHandles val="exact"/>
        </dgm:presLayoutVars>
      </dgm:prSet>
      <dgm:spPr/>
    </dgm:pt>
    <dgm:pt modelId="{4671F7E5-93D4-47C1-9C0F-F5FCAFE85917}" type="pres">
      <dgm:prSet presAssocID="{8B3AE360-2A6E-49CD-9B0E-D74590013B5B}" presName="parentText" presStyleLbl="node1" presStyleIdx="0" presStyleCnt="1" custLinFactY="-697" custLinFactNeighborX="26196" custLinFactNeighborY="-100000">
        <dgm:presLayoutVars>
          <dgm:chMax val="0"/>
          <dgm:bulletEnabled val="1"/>
        </dgm:presLayoutVars>
      </dgm:prSet>
      <dgm:spPr/>
    </dgm:pt>
  </dgm:ptLst>
  <dgm:cxnLst>
    <dgm:cxn modelId="{B897E415-5601-47E4-95B1-4899157343FD}" type="presOf" srcId="{423389DE-1023-45FC-8ABC-FBDD02DADE38}" destId="{85C4644D-63AF-4E47-BC19-0D3CEB8EC1BE}" srcOrd="0" destOrd="0" presId="urn:microsoft.com/office/officeart/2005/8/layout/vList2"/>
    <dgm:cxn modelId="{CC3DEE8E-15E6-491B-A07F-15F363FF33EB}" type="presOf" srcId="{8B3AE360-2A6E-49CD-9B0E-D74590013B5B}" destId="{4671F7E5-93D4-47C1-9C0F-F5FCAFE85917}" srcOrd="0" destOrd="0" presId="urn:microsoft.com/office/officeart/2005/8/layout/vList2"/>
    <dgm:cxn modelId="{31A3DCA8-8029-40AE-812A-9CA7F54CCF1F}" srcId="{423389DE-1023-45FC-8ABC-FBDD02DADE38}" destId="{8B3AE360-2A6E-49CD-9B0E-D74590013B5B}" srcOrd="0" destOrd="0" parTransId="{27996744-7A70-49E4-9722-FE5E03A8E50C}" sibTransId="{D9D2D59A-638E-474D-BC83-8C42E1E9C80C}"/>
    <dgm:cxn modelId="{63B948A5-3349-419D-99F0-0899783BABD9}" type="presParOf" srcId="{85C4644D-63AF-4E47-BC19-0D3CEB8EC1BE}" destId="{4671F7E5-93D4-47C1-9C0F-F5FCAFE859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23389DE-1023-45FC-8ABC-FBDD02DADE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3AE360-2A6E-49CD-9B0E-D74590013B5B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>
              <a:latin typeface="+mj-lt"/>
            </a:rPr>
            <a:t>Linguistic marking of IS</a:t>
          </a:r>
        </a:p>
      </dgm:t>
    </dgm:pt>
    <dgm:pt modelId="{27996744-7A70-49E4-9722-FE5E03A8E50C}" type="parTrans" cxnId="{31A3DCA8-8029-40AE-812A-9CA7F54CCF1F}">
      <dgm:prSet/>
      <dgm:spPr/>
      <dgm:t>
        <a:bodyPr/>
        <a:lstStyle/>
        <a:p>
          <a:endParaRPr lang="en-GB"/>
        </a:p>
      </dgm:t>
    </dgm:pt>
    <dgm:pt modelId="{D9D2D59A-638E-474D-BC83-8C42E1E9C80C}" type="sibTrans" cxnId="{31A3DCA8-8029-40AE-812A-9CA7F54CCF1F}">
      <dgm:prSet/>
      <dgm:spPr/>
      <dgm:t>
        <a:bodyPr/>
        <a:lstStyle/>
        <a:p>
          <a:endParaRPr lang="en-GB"/>
        </a:p>
      </dgm:t>
    </dgm:pt>
    <dgm:pt modelId="{85C4644D-63AF-4E47-BC19-0D3CEB8EC1BE}" type="pres">
      <dgm:prSet presAssocID="{423389DE-1023-45FC-8ABC-FBDD02DADE38}" presName="linear" presStyleCnt="0">
        <dgm:presLayoutVars>
          <dgm:animLvl val="lvl"/>
          <dgm:resizeHandles val="exact"/>
        </dgm:presLayoutVars>
      </dgm:prSet>
      <dgm:spPr/>
    </dgm:pt>
    <dgm:pt modelId="{4671F7E5-93D4-47C1-9C0F-F5FCAFE85917}" type="pres">
      <dgm:prSet presAssocID="{8B3AE360-2A6E-49CD-9B0E-D74590013B5B}" presName="parentText" presStyleLbl="node1" presStyleIdx="0" presStyleCnt="1" custLinFactY="-697" custLinFactNeighborX="26196" custLinFactNeighborY="-100000">
        <dgm:presLayoutVars>
          <dgm:chMax val="0"/>
          <dgm:bulletEnabled val="1"/>
        </dgm:presLayoutVars>
      </dgm:prSet>
      <dgm:spPr/>
    </dgm:pt>
  </dgm:ptLst>
  <dgm:cxnLst>
    <dgm:cxn modelId="{B897E415-5601-47E4-95B1-4899157343FD}" type="presOf" srcId="{423389DE-1023-45FC-8ABC-FBDD02DADE38}" destId="{85C4644D-63AF-4E47-BC19-0D3CEB8EC1BE}" srcOrd="0" destOrd="0" presId="urn:microsoft.com/office/officeart/2005/8/layout/vList2"/>
    <dgm:cxn modelId="{CC3DEE8E-15E6-491B-A07F-15F363FF33EB}" type="presOf" srcId="{8B3AE360-2A6E-49CD-9B0E-D74590013B5B}" destId="{4671F7E5-93D4-47C1-9C0F-F5FCAFE85917}" srcOrd="0" destOrd="0" presId="urn:microsoft.com/office/officeart/2005/8/layout/vList2"/>
    <dgm:cxn modelId="{31A3DCA8-8029-40AE-812A-9CA7F54CCF1F}" srcId="{423389DE-1023-45FC-8ABC-FBDD02DADE38}" destId="{8B3AE360-2A6E-49CD-9B0E-D74590013B5B}" srcOrd="0" destOrd="0" parTransId="{27996744-7A70-49E4-9722-FE5E03A8E50C}" sibTransId="{D9D2D59A-638E-474D-BC83-8C42E1E9C80C}"/>
    <dgm:cxn modelId="{63B948A5-3349-419D-99F0-0899783BABD9}" type="presParOf" srcId="{85C4644D-63AF-4E47-BC19-0D3CEB8EC1BE}" destId="{4671F7E5-93D4-47C1-9C0F-F5FCAFE859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23389DE-1023-45FC-8ABC-FBDD02DADE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3AE360-2A6E-49CD-9B0E-D74590013B5B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>
              <a:latin typeface="+mj-lt"/>
            </a:rPr>
            <a:t>Motivating an ‘pragmatic’ account</a:t>
          </a:r>
        </a:p>
      </dgm:t>
    </dgm:pt>
    <dgm:pt modelId="{27996744-7A70-49E4-9722-FE5E03A8E50C}" type="parTrans" cxnId="{31A3DCA8-8029-40AE-812A-9CA7F54CCF1F}">
      <dgm:prSet/>
      <dgm:spPr/>
      <dgm:t>
        <a:bodyPr/>
        <a:lstStyle/>
        <a:p>
          <a:endParaRPr lang="en-GB"/>
        </a:p>
      </dgm:t>
    </dgm:pt>
    <dgm:pt modelId="{D9D2D59A-638E-474D-BC83-8C42E1E9C80C}" type="sibTrans" cxnId="{31A3DCA8-8029-40AE-812A-9CA7F54CCF1F}">
      <dgm:prSet/>
      <dgm:spPr/>
      <dgm:t>
        <a:bodyPr/>
        <a:lstStyle/>
        <a:p>
          <a:endParaRPr lang="en-GB"/>
        </a:p>
      </dgm:t>
    </dgm:pt>
    <dgm:pt modelId="{85C4644D-63AF-4E47-BC19-0D3CEB8EC1BE}" type="pres">
      <dgm:prSet presAssocID="{423389DE-1023-45FC-8ABC-FBDD02DADE38}" presName="linear" presStyleCnt="0">
        <dgm:presLayoutVars>
          <dgm:animLvl val="lvl"/>
          <dgm:resizeHandles val="exact"/>
        </dgm:presLayoutVars>
      </dgm:prSet>
      <dgm:spPr/>
    </dgm:pt>
    <dgm:pt modelId="{4671F7E5-93D4-47C1-9C0F-F5FCAFE85917}" type="pres">
      <dgm:prSet presAssocID="{8B3AE360-2A6E-49CD-9B0E-D74590013B5B}" presName="parentText" presStyleLbl="node1" presStyleIdx="0" presStyleCnt="1" custLinFactY="-697" custLinFactNeighborX="26196" custLinFactNeighborY="-100000">
        <dgm:presLayoutVars>
          <dgm:chMax val="0"/>
          <dgm:bulletEnabled val="1"/>
        </dgm:presLayoutVars>
      </dgm:prSet>
      <dgm:spPr/>
    </dgm:pt>
  </dgm:ptLst>
  <dgm:cxnLst>
    <dgm:cxn modelId="{B897E415-5601-47E4-95B1-4899157343FD}" type="presOf" srcId="{423389DE-1023-45FC-8ABC-FBDD02DADE38}" destId="{85C4644D-63AF-4E47-BC19-0D3CEB8EC1BE}" srcOrd="0" destOrd="0" presId="urn:microsoft.com/office/officeart/2005/8/layout/vList2"/>
    <dgm:cxn modelId="{CC3DEE8E-15E6-491B-A07F-15F363FF33EB}" type="presOf" srcId="{8B3AE360-2A6E-49CD-9B0E-D74590013B5B}" destId="{4671F7E5-93D4-47C1-9C0F-F5FCAFE85917}" srcOrd="0" destOrd="0" presId="urn:microsoft.com/office/officeart/2005/8/layout/vList2"/>
    <dgm:cxn modelId="{31A3DCA8-8029-40AE-812A-9CA7F54CCF1F}" srcId="{423389DE-1023-45FC-8ABC-FBDD02DADE38}" destId="{8B3AE360-2A6E-49CD-9B0E-D74590013B5B}" srcOrd="0" destOrd="0" parTransId="{27996744-7A70-49E4-9722-FE5E03A8E50C}" sibTransId="{D9D2D59A-638E-474D-BC83-8C42E1E9C80C}"/>
    <dgm:cxn modelId="{63B948A5-3349-419D-99F0-0899783BABD9}" type="presParOf" srcId="{85C4644D-63AF-4E47-BC19-0D3CEB8EC1BE}" destId="{4671F7E5-93D4-47C1-9C0F-F5FCAFE859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1F7E5-93D4-47C1-9C0F-F5FCAFE85917}">
      <dsp:nvSpPr>
        <dsp:cNvPr id="0" name=""/>
        <dsp:cNvSpPr/>
      </dsp:nvSpPr>
      <dsp:spPr>
        <a:xfrm>
          <a:off x="0" y="0"/>
          <a:ext cx="7269162" cy="887445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>
              <a:latin typeface="+mj-lt"/>
            </a:rPr>
            <a:t> Generics</a:t>
          </a:r>
        </a:p>
      </dsp:txBody>
      <dsp:txXfrm>
        <a:off x="43321" y="43321"/>
        <a:ext cx="7182520" cy="8008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1F7E5-93D4-47C1-9C0F-F5FCAFE85917}">
      <dsp:nvSpPr>
        <dsp:cNvPr id="0" name=""/>
        <dsp:cNvSpPr/>
      </dsp:nvSpPr>
      <dsp:spPr>
        <a:xfrm>
          <a:off x="0" y="0"/>
          <a:ext cx="7269162" cy="887445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>
              <a:latin typeface="+mj-lt"/>
            </a:rPr>
            <a:t>Association </a:t>
          </a:r>
          <a:r>
            <a:rPr lang="en-US" altLang="zh-CN" sz="3700" kern="1200" dirty="0">
              <a:latin typeface="+mj-lt"/>
            </a:rPr>
            <a:t>with </a:t>
          </a:r>
          <a:r>
            <a:rPr lang="en-GB" sz="3700" kern="1200" dirty="0">
              <a:latin typeface="+mj-lt"/>
            </a:rPr>
            <a:t>Focus</a:t>
          </a:r>
        </a:p>
      </dsp:txBody>
      <dsp:txXfrm>
        <a:off x="43321" y="43321"/>
        <a:ext cx="7182520" cy="8008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1F7E5-93D4-47C1-9C0F-F5FCAFE85917}">
      <dsp:nvSpPr>
        <dsp:cNvPr id="0" name=""/>
        <dsp:cNvSpPr/>
      </dsp:nvSpPr>
      <dsp:spPr>
        <a:xfrm>
          <a:off x="0" y="0"/>
          <a:ext cx="7269162" cy="887445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>
              <a:latin typeface="+mj-lt"/>
            </a:rPr>
            <a:t>Context-sensitivity to current QUD</a:t>
          </a:r>
        </a:p>
      </dsp:txBody>
      <dsp:txXfrm>
        <a:off x="43321" y="43321"/>
        <a:ext cx="7182520" cy="8008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1F7E5-93D4-47C1-9C0F-F5FCAFE85917}">
      <dsp:nvSpPr>
        <dsp:cNvPr id="0" name=""/>
        <dsp:cNvSpPr/>
      </dsp:nvSpPr>
      <dsp:spPr>
        <a:xfrm>
          <a:off x="0" y="0"/>
          <a:ext cx="7269162" cy="887445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>
              <a:latin typeface="+mj-lt"/>
            </a:rPr>
            <a:t>Discussion: conceptual advantages</a:t>
          </a:r>
        </a:p>
      </dsp:txBody>
      <dsp:txXfrm>
        <a:off x="43321" y="43321"/>
        <a:ext cx="7182520" cy="8008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1F7E5-93D4-47C1-9C0F-F5FCAFE85917}">
      <dsp:nvSpPr>
        <dsp:cNvPr id="0" name=""/>
        <dsp:cNvSpPr/>
      </dsp:nvSpPr>
      <dsp:spPr>
        <a:xfrm>
          <a:off x="0" y="0"/>
          <a:ext cx="7269162" cy="887445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>
              <a:latin typeface="+mj-lt"/>
            </a:rPr>
            <a:t>To relieve one of pragmatic burden</a:t>
          </a:r>
        </a:p>
      </dsp:txBody>
      <dsp:txXfrm>
        <a:off x="43321" y="43321"/>
        <a:ext cx="7182520" cy="8008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1F7E5-93D4-47C1-9C0F-F5FCAFE85917}">
      <dsp:nvSpPr>
        <dsp:cNvPr id="0" name=""/>
        <dsp:cNvSpPr/>
      </dsp:nvSpPr>
      <dsp:spPr>
        <a:xfrm>
          <a:off x="0" y="0"/>
          <a:ext cx="7269162" cy="887445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>
              <a:latin typeface="+mj-lt"/>
            </a:rPr>
            <a:t>Conclusion</a:t>
          </a:r>
        </a:p>
      </dsp:txBody>
      <dsp:txXfrm>
        <a:off x="43321" y="43321"/>
        <a:ext cx="7182520" cy="8008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1F7E5-93D4-47C1-9C0F-F5FCAFE85917}">
      <dsp:nvSpPr>
        <dsp:cNvPr id="0" name=""/>
        <dsp:cNvSpPr/>
      </dsp:nvSpPr>
      <dsp:spPr>
        <a:xfrm>
          <a:off x="0" y="0"/>
          <a:ext cx="7269162" cy="887445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>
              <a:latin typeface="+mj-lt"/>
            </a:rPr>
            <a:t>Conclusion</a:t>
          </a:r>
        </a:p>
      </dsp:txBody>
      <dsp:txXfrm>
        <a:off x="43321" y="43321"/>
        <a:ext cx="7182520" cy="800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1F7E5-93D4-47C1-9C0F-F5FCAFE85917}">
      <dsp:nvSpPr>
        <dsp:cNvPr id="0" name=""/>
        <dsp:cNvSpPr/>
      </dsp:nvSpPr>
      <dsp:spPr>
        <a:xfrm>
          <a:off x="0" y="0"/>
          <a:ext cx="7269162" cy="887445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>
              <a:latin typeface="+mj-lt"/>
            </a:rPr>
            <a:t>Generic </a:t>
          </a:r>
          <a:r>
            <a:rPr lang="en-US" altLang="zh-CN" sz="3700" kern="1200" dirty="0">
              <a:latin typeface="+mj-lt"/>
            </a:rPr>
            <a:t>vs Quantified Statements</a:t>
          </a:r>
          <a:endParaRPr lang="en-GB" sz="3700" kern="1200" dirty="0">
            <a:latin typeface="+mj-lt"/>
          </a:endParaRPr>
        </a:p>
      </dsp:txBody>
      <dsp:txXfrm>
        <a:off x="43321" y="43321"/>
        <a:ext cx="7182520" cy="8008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1F7E5-93D4-47C1-9C0F-F5FCAFE85917}">
      <dsp:nvSpPr>
        <dsp:cNvPr id="0" name=""/>
        <dsp:cNvSpPr/>
      </dsp:nvSpPr>
      <dsp:spPr>
        <a:xfrm>
          <a:off x="0" y="0"/>
          <a:ext cx="7269162" cy="887445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>
              <a:latin typeface="+mj-lt"/>
            </a:rPr>
            <a:t>Generics: a Semantic proposal</a:t>
          </a:r>
        </a:p>
      </dsp:txBody>
      <dsp:txXfrm>
        <a:off x="43321" y="43321"/>
        <a:ext cx="7182520" cy="8008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1F7E5-93D4-47C1-9C0F-F5FCAFE85917}">
      <dsp:nvSpPr>
        <dsp:cNvPr id="0" name=""/>
        <dsp:cNvSpPr/>
      </dsp:nvSpPr>
      <dsp:spPr>
        <a:xfrm>
          <a:off x="0" y="0"/>
          <a:ext cx="7269162" cy="887445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>
              <a:latin typeface="+mj-lt"/>
            </a:rPr>
            <a:t>BPs, Generics and BP Generics</a:t>
          </a:r>
        </a:p>
      </dsp:txBody>
      <dsp:txXfrm>
        <a:off x="43321" y="43321"/>
        <a:ext cx="7182520" cy="8008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1F7E5-93D4-47C1-9C0F-F5FCAFE85917}">
      <dsp:nvSpPr>
        <dsp:cNvPr id="0" name=""/>
        <dsp:cNvSpPr/>
      </dsp:nvSpPr>
      <dsp:spPr>
        <a:xfrm>
          <a:off x="0" y="0"/>
          <a:ext cx="7269162" cy="887445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>
              <a:latin typeface="+mj-lt"/>
            </a:rPr>
            <a:t>Existential BP Generics</a:t>
          </a:r>
        </a:p>
      </dsp:txBody>
      <dsp:txXfrm>
        <a:off x="43321" y="43321"/>
        <a:ext cx="7182520" cy="8008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1F7E5-93D4-47C1-9C0F-F5FCAFE85917}">
      <dsp:nvSpPr>
        <dsp:cNvPr id="0" name=""/>
        <dsp:cNvSpPr/>
      </dsp:nvSpPr>
      <dsp:spPr>
        <a:xfrm>
          <a:off x="0" y="0"/>
          <a:ext cx="7269162" cy="887445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>
              <a:latin typeface="+mj-lt"/>
            </a:rPr>
            <a:t>Information Structure (IS)</a:t>
          </a:r>
        </a:p>
      </dsp:txBody>
      <dsp:txXfrm>
        <a:off x="43321" y="43321"/>
        <a:ext cx="7182520" cy="8008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1F7E5-93D4-47C1-9C0F-F5FCAFE85917}">
      <dsp:nvSpPr>
        <dsp:cNvPr id="0" name=""/>
        <dsp:cNvSpPr/>
      </dsp:nvSpPr>
      <dsp:spPr>
        <a:xfrm>
          <a:off x="0" y="0"/>
          <a:ext cx="7269162" cy="887445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>
              <a:latin typeface="+mj-lt"/>
            </a:rPr>
            <a:t>IS: two basic distinctions</a:t>
          </a:r>
        </a:p>
      </dsp:txBody>
      <dsp:txXfrm>
        <a:off x="43321" y="43321"/>
        <a:ext cx="7182520" cy="8008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1F7E5-93D4-47C1-9C0F-F5FCAFE85917}">
      <dsp:nvSpPr>
        <dsp:cNvPr id="0" name=""/>
        <dsp:cNvSpPr/>
      </dsp:nvSpPr>
      <dsp:spPr>
        <a:xfrm>
          <a:off x="0" y="0"/>
          <a:ext cx="7269162" cy="887445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>
              <a:latin typeface="+mj-lt"/>
            </a:rPr>
            <a:t>Linguistic marking of IS</a:t>
          </a:r>
        </a:p>
      </dsp:txBody>
      <dsp:txXfrm>
        <a:off x="43321" y="43321"/>
        <a:ext cx="7182520" cy="8008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1F7E5-93D4-47C1-9C0F-F5FCAFE85917}">
      <dsp:nvSpPr>
        <dsp:cNvPr id="0" name=""/>
        <dsp:cNvSpPr/>
      </dsp:nvSpPr>
      <dsp:spPr>
        <a:xfrm>
          <a:off x="0" y="0"/>
          <a:ext cx="7269162" cy="887445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>
              <a:latin typeface="+mj-lt"/>
            </a:rPr>
            <a:t>Motivating an ‘pragmatic’ account</a:t>
          </a:r>
        </a:p>
      </dsp:txBody>
      <dsp:txXfrm>
        <a:off x="43321" y="43321"/>
        <a:ext cx="7182520" cy="800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6050E-6788-400E-A644-4B9137FEFE0F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2474B-49DF-4A6B-816A-5A91B7543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127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2474B-49DF-4A6B-816A-5A91B754316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8795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2474B-49DF-4A6B-816A-5A91B754316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619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2474B-49DF-4A6B-816A-5A91B754316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678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2474B-49DF-4A6B-816A-5A91B754316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000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2474B-49DF-4A6B-816A-5A91B754316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00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2474B-49DF-4A6B-816A-5A91B754316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118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2474B-49DF-4A6B-816A-5A91B754316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48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2474B-49DF-4A6B-816A-5A91B754316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002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2474B-49DF-4A6B-816A-5A91B754316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51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2474B-49DF-4A6B-816A-5A91B754316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80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2474B-49DF-4A6B-816A-5A91B754316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859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2474B-49DF-4A6B-816A-5A91B754316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223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2474B-49DF-4A6B-816A-5A91B754316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199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184" y="2130425"/>
            <a:ext cx="7013448" cy="1470025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508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855A1-8DB9-4AD8-9AEB-A2EC83EB6F1E}" type="datetime1">
              <a:rPr lang="en-US" altLang="en-US" smtClean="0"/>
              <a:t>5/28/2022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9A2E1-11B2-4776-BC90-E912AF5419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946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EA3F5-4EB9-40FC-91E0-F47DE533B57D}" type="datetime1">
              <a:rPr lang="en-US" altLang="en-US" smtClean="0"/>
              <a:t>5/28/2022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25F74-00BB-474B-80CD-697A82554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29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9848"/>
            <a:ext cx="2057400" cy="505631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5024" y="1069848"/>
            <a:ext cx="5141976" cy="505631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3068-7ABC-4881-8ECC-493A47178658}" type="datetime1">
              <a:rPr lang="en-US" altLang="en-US" smtClean="0"/>
              <a:t>5/28/2022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B116C-E47A-49CF-B7F1-EA29B041B4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66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DB25B-22A5-4614-AD71-8F14DB751912}" type="datetime1">
              <a:rPr lang="en-US" altLang="en-US" smtClean="0"/>
              <a:t>5/28/2022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0D8FE-5E8A-41F2-9AF1-7B64EE27B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70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4406900"/>
            <a:ext cx="71231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599" y="2906713"/>
            <a:ext cx="71231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AB16D-48C8-4C3A-A91A-E5F2E069CEF7}" type="datetime1">
              <a:rPr lang="en-US" altLang="en-US" smtClean="0"/>
              <a:t>5/28/2022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BA407-727B-4177-B7A2-3DA0179D55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28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732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636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9AF4D-59CA-4480-B422-CDE8425B20E0}" type="datetime1">
              <a:rPr lang="en-US" altLang="en-US" smtClean="0"/>
              <a:t>5/28/2022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4F9F7-440A-4462-AAE7-CB6A121D2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96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320" y="2193481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7320" y="2871216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7089" y="2193798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7089" y="2871215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79855-EBC7-46DE-A4F2-11A416AB0D0A}" type="datetime1">
              <a:rPr lang="en-US" altLang="en-US" smtClean="0"/>
              <a:t>5/28/2022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A0014-0405-4DA9-9E54-756462DA9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34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F8EBF-DEFE-46F1-B9DF-B0B61AD76176}" type="datetime1">
              <a:rPr lang="en-US" altLang="en-US" smtClean="0"/>
              <a:t>5/28/2022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81698-6B3E-4C9A-80DB-423FFC0B3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21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30AD2-9569-42B3-8BB7-6C0CE372CCE2}" type="datetime1">
              <a:rPr lang="en-US" altLang="en-US" smtClean="0"/>
              <a:t>5/28/2022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87750-A9E6-4A51-AF25-057F1055C2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84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069848"/>
            <a:ext cx="3008313" cy="11051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008" y="1069848"/>
            <a:ext cx="4050792" cy="50563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8760" y="2203704"/>
            <a:ext cx="3008313" cy="39224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3C50A-F485-42C2-9F74-D5F9A88FCDF3}" type="datetime1">
              <a:rPr lang="en-US" altLang="en-US" smtClean="0"/>
              <a:t>5/28/2022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7D442-9C41-4D12-B85D-92D692A803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05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944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68944" y="1179575"/>
            <a:ext cx="5486400" cy="35479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944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FB3DE-7D7B-4297-B37A-300E44DE998E}" type="datetime1">
              <a:rPr lang="en-US" altLang="en-US" smtClean="0"/>
              <a:t>5/28/2022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133DA-4F6F-4080-8F2A-0E61FBB27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4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17638" y="977900"/>
            <a:ext cx="72691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17638" y="2166938"/>
            <a:ext cx="7269162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8194ED-2035-4C5A-8069-C738016DA76F}" type="datetime1">
              <a:rPr lang="en-US" altLang="en-US" smtClean="0"/>
              <a:t>5/28/2022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110F8DB-28BE-4E51-96AA-E026B2BD52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471613" y="2450936"/>
            <a:ext cx="7013575" cy="1470025"/>
          </a:xfrm>
        </p:spPr>
        <p:txBody>
          <a:bodyPr/>
          <a:lstStyle/>
          <a:p>
            <a:pPr algn="l" eaLnBrk="1" hangingPunct="1"/>
            <a:r>
              <a:rPr lang="en-US" altLang="en-US" b="0" dirty="0">
                <a:cs typeface="Times New Roman" panose="02020603050405020304" pitchFamily="18" charset="0"/>
              </a:rPr>
              <a:t>Existential Generics and Information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1613" y="4619625"/>
            <a:ext cx="6400800" cy="1752600"/>
          </a:xfrm>
        </p:spPr>
        <p:txBody>
          <a:bodyPr/>
          <a:lstStyle/>
          <a:p>
            <a:pPr algn="l" eaLnBrk="1" hangingPunct="1">
              <a:spcBef>
                <a:spcPts val="0"/>
              </a:spcBef>
              <a:defRPr/>
            </a:pPr>
            <a:r>
              <a:rPr lang="en-US" dirty="0">
                <a:solidFill>
                  <a:schemeClr val="tx1"/>
                </a:solidFill>
              </a:rPr>
              <a:t>Zack (</a:t>
            </a:r>
            <a:r>
              <a:rPr lang="en-US" dirty="0" err="1">
                <a:solidFill>
                  <a:schemeClr val="tx1"/>
                </a:solidFill>
              </a:rPr>
              <a:t>Zhengjie</a:t>
            </a:r>
            <a:r>
              <a:rPr lang="en-US" dirty="0">
                <a:solidFill>
                  <a:schemeClr val="tx1"/>
                </a:solidFill>
              </a:rPr>
              <a:t>) Situ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en-US" dirty="0">
                <a:solidFill>
                  <a:schemeClr val="tx1"/>
                </a:solidFill>
              </a:rPr>
              <a:t>University of Edinburgh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en-US" dirty="0">
                <a:solidFill>
                  <a:srgbClr val="002060"/>
                </a:solidFill>
              </a:rPr>
              <a:t>z.situ@ed.ac.uk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53326D7-EC8F-3640-9E97-DF30EFAD4DA2}"/>
              </a:ext>
            </a:extLst>
          </p:cNvPr>
          <p:cNvSpPr txBox="1">
            <a:spLocks/>
          </p:cNvSpPr>
          <p:nvPr/>
        </p:nvSpPr>
        <p:spPr bwMode="auto">
          <a:xfrm>
            <a:off x="1471613" y="1111250"/>
            <a:ext cx="64008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ts val="0"/>
              </a:spcBef>
              <a:defRPr/>
            </a:pPr>
            <a:r>
              <a:rPr lang="en-US" b="1" dirty="0">
                <a:solidFill>
                  <a:schemeClr val="tx1"/>
                </a:solidFill>
              </a:rPr>
              <a:t>71. </a:t>
            </a:r>
            <a:r>
              <a:rPr lang="en-US" b="1" dirty="0" err="1">
                <a:solidFill>
                  <a:schemeClr val="tx1"/>
                </a:solidFill>
              </a:rPr>
              <a:t>StuTS</a:t>
            </a:r>
            <a:r>
              <a:rPr lang="en-US" b="1" dirty="0">
                <a:solidFill>
                  <a:schemeClr val="tx1"/>
                </a:solidFill>
              </a:rPr>
              <a:t> + 31. </a:t>
            </a:r>
            <a:r>
              <a:rPr lang="en-US" b="1" dirty="0" err="1">
                <a:solidFill>
                  <a:schemeClr val="tx1"/>
                </a:solidFill>
              </a:rPr>
              <a:t>TaCoS</a:t>
            </a:r>
            <a:r>
              <a:rPr lang="en-US" b="1" dirty="0">
                <a:solidFill>
                  <a:schemeClr val="tx1"/>
                </a:solidFill>
              </a:rPr>
              <a:t>, 28 May 2022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3962FE-0DA3-A500-9018-91E5801E0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A2E1-11B2-4776-BC90-E912AF54197C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9232406-1BC5-A7D3-A986-B1878FD2AF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4848746"/>
              </p:ext>
            </p:extLst>
          </p:nvPr>
        </p:nvGraphicFramePr>
        <p:xfrm>
          <a:off x="1417638" y="977900"/>
          <a:ext cx="7269162" cy="90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417638" y="1884134"/>
            <a:ext cx="7269162" cy="3959225"/>
          </a:xfrm>
        </p:spPr>
        <p:txBody>
          <a:bodyPr/>
          <a:lstStyle/>
          <a:p>
            <a:pPr eaLnBrk="1" hangingPunct="1"/>
            <a:r>
              <a:rPr lang="en-GB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Givenness</a:t>
            </a:r>
          </a:p>
          <a:p>
            <a:pPr marL="0" indent="0" eaLnBrk="1" hangingPunct="1">
              <a:buNone/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-What is asserted/new (</a:t>
            </a:r>
            <a:r>
              <a:rPr lang="en-GB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buNone/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-What is assumed/old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ackground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GB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Aboutness</a:t>
            </a:r>
          </a:p>
          <a:p>
            <a:pPr marL="0" indent="0" eaLnBrk="1" hangingPunct="1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-What the utterance is about (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-What the speaker has to say (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eaLnBrk="1" hangingPunct="1">
              <a:buNone/>
            </a:pPr>
            <a:r>
              <a:rPr lang="en-GB" altLang="en-US" dirty="0">
                <a:solidFill>
                  <a:srgbClr val="1A1A1A"/>
                </a:solidFill>
                <a:cs typeface="Times New Roman" panose="02020603050405020304" pitchFamily="18" charset="0"/>
              </a:rPr>
              <a:t>(10) a. What does Jane study?</a:t>
            </a:r>
          </a:p>
          <a:p>
            <a:pPr marL="0" lvl="1" indent="0" eaLnBrk="1" hangingPunct="1">
              <a:buNone/>
            </a:pPr>
            <a:r>
              <a:rPr lang="en-GB" altLang="en-US" dirty="0">
                <a:solidFill>
                  <a:srgbClr val="1A1A1A"/>
                </a:solidFill>
                <a:cs typeface="Times New Roman" panose="02020603050405020304" pitchFamily="18" charset="0"/>
              </a:rPr>
              <a:t>        b. Jane studies linguistics.</a:t>
            </a:r>
          </a:p>
          <a:p>
            <a:pPr marL="0" indent="0" eaLnBrk="1" hangingPunct="1">
              <a:buNone/>
            </a:pPr>
            <a:endParaRPr lang="en-GB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GB" dirty="0">
              <a:cs typeface="Times New Roman" panose="02020603050405020304" pitchFamily="18" charset="0"/>
            </a:endParaRPr>
          </a:p>
          <a:p>
            <a:pPr marL="457200" lvl="1" indent="0" eaLnBrk="1" hangingPunct="1">
              <a:buNone/>
            </a:pPr>
            <a:endParaRPr lang="en-GB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lang="en-GB" dirty="0"/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51C556-2E78-269D-2F24-3DC27EB3ECE4}"/>
              </a:ext>
            </a:extLst>
          </p:cNvPr>
          <p:cNvSpPr txBox="1"/>
          <p:nvPr/>
        </p:nvSpPr>
        <p:spPr>
          <a:xfrm>
            <a:off x="2428498" y="6208894"/>
            <a:ext cx="3271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Topic   |      Comment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9D9242-F178-3500-4101-B80A9434330D}"/>
              </a:ext>
            </a:extLst>
          </p:cNvPr>
          <p:cNvSpPr txBox="1"/>
          <p:nvPr/>
        </p:nvSpPr>
        <p:spPr>
          <a:xfrm>
            <a:off x="2428498" y="5742347"/>
            <a:ext cx="3271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     Background        | Focus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13579B-4CE2-881A-BB92-B4FB62FB5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D8FE-5E8A-41F2-9AF1-7B64EE27B061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277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9232406-1BC5-A7D3-A986-B1878FD2AF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9895100"/>
              </p:ext>
            </p:extLst>
          </p:nvPr>
        </p:nvGraphicFramePr>
        <p:xfrm>
          <a:off x="1417638" y="977900"/>
          <a:ext cx="7269162" cy="90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417638" y="1884134"/>
            <a:ext cx="7269162" cy="4808897"/>
          </a:xfrm>
        </p:spPr>
        <p:txBody>
          <a:bodyPr/>
          <a:lstStyle/>
          <a:p>
            <a:pPr eaLnBrk="1" hangingPunct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Order, Morphology, Phonology etc</a:t>
            </a:r>
          </a:p>
          <a:p>
            <a:pPr eaLnBrk="1" hangingPunct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Today’s focus (no pun intended) will be:</a:t>
            </a:r>
          </a:p>
          <a:p>
            <a:pPr eaLnBrk="1" hangingPunct="1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Givenness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sensitive particles</a:t>
            </a:r>
          </a:p>
          <a:p>
            <a:pPr marL="0" indent="0" eaLnBrk="1" hangingPunct="1">
              <a:buNone/>
            </a:pPr>
            <a:r>
              <a:rPr lang="en-US" altLang="zh-CN" dirty="0">
                <a:cs typeface="Times New Roman" panose="02020603050405020304" pitchFamily="18" charset="0"/>
              </a:rPr>
              <a:t>- </a:t>
            </a:r>
            <a:r>
              <a:rPr lang="en-US" altLang="zh-CN" sz="28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only, also, too, even</a:t>
            </a:r>
            <a:r>
              <a:rPr lang="en-GB" altLang="zh-CN" dirty="0">
                <a:cs typeface="Times New Roman" panose="02020603050405020304" pitchFamily="18" charset="0"/>
              </a:rPr>
              <a:t>……</a:t>
            </a:r>
            <a:endParaRPr lang="en-GB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Aboutness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Under Discussion</a:t>
            </a:r>
          </a:p>
          <a:p>
            <a:pPr marL="0" indent="0" eaLnBrk="1" hangingPunct="1">
              <a:buNone/>
            </a:pPr>
            <a:r>
              <a:rPr lang="en-GB" dirty="0">
                <a:cs typeface="Times New Roman" panose="02020603050405020304" pitchFamily="18" charset="0"/>
              </a:rPr>
              <a:t>-  </a:t>
            </a: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’What about X?’ </a:t>
            </a:r>
          </a:p>
          <a:p>
            <a:pPr eaLnBrk="1" hangingPunct="1">
              <a:buFontTx/>
              <a:buChar char="-"/>
            </a:pP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‘What other than X also Y?’</a:t>
            </a:r>
          </a:p>
          <a:p>
            <a:pPr eaLnBrk="1" hangingPunct="1">
              <a:buFontTx/>
              <a:buChar char="-"/>
            </a:pP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etc.</a:t>
            </a:r>
          </a:p>
          <a:p>
            <a:pPr marL="0" indent="0" eaLnBrk="1" hangingPunct="1">
              <a:buNone/>
            </a:pP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en-GB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GB" dirty="0">
              <a:cs typeface="Times New Roman" panose="02020603050405020304" pitchFamily="18" charset="0"/>
            </a:endParaRPr>
          </a:p>
          <a:p>
            <a:pPr marL="457200" lvl="1" indent="0" eaLnBrk="1" hangingPunct="1">
              <a:buNone/>
            </a:pPr>
            <a:endParaRPr lang="en-GB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lang="en-GB" dirty="0"/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3B7401-47BE-2236-930E-1238350D7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D8FE-5E8A-41F2-9AF1-7B64EE27B061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528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9232406-1BC5-A7D3-A986-B1878FD2AF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2948243"/>
              </p:ext>
            </p:extLst>
          </p:nvPr>
        </p:nvGraphicFramePr>
        <p:xfrm>
          <a:off x="1417638" y="977900"/>
          <a:ext cx="7269162" cy="90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417638" y="1884134"/>
            <a:ext cx="7269162" cy="4808897"/>
          </a:xfrm>
        </p:spPr>
        <p:txBody>
          <a:bodyPr/>
          <a:lstStyle/>
          <a:p>
            <a:pPr eaLnBrk="1" hangingPunct="1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Generic readings cross-linguistically common</a:t>
            </a:r>
          </a:p>
          <a:p>
            <a:pPr eaLnBrk="1" hangingPunct="1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 no known language has a dedicated generic article.</a:t>
            </a:r>
          </a:p>
          <a:p>
            <a:pPr eaLnBrk="1" hangingPunct="1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Apparent quantificational variability</a:t>
            </a:r>
          </a:p>
          <a:p>
            <a:pPr eaLnBrk="1" hangingPunct="1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 posited to do heavy weightlifting</a:t>
            </a:r>
          </a:p>
          <a:p>
            <a:pPr eaLnBrk="1" hangingPunct="1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the observed context-sensitivity lends itself to independent IS notions</a:t>
            </a:r>
          </a:p>
          <a:p>
            <a:pPr eaLnBrk="1" hangingPunct="1"/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DCF3E1-57FB-4D00-28C2-999DF019E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D8FE-5E8A-41F2-9AF1-7B64EE27B061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637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9232406-1BC5-A7D3-A986-B1878FD2AF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7542371"/>
              </p:ext>
            </p:extLst>
          </p:nvPr>
        </p:nvGraphicFramePr>
        <p:xfrm>
          <a:off x="1417638" y="977900"/>
          <a:ext cx="7269162" cy="90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417638" y="1884134"/>
            <a:ext cx="7269162" cy="4808897"/>
          </a:xfrm>
        </p:spPr>
        <p:txBody>
          <a:bodyPr/>
          <a:lstStyle/>
          <a:p>
            <a:pPr eaLnBrk="1" hangingPunct="1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marking highlights a set of contextually induced alternatives to the focus-marked</a:t>
            </a:r>
          </a:p>
          <a:p>
            <a:pPr marL="0" lvl="1" indent="0" eaLnBrk="1" hangingPunct="1">
              <a:buNone/>
            </a:pPr>
            <a:r>
              <a:rPr lang="en-GB" sz="2400" dirty="0">
                <a:solidFill>
                  <a:srgbClr val="1A1A1A"/>
                </a:solidFill>
                <a:cs typeface="Times New Roman" panose="02020603050405020304" pitchFamily="18" charset="0"/>
              </a:rPr>
              <a:t>(11) 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a. Mary only introduced [Bill]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F 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to Sue. </a:t>
            </a:r>
          </a:p>
          <a:p>
            <a:pPr marL="0" lvl="1" indent="0" eaLnBrk="1" hangingPunct="1">
              <a:buNone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        b. Mary only introduced Bill to [Sue]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.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now reconsider example (8)</a:t>
            </a:r>
          </a:p>
          <a:p>
            <a:pPr marL="0" indent="0" eaLnBrk="1" hangingPunct="1">
              <a:buNone/>
            </a:pP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(8) 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Only PhD holders get tenured.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other reading component predicted</a:t>
            </a:r>
          </a:p>
          <a:p>
            <a:pPr eaLnBrk="1" hangingPunct="1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‘alternative’ degree holders not tenured</a:t>
            </a:r>
          </a:p>
          <a:p>
            <a:pPr marL="0" lvl="1" indent="0" eaLnBrk="1" hangingPunct="1">
              <a:buNone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e.g. 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✗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Bacholars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 get tenured</a:t>
            </a:r>
          </a:p>
          <a:p>
            <a:pPr marL="0" lvl="1" indent="0" eaLnBrk="1" hangingPunct="1">
              <a:buNone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        ✗ Master holders get tenured</a:t>
            </a:r>
          </a:p>
          <a:p>
            <a:pPr marL="0" indent="0" eaLnBrk="1" hangingPunct="1">
              <a:buNone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       </a:t>
            </a:r>
          </a:p>
          <a:p>
            <a:pPr marL="0" indent="0" eaLnBrk="1" hangingPunct="1">
              <a:buNone/>
            </a:pPr>
            <a:endParaRPr lang="en-GB" dirty="0">
              <a:cs typeface="Times New Roman" panose="02020603050405020304" pitchFamily="18" charset="0"/>
            </a:endParaRPr>
          </a:p>
          <a:p>
            <a:pPr marL="457200" lvl="1" indent="0" eaLnBrk="1" hangingPunct="1">
              <a:buNone/>
            </a:pPr>
            <a:endParaRPr lang="en-GB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lang="en-GB" dirty="0"/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DCF3E1-57FB-4D00-28C2-999DF019E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D8FE-5E8A-41F2-9AF1-7B64EE27B061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10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9232406-1BC5-A7D3-A986-B1878FD2AF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8756013"/>
              </p:ext>
            </p:extLst>
          </p:nvPr>
        </p:nvGraphicFramePr>
        <p:xfrm>
          <a:off x="1417638" y="977900"/>
          <a:ext cx="7269162" cy="90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417638" y="1884134"/>
            <a:ext cx="7269162" cy="4808897"/>
          </a:xfrm>
        </p:spPr>
        <p:txBody>
          <a:bodyPr/>
          <a:lstStyle/>
          <a:p>
            <a:pPr eaLnBrk="1" hangingPunct="1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Unacceptable BP generics are considerably  more felicitous as answers to a current QUD</a:t>
            </a:r>
          </a:p>
          <a:p>
            <a:pPr marL="0" indent="0" eaLnBrk="1" hangingPunct="1">
              <a:buNone/>
            </a:pP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(12) </a:t>
            </a:r>
          </a:p>
          <a:p>
            <a:pPr marL="0" indent="0" eaLnBrk="1" hangingPunct="1">
              <a:buNone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a. </a:t>
            </a:r>
            <a:r>
              <a:rPr lang="en-GB" sz="2800" b="1" i="0" dirty="0">
                <a:solidFill>
                  <a:srgbClr val="1A1A1A"/>
                </a:solidFill>
                <a:effectLst/>
                <a:cs typeface="Times New Roman" panose="02020603050405020304" pitchFamily="18" charset="0"/>
              </a:rPr>
              <a:t># </a:t>
            </a: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Mammals lay eggs.</a:t>
            </a:r>
          </a:p>
          <a:p>
            <a:pPr marL="0" indent="0" eaLnBrk="1" hangingPunct="1">
              <a:buNone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b. A: </a:t>
            </a: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What animals lay eggs? </a:t>
            </a:r>
          </a:p>
          <a:p>
            <a:pPr marL="0" indent="0" eaLnBrk="1" hangingPunct="1">
              <a:buNone/>
            </a:pP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  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 B: </a:t>
            </a: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Birds lay eggs. Fishes lay eggs. Mammals lay eggs.</a:t>
            </a:r>
          </a:p>
          <a:p>
            <a:pPr eaLnBrk="1" hangingPunct="1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QUD concerns the availability/possibility, </a:t>
            </a:r>
          </a:p>
          <a:p>
            <a:pPr eaLnBrk="1" hangingPunct="1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 existential denotation easily acceptable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       </a:t>
            </a:r>
          </a:p>
          <a:p>
            <a:pPr marL="0" indent="0" eaLnBrk="1" hangingPunct="1">
              <a:buNone/>
            </a:pPr>
            <a:endParaRPr lang="en-GB" dirty="0">
              <a:cs typeface="Times New Roman" panose="02020603050405020304" pitchFamily="18" charset="0"/>
            </a:endParaRPr>
          </a:p>
          <a:p>
            <a:pPr marL="457200" lvl="1" indent="0" eaLnBrk="1" hangingPunct="1">
              <a:buNone/>
            </a:pPr>
            <a:endParaRPr lang="en-GB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lang="en-GB" dirty="0"/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C7DE32-DA43-D98D-B691-992229EDB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D8FE-5E8A-41F2-9AF1-7B64EE27B061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152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9232406-1BC5-A7D3-A986-B1878FD2AF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6833513"/>
              </p:ext>
            </p:extLst>
          </p:nvPr>
        </p:nvGraphicFramePr>
        <p:xfrm>
          <a:off x="1417638" y="977900"/>
          <a:ext cx="7269162" cy="90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417638" y="1884134"/>
            <a:ext cx="7269162" cy="4808897"/>
          </a:xfrm>
        </p:spPr>
        <p:txBody>
          <a:bodyPr/>
          <a:lstStyle/>
          <a:p>
            <a:pPr eaLnBrk="1" hangingPunct="1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 generics’ quantificational force is variable</a:t>
            </a:r>
          </a:p>
          <a:p>
            <a:pPr eaLnBrk="1" hangingPunct="1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Like, really variable: from weakest to strongest</a:t>
            </a:r>
          </a:p>
          <a:p>
            <a:pPr eaLnBrk="1" hangingPunct="1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positing a strong-as-default semantics is a priori no more plausible than the opposite</a:t>
            </a:r>
          </a:p>
          <a:p>
            <a:pPr eaLnBrk="1" hangingPunct="1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weak-as-default semantics has advantages:</a:t>
            </a:r>
          </a:p>
          <a:p>
            <a:pPr eaLnBrk="1" hangingPunct="1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Pragmatics tend to strengthen meanings</a:t>
            </a:r>
          </a:p>
          <a:p>
            <a:pPr eaLnBrk="1" hangingPunct="1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Scalar Implicatures</a:t>
            </a: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: </a:t>
            </a:r>
            <a:r>
              <a:rPr lang="en-GB" sz="28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some</a:t>
            </a: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vs some </a:t>
            </a:r>
            <a:r>
              <a:rPr lang="en-GB" sz="2800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b.n.</a:t>
            </a:r>
            <a:r>
              <a:rPr lang="en-GB" sz="2800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all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Existentiality is unspecified for number</a:t>
            </a:r>
          </a:p>
          <a:p>
            <a:pPr eaLnBrk="1" hangingPunct="1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explains why the question-answer pair probing prevalence conditions is odd in (4)</a:t>
            </a:r>
          </a:p>
          <a:p>
            <a:pPr eaLnBrk="1" hangingPunct="1"/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GB" dirty="0">
              <a:cs typeface="Times New Roman" panose="02020603050405020304" pitchFamily="18" charset="0"/>
            </a:endParaRPr>
          </a:p>
          <a:p>
            <a:pPr marL="457200" lvl="1" indent="0" eaLnBrk="1" hangingPunct="1">
              <a:buNone/>
            </a:pPr>
            <a:endParaRPr lang="en-GB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lang="en-GB" dirty="0"/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490D7C-578F-7533-7B41-39603917A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D8FE-5E8A-41F2-9AF1-7B64EE27B061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6713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9232406-1BC5-A7D3-A986-B1878FD2AF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5722002"/>
              </p:ext>
            </p:extLst>
          </p:nvPr>
        </p:nvGraphicFramePr>
        <p:xfrm>
          <a:off x="1417638" y="977900"/>
          <a:ext cx="7269162" cy="90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789227" y="3131277"/>
            <a:ext cx="7269162" cy="4087562"/>
          </a:xfrm>
        </p:spPr>
        <p:txBody>
          <a:bodyPr/>
          <a:lstStyle/>
          <a:p>
            <a:pPr eaLnBrk="1" hangingPunct="1"/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GB" dirty="0">
              <a:cs typeface="Times New Roman" panose="02020603050405020304" pitchFamily="18" charset="0"/>
            </a:endParaRPr>
          </a:p>
          <a:p>
            <a:pPr marL="457200" lvl="1" indent="0" eaLnBrk="1" hangingPunct="1">
              <a:buNone/>
            </a:pPr>
            <a:endParaRPr lang="en-GB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lang="en-GB" dirty="0"/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490D7C-578F-7533-7B41-39603917A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D8FE-5E8A-41F2-9AF1-7B64EE27B061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C8CA3A8-6EBA-D933-DBC1-C500E0831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3" y="2275839"/>
            <a:ext cx="7772407" cy="4080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907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9232406-1BC5-A7D3-A986-B1878FD2AF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0536877"/>
              </p:ext>
            </p:extLst>
          </p:nvPr>
        </p:nvGraphicFramePr>
        <p:xfrm>
          <a:off x="1417638" y="977900"/>
          <a:ext cx="7269162" cy="90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417638" y="1884134"/>
            <a:ext cx="7269162" cy="4808897"/>
          </a:xfrm>
        </p:spPr>
        <p:txBody>
          <a:bodyPr/>
          <a:lstStyle/>
          <a:p>
            <a:pPr eaLnBrk="1" hangingPunct="1"/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Known facts about BP generics: </a:t>
            </a:r>
          </a:p>
          <a:p>
            <a:pPr eaLnBrk="1" hangingPunct="1"/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GB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quantificational force</a:t>
            </a:r>
          </a:p>
          <a:p>
            <a:pPr eaLnBrk="1" hangingPunct="1"/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potential </a:t>
            </a:r>
            <a:r>
              <a:rPr lang="en-GB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context-sensitivity</a:t>
            </a:r>
          </a:p>
          <a:p>
            <a:pPr eaLnBrk="1" hangingPunct="1"/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Lesser-known facts about BP generics: </a:t>
            </a:r>
          </a:p>
          <a:p>
            <a:pPr eaLnBrk="1" hangingPunct="1"/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quantificational force</a:t>
            </a:r>
          </a:p>
          <a:p>
            <a:pPr eaLnBrk="1" hangingPunct="1"/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Specifically, a weak indefinite/existential one</a:t>
            </a:r>
          </a:p>
          <a:p>
            <a:pPr eaLnBrk="1" hangingPunct="1"/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systematic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potential </a:t>
            </a:r>
            <a:r>
              <a:rPr lang="en-GB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context-sensitivity</a:t>
            </a:r>
          </a:p>
          <a:p>
            <a:pPr eaLnBrk="1" hangingPunct="1"/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Specifically, manipulated by studied IS factors</a:t>
            </a:r>
          </a:p>
          <a:p>
            <a:pPr marL="0" indent="0" eaLnBrk="1" hangingPunct="1">
              <a:buNone/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None/>
            </a:pPr>
            <a:endParaRPr lang="en-GB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lang="en-GB" dirty="0"/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490D7C-578F-7533-7B41-39603917A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D8FE-5E8A-41F2-9AF1-7B64EE27B061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5503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9232406-1BC5-A7D3-A986-B1878FD2AF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9293424"/>
              </p:ext>
            </p:extLst>
          </p:nvPr>
        </p:nvGraphicFramePr>
        <p:xfrm>
          <a:off x="1417638" y="977900"/>
          <a:ext cx="7269162" cy="90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417638" y="1884134"/>
            <a:ext cx="7269162" cy="4808897"/>
          </a:xfrm>
        </p:spPr>
        <p:txBody>
          <a:bodyPr/>
          <a:lstStyle/>
          <a:p>
            <a:pPr eaLnBrk="1" hangingPunct="1"/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observations strongly prompt us to abandon the received view of QUH</a:t>
            </a:r>
          </a:p>
          <a:p>
            <a:pPr eaLnBrk="1" hangingPunct="1"/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Together with notions from IS and discourse pragmatics, BP generics can have a default weak existential semantics ∃x (N(x)∧P(x)).</a:t>
            </a:r>
          </a:p>
          <a:p>
            <a:pPr eaLnBrk="1" hangingPunct="1"/>
            <a:r>
              <a:rPr lang="en-GB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Replace truth-theoretic by felicity conditions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most instances where a generic is judged to be degraded, they are true in a strict sense.</a:t>
            </a:r>
          </a:p>
          <a:p>
            <a:pPr eaLnBrk="1" hangingPunct="1"/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Interpretational variability explained by the open-ended nature of pragmatic implications</a:t>
            </a:r>
          </a:p>
          <a:p>
            <a:pPr marL="0" indent="0" eaLnBrk="1" hangingPunct="1">
              <a:buNone/>
            </a:pPr>
            <a:br>
              <a:rPr lang="en-GB" sz="1050" dirty="0"/>
            </a:br>
            <a:br>
              <a:rPr lang="en-GB" sz="1600" dirty="0"/>
            </a:br>
            <a:endParaRPr lang="en-GB" sz="2800" dirty="0">
              <a:cs typeface="Times New Roman" panose="02020603050405020304" pitchFamily="18" charset="0"/>
            </a:endParaRPr>
          </a:p>
          <a:p>
            <a:pPr eaLnBrk="1" hangingPunct="1"/>
            <a:endParaRPr lang="en-GB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GB" dirty="0">
              <a:cs typeface="Times New Roman" panose="02020603050405020304" pitchFamily="18" charset="0"/>
            </a:endParaRPr>
          </a:p>
          <a:p>
            <a:pPr marL="457200" lvl="1" indent="0" eaLnBrk="1" hangingPunct="1">
              <a:buNone/>
            </a:pPr>
            <a:endParaRPr lang="en-GB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lang="en-GB" dirty="0"/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490D7C-578F-7533-7B41-39603917A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D8FE-5E8A-41F2-9AF1-7B64EE27B061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3638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CA24B-0429-0A94-7BAD-26B54F502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304F4-0BAA-97F4-BFD4-F0E75185A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638" y="1789866"/>
            <a:ext cx="7269162" cy="4931609"/>
          </a:xfrm>
        </p:spPr>
        <p:txBody>
          <a:bodyPr/>
          <a:lstStyle/>
          <a:p>
            <a:pPr marL="0" indent="0">
              <a:buNone/>
            </a:pP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Beaver, D. I., &amp; Clark, B. Z. (2008). </a:t>
            </a:r>
            <a:r>
              <a:rPr lang="en-GB" sz="1400" b="0" i="1" dirty="0">
                <a:solidFill>
                  <a:srgbClr val="000000"/>
                </a:solidFill>
                <a:effectLst/>
                <a:latin typeface="TimesNewRomanPS-ItalicMT"/>
              </a:rPr>
              <a:t>Sense and Sensitivity: How Focus Determines Meaning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. John Wiley &amp; Sons.</a:t>
            </a:r>
            <a:b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GB" sz="1400" b="0" i="0" dirty="0" err="1">
                <a:solidFill>
                  <a:srgbClr val="000000"/>
                </a:solidFill>
                <a:effectLst/>
                <a:latin typeface="TimesNewRomanPSMT"/>
              </a:rPr>
              <a:t>Büring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, D. (2016). (Contrastive) Topic. In C.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TimesNewRomanPSMT"/>
              </a:rPr>
              <a:t>Féry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 &amp; S. Ishihara (Eds.) </a:t>
            </a:r>
            <a:r>
              <a:rPr lang="en-GB" sz="1400" b="0" i="1" dirty="0">
                <a:solidFill>
                  <a:srgbClr val="000000"/>
                </a:solidFill>
                <a:effectLst/>
                <a:latin typeface="TimesNewRomanPS-ItalicMT"/>
              </a:rPr>
              <a:t>The Oxford Handbook of Information Structure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(pp 64-85). OUP.</a:t>
            </a:r>
            <a:b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Carlson, G. N., &amp; Francis Jeffrey Pelletier. (1995). </a:t>
            </a:r>
            <a:r>
              <a:rPr lang="en-GB" sz="1400" b="0" i="1" dirty="0">
                <a:solidFill>
                  <a:srgbClr val="000000"/>
                </a:solidFill>
                <a:effectLst/>
                <a:latin typeface="TimesNewRomanPS-ItalicMT"/>
              </a:rPr>
              <a:t>The Generic Book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. University of Chicago Press.</a:t>
            </a:r>
            <a:b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Cohen, A., &amp;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TimesNewRomanPSMT"/>
              </a:rPr>
              <a:t>Erteschik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-Shir, N. (2002). Topic, focus, and the interpretation of bare plurals. </a:t>
            </a:r>
            <a:r>
              <a:rPr lang="en-GB" sz="1400" b="0" i="1" dirty="0">
                <a:solidFill>
                  <a:srgbClr val="000000"/>
                </a:solidFill>
                <a:effectLst/>
                <a:latin typeface="TimesNewRomanPS-ItalicMT"/>
              </a:rPr>
              <a:t>Natural Language Semantics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, 10(2), 125-165.</a:t>
            </a:r>
            <a:b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Cohen, A. (2004). Existential Generics. </a:t>
            </a:r>
            <a:r>
              <a:rPr lang="en-GB" sz="1400" b="0" i="1" dirty="0">
                <a:solidFill>
                  <a:srgbClr val="000000"/>
                </a:solidFill>
                <a:effectLst/>
                <a:latin typeface="TimesNewRomanPS-ItalicMT"/>
              </a:rPr>
              <a:t>Linguistics and Philosophy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, 27(2), 137-168.</a:t>
            </a:r>
            <a:b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von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TimesNewRomanPSMT"/>
              </a:rPr>
              <a:t>Fintel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, K. (1997). Bare plurals, bare conditionals, and only. </a:t>
            </a:r>
            <a:r>
              <a:rPr lang="en-GB" sz="1400" b="0" i="1" dirty="0">
                <a:solidFill>
                  <a:srgbClr val="000000"/>
                </a:solidFill>
                <a:effectLst/>
                <a:latin typeface="TimesNewRomanPS-ItalicMT"/>
              </a:rPr>
              <a:t>Journal of Semantics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, 14(1), 1-56.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latin typeface="TimesNewRomanPSMT"/>
              </a:rPr>
              <a:t>von </a:t>
            </a:r>
            <a:r>
              <a:rPr lang="en-GB" sz="1400" dirty="0" err="1">
                <a:solidFill>
                  <a:srgbClr val="000000"/>
                </a:solidFill>
                <a:latin typeface="TimesNewRomanPSMT"/>
              </a:rPr>
              <a:t>Fintel</a:t>
            </a:r>
            <a:r>
              <a:rPr lang="en-GB" sz="1400" dirty="0">
                <a:solidFill>
                  <a:srgbClr val="000000"/>
                </a:solidFill>
                <a:latin typeface="TimesNewRomanPSMT"/>
              </a:rPr>
              <a:t>, K. (2004). A minimal theory of adverbial quantification. In H. Kamp &amp; B. H. Partee (Eds.), </a:t>
            </a:r>
            <a:r>
              <a:rPr lang="en-GB" sz="1400" i="1" dirty="0">
                <a:solidFill>
                  <a:srgbClr val="000000"/>
                </a:solidFill>
                <a:latin typeface="TimesNewRomanPSMT"/>
              </a:rPr>
              <a:t>Context-dependence in the analysis of linguistic meaning</a:t>
            </a:r>
            <a:r>
              <a:rPr lang="en-GB" sz="1400" dirty="0">
                <a:solidFill>
                  <a:srgbClr val="000000"/>
                </a:solidFill>
                <a:latin typeface="TimesNewRomanPSMT"/>
              </a:rPr>
              <a:t> (pp 137–175). Amsterdam, The Netherlands: Elsevier.</a:t>
            </a:r>
            <a:b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Lewis, D. (1979). Scorekeeping in a language game. </a:t>
            </a:r>
            <a:r>
              <a:rPr lang="en-GB" sz="1400" b="0" i="1" dirty="0">
                <a:solidFill>
                  <a:srgbClr val="000000"/>
                </a:solidFill>
                <a:effectLst/>
                <a:latin typeface="TimesNewRomanPS-ItalicMT"/>
              </a:rPr>
              <a:t>Journal of Philosophical Logic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, 8(1), 339-359.</a:t>
            </a:r>
            <a:b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Pelletier, F. J., &amp; Asher, N. (1997). Generics and defaults. In </a:t>
            </a:r>
            <a:r>
              <a:rPr lang="en-GB" sz="1400" b="0" i="1" dirty="0">
                <a:solidFill>
                  <a:srgbClr val="000000"/>
                </a:solidFill>
                <a:effectLst/>
                <a:latin typeface="TimesNewRomanPS-ItalicMT"/>
              </a:rPr>
              <a:t>Handbook of logic and language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(pp. 1125-1177). North-Holland.</a:t>
            </a:r>
            <a:b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Roberts, C. (2012). Information structure: Towards an integrated formal theory of pragmatics. </a:t>
            </a:r>
            <a:r>
              <a:rPr lang="en-GB" sz="1400" b="0" i="1" dirty="0">
                <a:solidFill>
                  <a:srgbClr val="000000"/>
                </a:solidFill>
                <a:effectLst/>
                <a:latin typeface="TimesNewRomanPS-ItalicMT"/>
              </a:rPr>
              <a:t>Semantics and Pragmatics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, 5(6), 1-69.</a:t>
            </a:r>
            <a:b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GB" sz="1400" b="0" i="0" dirty="0" err="1">
                <a:solidFill>
                  <a:srgbClr val="000000"/>
                </a:solidFill>
                <a:effectLst/>
                <a:latin typeface="TimesNewRomanPSMT"/>
              </a:rPr>
              <a:t>Rooth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, M. (1992). A theory of focus interpretation. </a:t>
            </a:r>
            <a:r>
              <a:rPr lang="en-GB" sz="1400" b="0" i="1" dirty="0">
                <a:solidFill>
                  <a:srgbClr val="000000"/>
                </a:solidFill>
                <a:effectLst/>
                <a:latin typeface="TimesNewRomanPS-ItalicMT"/>
              </a:rPr>
              <a:t>Natural Language Semantics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, 1(1), 75-116.</a:t>
            </a:r>
            <a:b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GB" sz="1400" b="0" i="0" dirty="0" err="1">
                <a:solidFill>
                  <a:srgbClr val="000000"/>
                </a:solidFill>
                <a:effectLst/>
                <a:latin typeface="TimesNewRomanPSMT"/>
              </a:rPr>
              <a:t>Sterken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, R. K. (2015). Generics in context. </a:t>
            </a:r>
            <a:r>
              <a:rPr lang="en-GB" sz="1400" b="0" i="1" dirty="0">
                <a:solidFill>
                  <a:srgbClr val="000000"/>
                </a:solidFill>
                <a:effectLst/>
                <a:latin typeface="TimesNewRomanPS-ItalicMT"/>
              </a:rPr>
              <a:t>Philosopher's Imprint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, 15(21).</a:t>
            </a:r>
            <a:b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GB" sz="1400" b="0" i="0" dirty="0" err="1">
                <a:solidFill>
                  <a:srgbClr val="000000"/>
                </a:solidFill>
                <a:effectLst/>
                <a:latin typeface="TimesNewRomanPSMT"/>
              </a:rPr>
              <a:t>Vallduví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, E. (2016). Information structure. In M.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TimesNewRomanPSMT"/>
              </a:rPr>
              <a:t>Aloni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 &amp; P. Dekker (Eds.), </a:t>
            </a:r>
            <a:r>
              <a:rPr lang="en-GB" sz="1400" b="0" i="1" dirty="0">
                <a:solidFill>
                  <a:srgbClr val="000000"/>
                </a:solidFill>
                <a:effectLst/>
                <a:latin typeface="TimesNewRomanPS-ItalicMT"/>
              </a:rPr>
              <a:t>The Cambridge Handbook of Formal Semantics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TimesNewRomanPSMT"/>
              </a:rPr>
              <a:t>(pp. 728-755). Cambridge: Cambridge University Press.</a:t>
            </a:r>
            <a:r>
              <a:rPr lang="en-GB" sz="1400" dirty="0"/>
              <a:t> </a:t>
            </a:r>
            <a:br>
              <a:rPr lang="en-GB" sz="1400" dirty="0"/>
            </a:br>
            <a:endParaRPr lang="en-GB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22274-42A2-B5B2-8B92-1C867C20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D8FE-5E8A-41F2-9AF1-7B64EE27B061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6101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2E97A-98E5-070E-54DD-3A59A421C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E3531-FB5A-B9C4-E91A-4450D6AA6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Introducing Generics (3-7)</a:t>
            </a:r>
          </a:p>
          <a:p>
            <a:r>
              <a:rPr lang="en-GB" dirty="0"/>
              <a:t>Introducing Information Structure (8-11)</a:t>
            </a:r>
          </a:p>
          <a:p>
            <a:r>
              <a:rPr lang="en-GB" dirty="0"/>
              <a:t>Motivating my account (12-14)</a:t>
            </a:r>
          </a:p>
          <a:p>
            <a:r>
              <a:rPr lang="en-GB" dirty="0"/>
              <a:t>Discussion &amp; Conclusion (15-18)</a:t>
            </a:r>
          </a:p>
          <a:p>
            <a:r>
              <a:rPr lang="en-GB" dirty="0"/>
              <a:t>Q </a:t>
            </a:r>
            <a:r>
              <a:rPr lang="en-US" altLang="zh-CN" dirty="0"/>
              <a:t>&amp; A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18340-D3CE-0A73-FE41-42B8BB926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D8FE-5E8A-41F2-9AF1-7B64EE27B06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590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AFD11-49F5-B187-9D9D-8C482542A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638" y="977900"/>
            <a:ext cx="7269162" cy="1143000"/>
          </a:xfrm>
        </p:spPr>
        <p:txBody>
          <a:bodyPr wrap="square" anchor="ctr">
            <a:normAutofit/>
          </a:bodyPr>
          <a:lstStyle/>
          <a:p>
            <a:r>
              <a:rPr lang="en-GB" dirty="0"/>
              <a:t>Thank you to everyone for listening!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F2823-6B4E-D7EE-7766-1FC872426E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7320" y="2221992"/>
            <a:ext cx="3528000" cy="3904171"/>
          </a:xfrm>
        </p:spPr>
        <p:txBody>
          <a:bodyPr wrap="square" anchor="t">
            <a:normAutofit/>
          </a:bodyPr>
          <a:lstStyle/>
          <a:p>
            <a:r>
              <a:rPr lang="en-GB" dirty="0"/>
              <a:t>Q &amp; A</a:t>
            </a:r>
          </a:p>
          <a:p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B87AF68-1FCA-EC74-0632-26FA6B39D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66360" y="2410077"/>
            <a:ext cx="3528000" cy="35280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A5CEAA-7276-D50C-9030-61B6F1C13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fld id="{6E20D8FE-5E8A-41F2-9AF1-7B64EE27B061}" type="slidenum">
              <a:rPr lang="en-US" altLang="en-US" smtClean="0"/>
              <a:pPr>
                <a:spcAft>
                  <a:spcPts val="600"/>
                </a:spcAft>
              </a:pPr>
              <a:t>20</a:t>
            </a:fld>
            <a:endParaRPr lang="en-US" alt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0DD8D3E-ABF5-403F-D71C-2A735531B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638" y="254635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524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9232406-1BC5-A7D3-A986-B1878FD2AF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2644198"/>
              </p:ext>
            </p:extLst>
          </p:nvPr>
        </p:nvGraphicFramePr>
        <p:xfrm>
          <a:off x="1417638" y="977900"/>
          <a:ext cx="7269162" cy="90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417638" y="1884134"/>
            <a:ext cx="7269162" cy="3959225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Generalizing statements such as</a:t>
            </a:r>
          </a:p>
          <a:p>
            <a:pPr marL="514350" indent="-514350" eaLnBrk="1" hangingPunct="1">
              <a:buAutoNum type="arabicParenBoth"/>
            </a:pPr>
            <a:r>
              <a:rPr lang="en-GB" sz="28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anose="02020603050405020304" pitchFamily="18" charset="0"/>
              </a:rPr>
              <a:t>tigers are striped</a:t>
            </a:r>
          </a:p>
          <a:p>
            <a:pPr marL="0" indent="0" eaLnBrk="1" hangingPunct="1">
              <a:buNone/>
            </a:pPr>
            <a:r>
              <a:rPr lang="en-GB" sz="28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anose="02020603050405020304" pitchFamily="18" charset="0"/>
              </a:rPr>
              <a:t>(2) dogs are mammals</a:t>
            </a:r>
          </a:p>
          <a:p>
            <a:pPr marL="0" indent="0" eaLnBrk="1" hangingPunct="1">
              <a:buNone/>
            </a:pP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(3) mosquitoes carry malaria</a:t>
            </a:r>
            <a:endParaRPr lang="en-GB" altLang="en-US" sz="28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a kind (or approx. members of)</a:t>
            </a:r>
          </a:p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Unlike </a:t>
            </a:r>
            <a:r>
              <a:rPr lang="en-GB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quantified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statements: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GB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Most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GB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anose="02020603050405020304" pitchFamily="18" charset="0"/>
              </a:rPr>
              <a:t>tigers are striped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GB" b="1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anose="02020603050405020304" pitchFamily="18" charset="0"/>
              </a:rPr>
              <a:t>All</a:t>
            </a:r>
            <a:r>
              <a:rPr lang="en-GB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anose="02020603050405020304" pitchFamily="18" charset="0"/>
              </a:rPr>
              <a:t> dogs are mammals</a:t>
            </a:r>
          </a:p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Prevalence conditions unspecified</a:t>
            </a:r>
          </a:p>
          <a:p>
            <a:pPr marL="0" indent="0" eaLnBrk="1" hangingPunct="1">
              <a:buNone/>
            </a:pP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AF021C-D4A4-3D3A-C463-4AAEDF9D2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D8FE-5E8A-41F2-9AF1-7B64EE27B06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9232406-1BC5-A7D3-A986-B1878FD2AF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659558"/>
              </p:ext>
            </p:extLst>
          </p:nvPr>
        </p:nvGraphicFramePr>
        <p:xfrm>
          <a:off x="1417638" y="977900"/>
          <a:ext cx="7269162" cy="90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417638" y="1884134"/>
            <a:ext cx="7269162" cy="3959225"/>
          </a:xfrm>
        </p:spPr>
        <p:txBody>
          <a:bodyPr/>
          <a:lstStyle/>
          <a:p>
            <a:pPr eaLnBrk="1" hangingPunct="1"/>
            <a:r>
              <a:rPr lang="en-GB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Prevalence conditions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of Ns is the P applicable to</a:t>
            </a:r>
            <a:endParaRPr lang="en-GB" b="0" i="0" dirty="0">
              <a:solidFill>
                <a:srgbClr val="1A1A1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GB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e.g. majority, half, some, 1/3, zero</a:t>
            </a:r>
          </a:p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Generics are infelicitous answers to questions on prevalence:</a:t>
            </a:r>
          </a:p>
          <a:p>
            <a:pPr marL="0" indent="0" eaLnBrk="1" hangingPunct="1">
              <a:buNone/>
            </a:pPr>
            <a:r>
              <a:rPr lang="en-GB" sz="2800" dirty="0">
                <a:solidFill>
                  <a:srgbClr val="1A1A1A"/>
                </a:solidFill>
                <a:cs typeface="Times New Roman" panose="02020603050405020304" pitchFamily="18" charset="0"/>
              </a:rPr>
              <a:t>(4) </a:t>
            </a: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Q: How many mosquitoes carry malaria?</a:t>
            </a:r>
          </a:p>
          <a:p>
            <a:pPr marL="0" indent="0" eaLnBrk="1" hangingPunct="1">
              <a:buNone/>
            </a:pPr>
            <a:r>
              <a:rPr lang="en-GB" sz="2800" b="1" i="0" dirty="0">
                <a:solidFill>
                  <a:srgbClr val="1A1A1A"/>
                </a:solidFill>
                <a:effectLst/>
                <a:cs typeface="Times New Roman" panose="02020603050405020304" pitchFamily="18" charset="0"/>
              </a:rPr>
              <a:t>     #</a:t>
            </a:r>
            <a:r>
              <a:rPr lang="en-GB" sz="28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anose="02020603050405020304" pitchFamily="18" charset="0"/>
              </a:rPr>
              <a:t>A: M</a:t>
            </a: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osquitoes </a:t>
            </a:r>
            <a:r>
              <a:rPr lang="en-US" altLang="zh-CN" sz="28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anose="02020603050405020304" pitchFamily="18" charset="0"/>
              </a:rPr>
              <a:t>carry malaria.</a:t>
            </a:r>
            <a:endParaRPr lang="en-GB" altLang="en-US" sz="28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in English as bare plural (BP)</a:t>
            </a:r>
          </a:p>
          <a:p>
            <a:pPr marL="0" indent="0" eaLnBrk="1" hangingPunct="1">
              <a:buNone/>
            </a:pP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2CC8BB-0460-16F3-E214-A6C6FF524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D8FE-5E8A-41F2-9AF1-7B64EE27B06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123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9232406-1BC5-A7D3-A986-B1878FD2AF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3294739"/>
              </p:ext>
            </p:extLst>
          </p:nvPr>
        </p:nvGraphicFramePr>
        <p:xfrm>
          <a:off x="1417638" y="977900"/>
          <a:ext cx="7269162" cy="90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417638" y="1884134"/>
            <a:ext cx="7269162" cy="3959225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semantic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analysis?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GB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Long proven to be recalcitrant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Debatable w/</a:t>
            </a:r>
            <a:r>
              <a:rPr lang="en-GB" dirty="0" err="1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</a:t>
            </a:r>
            <a:r>
              <a:rPr lang="en-GB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have truth conditions</a:t>
            </a:r>
            <a:r>
              <a:rPr lang="en-GB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Yet, most treat it as special quantification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Lawlike, universal/majority-based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Roughly </a:t>
            </a:r>
            <a:r>
              <a:rPr lang="en-GB" dirty="0" err="1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paraphrasable</a:t>
            </a:r>
            <a:r>
              <a:rPr lang="en-GB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GB" b="0" i="0" dirty="0">
                <a:solidFill>
                  <a:srgbClr val="1A1A1A"/>
                </a:solidFill>
                <a:effectLst/>
                <a:cs typeface="Times New Roman" panose="02020603050405020304" pitchFamily="18" charset="0"/>
              </a:rPr>
              <a:t>generally</a:t>
            </a:r>
            <a:endParaRPr lang="en-GB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Tripartite LF: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 x [N(x)] [P(x)]</a:t>
            </a:r>
          </a:p>
          <a:p>
            <a:pPr marL="0" indent="0" eaLnBrk="1" hangingPunct="1">
              <a:buNone/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GB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Quantifier  Restrictor Nuclear Scope</a:t>
            </a:r>
          </a:p>
          <a:p>
            <a:pPr eaLnBrk="1" hangingPunct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‘Quasi-Universal Hypothesis (QUH)’ </a:t>
            </a:r>
            <a:br>
              <a:rPr lang="en-GB" dirty="0"/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95CCDA-6D04-107C-CBA3-FEC33E207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D8FE-5E8A-41F2-9AF1-7B64EE27B061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198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9232406-1BC5-A7D3-A986-B1878FD2AF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5918253"/>
              </p:ext>
            </p:extLst>
          </p:nvPr>
        </p:nvGraphicFramePr>
        <p:xfrm>
          <a:off x="1417638" y="977900"/>
          <a:ext cx="7269162" cy="90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417638" y="1884134"/>
            <a:ext cx="7269162" cy="3959225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QUH posits </a:t>
            </a:r>
            <a:r>
              <a:rPr lang="en-GB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semantics as a default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 explaining </a:t>
            </a:r>
            <a:r>
              <a:rPr lang="en-GB" u="sng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</a:t>
            </a:r>
            <a:r>
              <a:rPr lang="en-GB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GB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eneric utterances</a:t>
            </a:r>
            <a:endParaRPr lang="en-GB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BPs are argued to be weak indefinites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GB" altLang="en-US" i="1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Existential</a:t>
            </a:r>
            <a:r>
              <a:rPr lang="en-GB" altLang="en-US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interpretation well-documented:</a:t>
            </a:r>
          </a:p>
          <a:p>
            <a:pPr marL="0" lvl="1" indent="0" eaLnBrk="1" hangingPunct="1">
              <a:buNone/>
            </a:pPr>
            <a:r>
              <a:rPr lang="en-GB" altLang="en-US" dirty="0">
                <a:solidFill>
                  <a:srgbClr val="1A1A1A"/>
                </a:solidFill>
                <a:cs typeface="Times New Roman" panose="02020603050405020304" pitchFamily="18" charset="0"/>
              </a:rPr>
              <a:t>(5) Students are in this room.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GB" altLang="en-US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Prominent with Stage-Level predicates</a:t>
            </a:r>
          </a:p>
          <a:p>
            <a:pPr eaLnBrk="1" hangingPunct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BP generics have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existential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readings too? </a:t>
            </a:r>
          </a:p>
          <a:p>
            <a:pPr eaLnBrk="1" hangingPunct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do!</a:t>
            </a:r>
          </a:p>
          <a:p>
            <a:pPr marL="0" indent="0" eaLnBrk="1" hangingPunct="1">
              <a:buNone/>
            </a:pPr>
            <a:br>
              <a:rPr lang="en-GB" dirty="0"/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570A9E-9EE3-6501-6BDC-6392C633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D8FE-5E8A-41F2-9AF1-7B64EE27B061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311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9232406-1BC5-A7D3-A986-B1878FD2AF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5472784"/>
              </p:ext>
            </p:extLst>
          </p:nvPr>
        </p:nvGraphicFramePr>
        <p:xfrm>
          <a:off x="1417638" y="977900"/>
          <a:ext cx="7269162" cy="90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417638" y="1884134"/>
            <a:ext cx="7269162" cy="3959225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 of existential BP generics:</a:t>
            </a:r>
          </a:p>
          <a:p>
            <a:pPr marL="0" lvl="1" indent="0" eaLnBrk="1" hangingPunct="1">
              <a:buNone/>
            </a:pPr>
            <a:r>
              <a:rPr lang="en-GB" altLang="en-US" dirty="0">
                <a:solidFill>
                  <a:srgbClr val="1A1A1A"/>
                </a:solidFill>
                <a:cs typeface="Times New Roman" panose="02020603050405020304" pitchFamily="18" charset="0"/>
              </a:rPr>
              <a:t>(6) PhD holders get tenured.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law guarantees that P applies to N!</a:t>
            </a:r>
          </a:p>
          <a:p>
            <a:pPr eaLnBrk="1" hangingPunct="1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weak force is hard to reconcile with the strong law-like one posited</a:t>
            </a:r>
          </a:p>
          <a:p>
            <a:pPr eaLnBrk="1" hangingPunct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prominent with emphasis/</a:t>
            </a:r>
            <a:r>
              <a:rPr lang="en-GB" dirty="0">
                <a:solidFill>
                  <a:srgbClr val="1A1A1A"/>
                </a:solidFill>
                <a:cs typeface="Times New Roman" panose="02020603050405020304" pitchFamily="18" charset="0"/>
              </a:rPr>
              <a:t>only:</a:t>
            </a:r>
          </a:p>
          <a:p>
            <a:pPr marL="0" lvl="1" indent="0" eaLnBrk="1" hangingPunct="1">
              <a:buNone/>
            </a:pPr>
            <a:r>
              <a:rPr lang="en-GB" altLang="en-US" dirty="0">
                <a:solidFill>
                  <a:srgbClr val="1A1A1A"/>
                </a:solidFill>
                <a:cs typeface="Times New Roman" panose="02020603050405020304" pitchFamily="18" charset="0"/>
              </a:rPr>
              <a:t>(7) PhD holders do get tenured.</a:t>
            </a:r>
          </a:p>
          <a:p>
            <a:pPr marL="0" lvl="1" indent="0" eaLnBrk="1" hangingPunct="1">
              <a:buNone/>
            </a:pPr>
            <a:r>
              <a:rPr lang="en-GB" altLang="en-US" dirty="0">
                <a:solidFill>
                  <a:srgbClr val="1A1A1A"/>
                </a:solidFill>
                <a:cs typeface="Times New Roman" panose="02020603050405020304" pitchFamily="18" charset="0"/>
              </a:rPr>
              <a:t>(8) Only PhD holders get tenured.</a:t>
            </a:r>
            <a:endParaRPr lang="en-GB" dirty="0">
              <a:solidFill>
                <a:srgbClr val="1A1A1A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GB" dirty="0">
                <a:solidFill>
                  <a:srgbClr val="1A1A1A"/>
                </a:solidFill>
                <a:cs typeface="Times New Roman" panose="02020603050405020304" pitchFamily="18" charset="0"/>
              </a:rPr>
              <a:t>Information Structure to the rescue?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GB" dirty="0">
              <a:solidFill>
                <a:srgbClr val="1A1A1A"/>
              </a:solidFill>
              <a:cs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GB" dirty="0">
              <a:solidFill>
                <a:srgbClr val="1A1A1A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lang="en-GB" dirty="0"/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54747F-2E44-F9B0-3955-3931622FD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D8FE-5E8A-41F2-9AF1-7B64EE27B06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60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9232406-1BC5-A7D3-A986-B1878FD2AF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3918490"/>
              </p:ext>
            </p:extLst>
          </p:nvPr>
        </p:nvGraphicFramePr>
        <p:xfrm>
          <a:off x="1417638" y="977900"/>
          <a:ext cx="7269162" cy="90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417638" y="1884134"/>
            <a:ext cx="7269162" cy="3959225"/>
          </a:xfrm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same message, packaged differently</a:t>
            </a:r>
          </a:p>
          <a:p>
            <a:pPr marL="0" lvl="1" indent="0" eaLnBrk="1" hangingPunct="1">
              <a:buNone/>
            </a:pPr>
            <a:r>
              <a:rPr lang="en-GB" altLang="en-US" dirty="0">
                <a:solidFill>
                  <a:srgbClr val="1A1A1A"/>
                </a:solidFill>
                <a:cs typeface="Times New Roman" panose="02020603050405020304" pitchFamily="18" charset="0"/>
              </a:rPr>
              <a:t>(9) a. Noam published a new book</a:t>
            </a:r>
          </a:p>
          <a:p>
            <a:pPr marL="0" lvl="1" indent="0" eaLnBrk="1" hangingPunct="1">
              <a:buNone/>
            </a:pPr>
            <a:r>
              <a:rPr lang="en-GB" dirty="0">
                <a:solidFill>
                  <a:srgbClr val="1A1A1A"/>
                </a:solidFill>
                <a:cs typeface="Times New Roman" panose="02020603050405020304" pitchFamily="18" charset="0"/>
              </a:rPr>
              <a:t>      b.</a:t>
            </a:r>
            <a:r>
              <a:rPr lang="en-GB" altLang="en-US" dirty="0">
                <a:solidFill>
                  <a:srgbClr val="1A1A1A"/>
                </a:solidFill>
                <a:cs typeface="Times New Roman" panose="02020603050405020304" pitchFamily="18" charset="0"/>
              </a:rPr>
              <a:t> NOAM published a new book</a:t>
            </a:r>
          </a:p>
          <a:p>
            <a:pPr marL="0" lvl="1" indent="0" eaLnBrk="1" hangingPunct="1">
              <a:buNone/>
            </a:pPr>
            <a:r>
              <a:rPr lang="en-GB" dirty="0">
                <a:solidFill>
                  <a:srgbClr val="1A1A1A"/>
                </a:solidFill>
                <a:cs typeface="Times New Roman" panose="02020603050405020304" pitchFamily="18" charset="0"/>
              </a:rPr>
              <a:t>      c.</a:t>
            </a:r>
            <a:r>
              <a:rPr lang="en-GB" altLang="en-US" dirty="0">
                <a:solidFill>
                  <a:srgbClr val="1A1A1A"/>
                </a:solidFill>
                <a:cs typeface="Times New Roman" panose="02020603050405020304" pitchFamily="18" charset="0"/>
              </a:rPr>
              <a:t> Noam published a new BOOK</a:t>
            </a:r>
          </a:p>
          <a:p>
            <a:pPr marL="0" lvl="1" indent="0" eaLnBrk="1" hangingPunct="1">
              <a:buNone/>
            </a:pPr>
            <a:r>
              <a:rPr lang="en-GB" dirty="0">
                <a:solidFill>
                  <a:srgbClr val="1A1A1A"/>
                </a:solidFill>
                <a:cs typeface="Times New Roman" panose="02020603050405020304" pitchFamily="18" charset="0"/>
              </a:rPr>
              <a:t>      d.</a:t>
            </a:r>
            <a:r>
              <a:rPr lang="en-GB" altLang="en-US" dirty="0">
                <a:solidFill>
                  <a:srgbClr val="1A1A1A"/>
                </a:solidFill>
                <a:cs typeface="Times New Roman" panose="02020603050405020304" pitchFamily="18" charset="0"/>
              </a:rPr>
              <a:t> Noam PUBLISHED a new book</a:t>
            </a:r>
          </a:p>
          <a:p>
            <a:pPr eaLnBrk="1" hangingPunct="1"/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part of utterance is </a:t>
            </a:r>
            <a:r>
              <a:rPr lang="en-GB" altLang="en-US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informative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en-US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what way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relative to </a:t>
            </a:r>
            <a:r>
              <a:rPr lang="en-GB" altLang="en-US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</a:p>
          <a:p>
            <a:pPr eaLnBrk="1" hangingPunct="1"/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Messy terminology alert!</a:t>
            </a:r>
          </a:p>
          <a:p>
            <a:pPr marL="457200" lvl="1" indent="0" eaLnBrk="1" hangingPunct="1">
              <a:buNone/>
            </a:pPr>
            <a:endParaRPr lang="en-GB" dirty="0">
              <a:solidFill>
                <a:srgbClr val="1A1A1A"/>
              </a:solidFill>
              <a:cs typeface="Times New Roman" panose="02020603050405020304" pitchFamily="18" charset="0"/>
            </a:endParaRPr>
          </a:p>
          <a:p>
            <a:pPr marL="457200" lvl="1" indent="0" eaLnBrk="1" hangingPunct="1">
              <a:buNone/>
            </a:pPr>
            <a:endParaRPr lang="en-GB" dirty="0">
              <a:solidFill>
                <a:srgbClr val="1A1A1A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lang="en-GB" dirty="0"/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BEF1A5-1121-EEA6-AC5B-7FF4972AC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D8FE-5E8A-41F2-9AF1-7B64EE27B061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714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B91FA-38F5-74D3-5158-5C51C34D9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5189350C-8C59-F54E-584D-258740D58C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058" t="14630" r="11748" b="7632"/>
          <a:stretch/>
        </p:blipFill>
        <p:spPr>
          <a:xfrm>
            <a:off x="1095151" y="977900"/>
            <a:ext cx="8048849" cy="5486768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EBD750-3689-F02E-5FD2-25867B593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D8FE-5E8A-41F2-9AF1-7B64EE27B06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458571"/>
      </p:ext>
    </p:extLst>
  </p:cSld>
  <p:clrMapOvr>
    <a:masterClrMapping/>
  </p:clrMapOvr>
</p:sld>
</file>

<file path=ppt/theme/theme1.xml><?xml version="1.0" encoding="utf-8"?>
<a:theme xmlns:a="http://schemas.openxmlformats.org/drawingml/2006/main" name="pres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pres6.potx</Template>
  <TotalTime>560</TotalTime>
  <Words>1412</Words>
  <Application>Microsoft Office PowerPoint</Application>
  <PresentationFormat>On-screen Show (4:3)</PresentationFormat>
  <Paragraphs>232</Paragraphs>
  <Slides>20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TimesNewRomanPS-ItalicMT</vt:lpstr>
      <vt:lpstr>TimesNewRomanPSMT</vt:lpstr>
      <vt:lpstr>Arial</vt:lpstr>
      <vt:lpstr>Calibri</vt:lpstr>
      <vt:lpstr>Times New Roman</vt:lpstr>
      <vt:lpstr>Wingdings</vt:lpstr>
      <vt:lpstr>pres6</vt:lpstr>
      <vt:lpstr>Existential Generics and Information Structure</vt:lpstr>
      <vt:lpstr>Presentation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Thank you to everyone for listening!</vt:lpstr>
    </vt:vector>
  </TitlesOfParts>
  <Company>The 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should go here</dc:title>
  <dc:creator>Aileen Robertson</dc:creator>
  <cp:lastModifiedBy>stuzenjay@gmail.com</cp:lastModifiedBy>
  <cp:revision>16</cp:revision>
  <dcterms:created xsi:type="dcterms:W3CDTF">2012-04-25T15:10:26Z</dcterms:created>
  <dcterms:modified xsi:type="dcterms:W3CDTF">2022-05-28T10:20:50Z</dcterms:modified>
</cp:coreProperties>
</file>