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Abril Fatface"/>
      <p:regular r:id="rId23"/>
    </p:embeddedFont>
    <p:embeddedFont>
      <p:font typeface="Fira Sans"/>
      <p:regular r:id="rId24"/>
      <p:bold r:id="rId25"/>
      <p:italic r:id="rId26"/>
      <p:boldItalic r:id="rId27"/>
    </p:embeddedFont>
    <p:embeddedFont>
      <p:font typeface="DM Serif Display"/>
      <p:regular r:id="rId28"/>
      <p:italic r:id="rId29"/>
    </p:embeddedFont>
    <p:embeddedFont>
      <p:font typeface="Karla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FiraSans-regular.fntdata"/><Relationship Id="rId23" Type="http://schemas.openxmlformats.org/officeDocument/2006/relationships/font" Target="fonts/AbrilFatfac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-italic.fntdata"/><Relationship Id="rId25" Type="http://schemas.openxmlformats.org/officeDocument/2006/relationships/font" Target="fonts/FiraSans-bold.fntdata"/><Relationship Id="rId28" Type="http://schemas.openxmlformats.org/officeDocument/2006/relationships/font" Target="fonts/DMSerifDisplay-regular.fntdata"/><Relationship Id="rId27" Type="http://schemas.openxmlformats.org/officeDocument/2006/relationships/font" Target="fonts/Fira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erifDispl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Karla-bold.fntdata"/><Relationship Id="rId30" Type="http://schemas.openxmlformats.org/officeDocument/2006/relationships/font" Target="fonts/Karla-regular.fntdata"/><Relationship Id="rId11" Type="http://schemas.openxmlformats.org/officeDocument/2006/relationships/slide" Target="slides/slide7.xml"/><Relationship Id="rId33" Type="http://schemas.openxmlformats.org/officeDocument/2006/relationships/font" Target="fonts/Karla-boldItalic.fntdata"/><Relationship Id="rId10" Type="http://schemas.openxmlformats.org/officeDocument/2006/relationships/slide" Target="slides/slide6.xml"/><Relationship Id="rId32" Type="http://schemas.openxmlformats.org/officeDocument/2006/relationships/font" Target="fonts/Karla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4db157b90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d4db157b90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c20a8a60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c20a8a60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c20a8a60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2c20a8a60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4db157b9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d4db157b9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c20a8a602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2c20a8a60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c20a8a602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2c20a8a602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4db157b9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d4db157b9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d4db157b90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d4db157b90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d3c3787e4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d3c3787e4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3c3787e4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3c3787e4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3c3787e4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d3c3787e4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c20a8a60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c20a8a60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c20a8a60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c20a8a6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c20a8a60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c20a8a60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3c3787e4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d3c3787e4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c20a8a60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2c20a8a60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4db157b9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4db157b9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8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8.png"/><Relationship Id="rId6" Type="http://schemas.openxmlformats.org/officeDocument/2006/relationships/image" Target="../media/image2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00900" y="2715863"/>
            <a:ext cx="40005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550" y="184925"/>
            <a:ext cx="3262450" cy="25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913" y="-438012"/>
            <a:ext cx="24098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6910775" y="206125"/>
            <a:ext cx="4339950" cy="31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941800" y="2746450"/>
            <a:ext cx="1733750" cy="394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953325" y="1452750"/>
            <a:ext cx="7237500" cy="18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540125" y="3266850"/>
            <a:ext cx="60639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hasCustomPrompt="1" type="title"/>
          </p:nvPr>
        </p:nvSpPr>
        <p:spPr>
          <a:xfrm>
            <a:off x="1763725" y="1623625"/>
            <a:ext cx="5616600" cy="14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1763725" y="3030275"/>
            <a:ext cx="56166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4921375" y="-318275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275" y="29641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30805">
            <a:off x="7413023" y="1140648"/>
            <a:ext cx="1572004" cy="38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9700" y="3236551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3243911" y="-457212"/>
            <a:ext cx="2372929" cy="18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8">
            <a:off x="6656995" y="2324373"/>
            <a:ext cx="2002458" cy="45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hasCustomPrompt="1" idx="2" type="title"/>
          </p:nvPr>
        </p:nvSpPr>
        <p:spPr>
          <a:xfrm>
            <a:off x="1002333" y="1308750"/>
            <a:ext cx="1936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/>
          <p:nvPr>
            <p:ph idx="3" type="title"/>
          </p:nvPr>
        </p:nvSpPr>
        <p:spPr>
          <a:xfrm>
            <a:off x="713225" y="1792596"/>
            <a:ext cx="251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713225" y="2191724"/>
            <a:ext cx="25149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hasCustomPrompt="1" idx="4" type="title"/>
          </p:nvPr>
        </p:nvSpPr>
        <p:spPr>
          <a:xfrm>
            <a:off x="3603694" y="1308750"/>
            <a:ext cx="1936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/>
          <p:nvPr>
            <p:ph idx="5" type="title"/>
          </p:nvPr>
        </p:nvSpPr>
        <p:spPr>
          <a:xfrm>
            <a:off x="3314587" y="1792596"/>
            <a:ext cx="251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" name="Google Shape;88;p13"/>
          <p:cNvSpPr txBox="1"/>
          <p:nvPr>
            <p:ph idx="6" type="subTitle"/>
          </p:nvPr>
        </p:nvSpPr>
        <p:spPr>
          <a:xfrm>
            <a:off x="3314590" y="2191724"/>
            <a:ext cx="25149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hasCustomPrompt="1" idx="7" type="title"/>
          </p:nvPr>
        </p:nvSpPr>
        <p:spPr>
          <a:xfrm>
            <a:off x="6205058" y="1308750"/>
            <a:ext cx="1936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/>
          <p:nvPr>
            <p:ph idx="8" type="title"/>
          </p:nvPr>
        </p:nvSpPr>
        <p:spPr>
          <a:xfrm>
            <a:off x="5915950" y="1792597"/>
            <a:ext cx="251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13"/>
          <p:cNvSpPr txBox="1"/>
          <p:nvPr>
            <p:ph idx="9" type="subTitle"/>
          </p:nvPr>
        </p:nvSpPr>
        <p:spPr>
          <a:xfrm>
            <a:off x="5915954" y="2191724"/>
            <a:ext cx="25149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hasCustomPrompt="1" idx="13" type="title"/>
          </p:nvPr>
        </p:nvSpPr>
        <p:spPr>
          <a:xfrm>
            <a:off x="2302991" y="3085020"/>
            <a:ext cx="1936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idx="14" type="title"/>
          </p:nvPr>
        </p:nvSpPr>
        <p:spPr>
          <a:xfrm>
            <a:off x="2013874" y="3568867"/>
            <a:ext cx="251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" name="Google Shape;94;p13"/>
          <p:cNvSpPr txBox="1"/>
          <p:nvPr>
            <p:ph idx="15" type="subTitle"/>
          </p:nvPr>
        </p:nvSpPr>
        <p:spPr>
          <a:xfrm>
            <a:off x="2013863" y="3967993"/>
            <a:ext cx="25149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hasCustomPrompt="1" idx="16" type="title"/>
          </p:nvPr>
        </p:nvSpPr>
        <p:spPr>
          <a:xfrm>
            <a:off x="4904286" y="3085020"/>
            <a:ext cx="19368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/>
          <p:nvPr>
            <p:ph idx="17" type="title"/>
          </p:nvPr>
        </p:nvSpPr>
        <p:spPr>
          <a:xfrm>
            <a:off x="4615140" y="3568867"/>
            <a:ext cx="251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" name="Google Shape;97;p13"/>
          <p:cNvSpPr txBox="1"/>
          <p:nvPr>
            <p:ph idx="18" type="subTitle"/>
          </p:nvPr>
        </p:nvSpPr>
        <p:spPr>
          <a:xfrm>
            <a:off x="4615137" y="3967993"/>
            <a:ext cx="25149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395882">
            <a:off x="-158200" y="-709517"/>
            <a:ext cx="1572000" cy="38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06925" y="3556777"/>
            <a:ext cx="1187150" cy="153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99011">
            <a:off x="8224735" y="801160"/>
            <a:ext cx="1889979" cy="430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713225" y="1899125"/>
            <a:ext cx="2537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713225" y="2298242"/>
            <a:ext cx="25377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3" type="title"/>
          </p:nvPr>
        </p:nvSpPr>
        <p:spPr>
          <a:xfrm>
            <a:off x="5893076" y="2888525"/>
            <a:ext cx="2537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" name="Google Shape;106;p14"/>
          <p:cNvSpPr txBox="1"/>
          <p:nvPr>
            <p:ph idx="4" type="subTitle"/>
          </p:nvPr>
        </p:nvSpPr>
        <p:spPr>
          <a:xfrm>
            <a:off x="5893075" y="3287642"/>
            <a:ext cx="25377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7734125" y="981213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150" y="3753987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557911" y="-473000"/>
            <a:ext cx="2372929" cy="18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97377">
            <a:off x="6083001" y="-2198807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799990">
            <a:off x="-984822" y="704320"/>
            <a:ext cx="1774244" cy="403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727575" y="2064075"/>
            <a:ext cx="3672300" cy="20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2" type="subTitle"/>
          </p:nvPr>
        </p:nvSpPr>
        <p:spPr>
          <a:xfrm>
            <a:off x="4729750" y="2064075"/>
            <a:ext cx="3701100" cy="20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698700" y="376250"/>
            <a:ext cx="1812850" cy="14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093575" y="70425"/>
            <a:ext cx="1209425" cy="15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7">
            <a:off x="2889925" y="3276801"/>
            <a:ext cx="1271700" cy="308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8">
            <a:off x="4467345" y="3044473"/>
            <a:ext cx="2002458" cy="45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909400" y="2330175"/>
            <a:ext cx="216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909400" y="2720558"/>
            <a:ext cx="21696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3" type="title"/>
          </p:nvPr>
        </p:nvSpPr>
        <p:spPr>
          <a:xfrm>
            <a:off x="3487101" y="2330175"/>
            <a:ext cx="216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16"/>
          <p:cNvSpPr txBox="1"/>
          <p:nvPr>
            <p:ph idx="4" type="subTitle"/>
          </p:nvPr>
        </p:nvSpPr>
        <p:spPr>
          <a:xfrm>
            <a:off x="3487100" y="2720558"/>
            <a:ext cx="21696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5" type="title"/>
          </p:nvPr>
        </p:nvSpPr>
        <p:spPr>
          <a:xfrm>
            <a:off x="6064802" y="2330175"/>
            <a:ext cx="216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16"/>
          <p:cNvSpPr txBox="1"/>
          <p:nvPr>
            <p:ph idx="6" type="subTitle"/>
          </p:nvPr>
        </p:nvSpPr>
        <p:spPr>
          <a:xfrm>
            <a:off x="6064800" y="2720558"/>
            <a:ext cx="21696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546976">
            <a:off x="-485442" y="-893769"/>
            <a:ext cx="1796434" cy="409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7789500" y="-310000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031350" y="3095450"/>
            <a:ext cx="1724400" cy="41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909400" y="3204375"/>
            <a:ext cx="216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17"/>
          <p:cNvSpPr txBox="1"/>
          <p:nvPr>
            <p:ph idx="1" type="subTitle"/>
          </p:nvPr>
        </p:nvSpPr>
        <p:spPr>
          <a:xfrm>
            <a:off x="909400" y="3603500"/>
            <a:ext cx="21696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3" type="title"/>
          </p:nvPr>
        </p:nvSpPr>
        <p:spPr>
          <a:xfrm>
            <a:off x="3487101" y="3204375"/>
            <a:ext cx="216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17"/>
          <p:cNvSpPr txBox="1"/>
          <p:nvPr>
            <p:ph idx="4" type="subTitle"/>
          </p:nvPr>
        </p:nvSpPr>
        <p:spPr>
          <a:xfrm>
            <a:off x="3487100" y="3603500"/>
            <a:ext cx="21696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5" type="title"/>
          </p:nvPr>
        </p:nvSpPr>
        <p:spPr>
          <a:xfrm>
            <a:off x="6064802" y="3204375"/>
            <a:ext cx="216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17"/>
          <p:cNvSpPr txBox="1"/>
          <p:nvPr>
            <p:ph idx="6" type="subTitle"/>
          </p:nvPr>
        </p:nvSpPr>
        <p:spPr>
          <a:xfrm>
            <a:off x="6064800" y="3603500"/>
            <a:ext cx="21696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3365525" y="4494600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218200" y="3327325"/>
            <a:ext cx="1659025" cy="15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355986">
            <a:off x="-232067" y="311450"/>
            <a:ext cx="1328784" cy="32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611223">
            <a:off x="2644600" y="4491875"/>
            <a:ext cx="2835150" cy="20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8">
            <a:off x="7571045" y="-1740127"/>
            <a:ext cx="2002458" cy="45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_2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1986650" y="1320539"/>
            <a:ext cx="258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18"/>
          <p:cNvSpPr txBox="1"/>
          <p:nvPr>
            <p:ph idx="1" type="subTitle"/>
          </p:nvPr>
        </p:nvSpPr>
        <p:spPr>
          <a:xfrm>
            <a:off x="1986650" y="1678422"/>
            <a:ext cx="2588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3" type="title"/>
          </p:nvPr>
        </p:nvSpPr>
        <p:spPr>
          <a:xfrm>
            <a:off x="1986651" y="2410101"/>
            <a:ext cx="258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18"/>
          <p:cNvSpPr txBox="1"/>
          <p:nvPr>
            <p:ph idx="4" type="subTitle"/>
          </p:nvPr>
        </p:nvSpPr>
        <p:spPr>
          <a:xfrm>
            <a:off x="1986650" y="2767984"/>
            <a:ext cx="2588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5" type="title"/>
          </p:nvPr>
        </p:nvSpPr>
        <p:spPr>
          <a:xfrm>
            <a:off x="1986652" y="3499639"/>
            <a:ext cx="258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1" name="Google Shape;151;p18"/>
          <p:cNvSpPr txBox="1"/>
          <p:nvPr>
            <p:ph idx="6" type="subTitle"/>
          </p:nvPr>
        </p:nvSpPr>
        <p:spPr>
          <a:xfrm>
            <a:off x="1986650" y="3857531"/>
            <a:ext cx="2588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3282886">
            <a:off x="8609178" y="2736320"/>
            <a:ext cx="1774245" cy="403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797200" y="29411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00000">
            <a:off x="-1570436" y="1705650"/>
            <a:ext cx="3031284" cy="217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1624450" y="1629138"/>
            <a:ext cx="269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7" name="Google Shape;157;p19"/>
          <p:cNvSpPr txBox="1"/>
          <p:nvPr>
            <p:ph idx="1" type="subTitle"/>
          </p:nvPr>
        </p:nvSpPr>
        <p:spPr>
          <a:xfrm>
            <a:off x="1624450" y="2028262"/>
            <a:ext cx="26940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3" type="title"/>
          </p:nvPr>
        </p:nvSpPr>
        <p:spPr>
          <a:xfrm>
            <a:off x="4825390" y="1629138"/>
            <a:ext cx="269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0" name="Google Shape;160;p19"/>
          <p:cNvSpPr txBox="1"/>
          <p:nvPr>
            <p:ph idx="4" type="subTitle"/>
          </p:nvPr>
        </p:nvSpPr>
        <p:spPr>
          <a:xfrm>
            <a:off x="4825389" y="2028262"/>
            <a:ext cx="26940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1" name="Google Shape;161;p19"/>
          <p:cNvSpPr txBox="1"/>
          <p:nvPr>
            <p:ph idx="5" type="title"/>
          </p:nvPr>
        </p:nvSpPr>
        <p:spPr>
          <a:xfrm>
            <a:off x="1624450" y="2998163"/>
            <a:ext cx="269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2" name="Google Shape;162;p19"/>
          <p:cNvSpPr txBox="1"/>
          <p:nvPr>
            <p:ph idx="6" type="subTitle"/>
          </p:nvPr>
        </p:nvSpPr>
        <p:spPr>
          <a:xfrm>
            <a:off x="1624450" y="3397288"/>
            <a:ext cx="26940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7" type="title"/>
          </p:nvPr>
        </p:nvSpPr>
        <p:spPr>
          <a:xfrm>
            <a:off x="4825390" y="2998163"/>
            <a:ext cx="269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4" name="Google Shape;164;p19"/>
          <p:cNvSpPr txBox="1"/>
          <p:nvPr>
            <p:ph idx="8" type="subTitle"/>
          </p:nvPr>
        </p:nvSpPr>
        <p:spPr>
          <a:xfrm>
            <a:off x="4825389" y="3397288"/>
            <a:ext cx="26940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138799">
            <a:off x="7705970" y="-1163991"/>
            <a:ext cx="1449612" cy="330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616525" y="385275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5172175" y="3734100"/>
            <a:ext cx="1315650" cy="31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909475" y="1794475"/>
            <a:ext cx="21696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0" name="Google Shape;170;p20"/>
          <p:cNvSpPr txBox="1"/>
          <p:nvPr>
            <p:ph idx="1" type="subTitle"/>
          </p:nvPr>
        </p:nvSpPr>
        <p:spPr>
          <a:xfrm>
            <a:off x="909475" y="2193600"/>
            <a:ext cx="21696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3" type="title"/>
          </p:nvPr>
        </p:nvSpPr>
        <p:spPr>
          <a:xfrm>
            <a:off x="3487175" y="1794475"/>
            <a:ext cx="21696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3" name="Google Shape;173;p20"/>
          <p:cNvSpPr txBox="1"/>
          <p:nvPr>
            <p:ph idx="4" type="subTitle"/>
          </p:nvPr>
        </p:nvSpPr>
        <p:spPr>
          <a:xfrm>
            <a:off x="3487175" y="2193600"/>
            <a:ext cx="21696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4" name="Google Shape;174;p20"/>
          <p:cNvSpPr txBox="1"/>
          <p:nvPr>
            <p:ph idx="5" type="title"/>
          </p:nvPr>
        </p:nvSpPr>
        <p:spPr>
          <a:xfrm>
            <a:off x="909475" y="3441975"/>
            <a:ext cx="21696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5" name="Google Shape;175;p20"/>
          <p:cNvSpPr txBox="1"/>
          <p:nvPr>
            <p:ph idx="6" type="subTitle"/>
          </p:nvPr>
        </p:nvSpPr>
        <p:spPr>
          <a:xfrm>
            <a:off x="909475" y="3841100"/>
            <a:ext cx="21696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6" name="Google Shape;176;p20"/>
          <p:cNvSpPr txBox="1"/>
          <p:nvPr>
            <p:ph idx="7" type="title"/>
          </p:nvPr>
        </p:nvSpPr>
        <p:spPr>
          <a:xfrm>
            <a:off x="3487176" y="3441975"/>
            <a:ext cx="21696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7" name="Google Shape;177;p20"/>
          <p:cNvSpPr txBox="1"/>
          <p:nvPr>
            <p:ph idx="8" type="subTitle"/>
          </p:nvPr>
        </p:nvSpPr>
        <p:spPr>
          <a:xfrm>
            <a:off x="3487175" y="3841100"/>
            <a:ext cx="21696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8" name="Google Shape;178;p20"/>
          <p:cNvSpPr txBox="1"/>
          <p:nvPr>
            <p:ph idx="9" type="title"/>
          </p:nvPr>
        </p:nvSpPr>
        <p:spPr>
          <a:xfrm>
            <a:off x="6064875" y="1794475"/>
            <a:ext cx="21696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" name="Google Shape;179;p20"/>
          <p:cNvSpPr txBox="1"/>
          <p:nvPr>
            <p:ph idx="13" type="subTitle"/>
          </p:nvPr>
        </p:nvSpPr>
        <p:spPr>
          <a:xfrm>
            <a:off x="6064875" y="2193600"/>
            <a:ext cx="21696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0" name="Google Shape;180;p20"/>
          <p:cNvSpPr txBox="1"/>
          <p:nvPr>
            <p:ph idx="14" type="title"/>
          </p:nvPr>
        </p:nvSpPr>
        <p:spPr>
          <a:xfrm>
            <a:off x="6064875" y="3441975"/>
            <a:ext cx="21696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20"/>
          <p:cNvSpPr txBox="1"/>
          <p:nvPr>
            <p:ph idx="15" type="subTitle"/>
          </p:nvPr>
        </p:nvSpPr>
        <p:spPr>
          <a:xfrm>
            <a:off x="6064875" y="3841100"/>
            <a:ext cx="21696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0059469">
            <a:off x="-250407" y="191408"/>
            <a:ext cx="1320763" cy="320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-327025" y="-99117"/>
            <a:ext cx="1179500" cy="152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">
            <a:off x="7978008" y="2558906"/>
            <a:ext cx="1796434" cy="409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2166450" y="2333595"/>
            <a:ext cx="4811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293225" y="3175395"/>
            <a:ext cx="25578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3334800" y="1247408"/>
            <a:ext cx="2474400" cy="10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883291">
            <a:off x="-398603" y="1661394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13" y="163692"/>
            <a:ext cx="1840875" cy="178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39246">
            <a:off x="941800" y="2746450"/>
            <a:ext cx="1733751" cy="39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1725" y="3219301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4126" y="609717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39246">
            <a:off x="6379675" y="-1850875"/>
            <a:ext cx="1733751" cy="39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idx="1" type="subTitle"/>
          </p:nvPr>
        </p:nvSpPr>
        <p:spPr>
          <a:xfrm>
            <a:off x="2640050" y="2283675"/>
            <a:ext cx="3863700" cy="13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88" name="Google Shape;18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3883295">
            <a:off x="183142" y="3147922"/>
            <a:ext cx="2309974" cy="132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3624" y="1801283"/>
            <a:ext cx="1655192" cy="160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639246">
            <a:off x="-112326" y="-148575"/>
            <a:ext cx="1733751" cy="39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6057767">
            <a:off x="7202025" y="1933876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2325" y="1217667"/>
            <a:ext cx="2386824" cy="438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idx="1" type="subTitle"/>
          </p:nvPr>
        </p:nvSpPr>
        <p:spPr>
          <a:xfrm>
            <a:off x="1729425" y="1735225"/>
            <a:ext cx="5685000" cy="28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95" name="Google Shape;195;p22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160750">
            <a:off x="7533060" y="-626757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859426">
            <a:off x="-1146437" y="1931239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1139" y="1469895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1511861" y="3483875"/>
            <a:ext cx="4008350" cy="28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134819">
            <a:off x="8170864" y="1156945"/>
            <a:ext cx="192405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idx="1" type="subTitle"/>
          </p:nvPr>
        </p:nvSpPr>
        <p:spPr>
          <a:xfrm>
            <a:off x="1275750" y="2296400"/>
            <a:ext cx="2906100" cy="11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3" name="Google Shape;203;p2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4" name="Google Shape;20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665182">
            <a:off x="7579958" y="1446998"/>
            <a:ext cx="1492285" cy="361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8732">
            <a:off x="-796229" y="377347"/>
            <a:ext cx="2002458" cy="45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1801" y="222617"/>
            <a:ext cx="2386824" cy="438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hasCustomPrompt="1" type="title"/>
          </p:nvPr>
        </p:nvSpPr>
        <p:spPr>
          <a:xfrm>
            <a:off x="2349850" y="730000"/>
            <a:ext cx="4444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9" name="Google Shape;209;p24"/>
          <p:cNvSpPr txBox="1"/>
          <p:nvPr>
            <p:ph idx="1" type="subTitle"/>
          </p:nvPr>
        </p:nvSpPr>
        <p:spPr>
          <a:xfrm>
            <a:off x="2349875" y="1291600"/>
            <a:ext cx="4444500" cy="4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0" name="Google Shape;210;p24"/>
          <p:cNvSpPr txBox="1"/>
          <p:nvPr>
            <p:ph hasCustomPrompt="1" idx="2" type="title"/>
          </p:nvPr>
        </p:nvSpPr>
        <p:spPr>
          <a:xfrm>
            <a:off x="2349850" y="2062050"/>
            <a:ext cx="4444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1" name="Google Shape;211;p24"/>
          <p:cNvSpPr txBox="1"/>
          <p:nvPr>
            <p:ph idx="3" type="subTitle"/>
          </p:nvPr>
        </p:nvSpPr>
        <p:spPr>
          <a:xfrm>
            <a:off x="2349875" y="2623650"/>
            <a:ext cx="4444500" cy="4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2" name="Google Shape;212;p24"/>
          <p:cNvSpPr txBox="1"/>
          <p:nvPr>
            <p:ph hasCustomPrompt="1" idx="4" type="title"/>
          </p:nvPr>
        </p:nvSpPr>
        <p:spPr>
          <a:xfrm>
            <a:off x="2349850" y="3394100"/>
            <a:ext cx="4444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3" name="Google Shape;213;p24"/>
          <p:cNvSpPr txBox="1"/>
          <p:nvPr>
            <p:ph idx="5" type="subTitle"/>
          </p:nvPr>
        </p:nvSpPr>
        <p:spPr>
          <a:xfrm>
            <a:off x="2349875" y="3955700"/>
            <a:ext cx="4444500" cy="4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2700007">
            <a:off x="25048" y="82573"/>
            <a:ext cx="1572004" cy="38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778591">
            <a:off x="-1087250" y="975950"/>
            <a:ext cx="3084300" cy="22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969861" y="3334438"/>
            <a:ext cx="2372929" cy="18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7302250" y="2628225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">
            <a:off x="7340345" y="292123"/>
            <a:ext cx="2002458" cy="45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ctrTitle"/>
          </p:nvPr>
        </p:nvSpPr>
        <p:spPr>
          <a:xfrm>
            <a:off x="2733325" y="539500"/>
            <a:ext cx="3677400" cy="9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1" name="Google Shape;221;p25"/>
          <p:cNvSpPr txBox="1"/>
          <p:nvPr>
            <p:ph idx="1" type="subTitle"/>
          </p:nvPr>
        </p:nvSpPr>
        <p:spPr>
          <a:xfrm>
            <a:off x="2733375" y="1531350"/>
            <a:ext cx="3677400" cy="11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2" name="Google Shape;222;p25"/>
          <p:cNvSpPr txBox="1"/>
          <p:nvPr/>
        </p:nvSpPr>
        <p:spPr>
          <a:xfrm>
            <a:off x="2733175" y="3270700"/>
            <a:ext cx="36777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-590765" y="1291116"/>
            <a:ext cx="2786538" cy="216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89693" y="193321"/>
            <a:ext cx="2058291" cy="19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-989076" y="3091849"/>
            <a:ext cx="4033303" cy="28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546973">
            <a:off x="7590178" y="1978886"/>
            <a:ext cx="1674669" cy="381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665179">
            <a:off x="6799174" y="-791526"/>
            <a:ext cx="1769485" cy="4292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6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6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305281">
            <a:off x="6956225" y="-36025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399999">
            <a:off x="6172375" y="658451"/>
            <a:ext cx="38109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">
            <a:off x="155678" y="1026170"/>
            <a:ext cx="1774244" cy="403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6_1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7178600" y="1607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5559239" y="-167628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32425" y="2105999"/>
            <a:ext cx="2786538" cy="216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119786" y="3372335"/>
            <a:ext cx="2058291" cy="19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6645600" y="36980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5400000">
            <a:off x="7220750" y="3593750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58732">
            <a:off x="-399179" y="-654803"/>
            <a:ext cx="2002458" cy="4559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7018400" y="-1769425"/>
            <a:ext cx="1733750" cy="394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143088" y="1694737"/>
            <a:ext cx="3538475" cy="20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0725" y="2721400"/>
            <a:ext cx="1666150" cy="16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83350" y="3405826"/>
            <a:ext cx="3556500" cy="9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804123" y="3405826"/>
            <a:ext cx="3556500" cy="9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783498" y="2994425"/>
            <a:ext cx="3556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4804112" y="2994425"/>
            <a:ext cx="3556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3883875" y="3124800"/>
            <a:ext cx="2192100" cy="49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50512">
            <a:off x="-592450" y="1481750"/>
            <a:ext cx="1730375" cy="159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98519">
            <a:off x="-1548411" y="388075"/>
            <a:ext cx="3031283" cy="217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7725325" y="598500"/>
            <a:ext cx="2131150" cy="16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97377">
            <a:off x="-1389774" y="77279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31525" y="-1746625"/>
            <a:ext cx="1446050" cy="32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0900" y="-333175"/>
            <a:ext cx="1730375" cy="15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425363" y="1553350"/>
            <a:ext cx="3641100" cy="60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425363" y="2155250"/>
            <a:ext cx="3641100" cy="14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883291">
            <a:off x="6999497" y="-193181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500" y="3985688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938" y="-168258"/>
            <a:ext cx="1840875" cy="178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576" y="-881358"/>
            <a:ext cx="2386824" cy="438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2510100" y="1428750"/>
            <a:ext cx="4123800" cy="22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841551" y="-182928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65181">
            <a:off x="3700" y="-621650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39250">
            <a:off x="563096" y="1270047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40574">
            <a:off x="7146222" y="3226169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6687250" y="3507625"/>
            <a:ext cx="1393300" cy="13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2683650" y="1704813"/>
            <a:ext cx="3776700" cy="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83500" y="2353900"/>
            <a:ext cx="3777000" cy="1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905281">
            <a:off x="1835275" y="-2291450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">
            <a:off x="618850" y="-1483600"/>
            <a:ext cx="38109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282886">
            <a:off x="790253" y="2486470"/>
            <a:ext cx="1774245" cy="403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7253475" y="35565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511836">
            <a:off x="7354915" y="2408773"/>
            <a:ext cx="1697478" cy="164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713225" y="2423575"/>
            <a:ext cx="2574900" cy="20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bs.nl/nl-nl/nieuws/2020/20/bijna-9-duizend-meer-mensen-overleden-in-eerste-9-weken-corona-epidemi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coe.int/en/web/conventions/full-list/-/conventions/treaty/148" TargetMode="External"/><Relationship Id="rId4" Type="http://schemas.openxmlformats.org/officeDocument/2006/relationships/hyperlink" Target="https://www.coe.int/en/web/conventions/full-list/-/conventions/treaty/148" TargetMode="External"/><Relationship Id="rId9" Type="http://schemas.openxmlformats.org/officeDocument/2006/relationships/hyperlink" Target="https://www.cbs.nl/en-gb/figures/detail/37296eng" TargetMode="External"/><Relationship Id="rId5" Type="http://schemas.openxmlformats.org/officeDocument/2006/relationships/hyperlink" Target="http://www.oecd.org/coronavirus/policy-responses/what-is-the-impact-of-the-covid-19-pandemic-on-immigrants-and-their-children-e7cbb7de" TargetMode="External"/><Relationship Id="rId6" Type="http://schemas.openxmlformats.org/officeDocument/2006/relationships/hyperlink" Target="http://www.oecd.org/coronavirus/policy-responses/what-is-the-impact-of-the-covid-19-pandemic-on-immigrants-and-their-children-e7cbb7de" TargetMode="External"/><Relationship Id="rId7" Type="http://schemas.openxmlformats.org/officeDocument/2006/relationships/hyperlink" Target="https://www.parool.nl/amsterdam/ic-arts-coronapatienten-op-intensive-cares-vooral-van-niet-westerse-achtergrond~b290eecc/?referrer=https%3A%2F%2Fdutchreview.com%2F" TargetMode="External"/><Relationship Id="rId8" Type="http://schemas.openxmlformats.org/officeDocument/2006/relationships/hyperlink" Target="https://www.parool.nl/amsterdam/ic-arts-coronapatienten-op-intensive-cares-vooral-van-niet-westerse-achtergrond~b290eecc/?referrer=https%3A%2F%2Fdutchreview.com%2F" TargetMode="External"/><Relationship Id="rId11" Type="http://schemas.openxmlformats.org/officeDocument/2006/relationships/hyperlink" Target="https://www.un.org/en/un-coronavirus-communications-team/un-tackling-%E2%80%98infodemic%E2%80%99-misinformation-and-cybercrime-covid-19" TargetMode="External"/><Relationship Id="rId10" Type="http://schemas.openxmlformats.org/officeDocument/2006/relationships/hyperlink" Target="https://www.cbs.nl/en-gb/figures/detail/37296eng" TargetMode="External"/><Relationship Id="rId12" Type="http://schemas.openxmlformats.org/officeDocument/2006/relationships/hyperlink" Target="https://www.un.org/en/un-coronavirus-communications-team/un-tackling-%E2%80%98infodemic%E2%80%99-misinformation-and-cybercrime-covid-19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3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Relationship Id="rId4" Type="http://schemas.openxmlformats.org/officeDocument/2006/relationships/slide" Target="/ppt/slides/slide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9.png"/><Relationship Id="rId7" Type="http://schemas.openxmlformats.org/officeDocument/2006/relationships/slide" Target="/ppt/slides/slide5.xml"/><Relationship Id="rId8" Type="http://schemas.openxmlformats.org/officeDocument/2006/relationships/slide" Target="/ppt/slides/slide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ctrTitle"/>
          </p:nvPr>
        </p:nvSpPr>
        <p:spPr>
          <a:xfrm>
            <a:off x="953325" y="1452750"/>
            <a:ext cx="7869900" cy="18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Multilingualism in Crisis Communication: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Use of Minority Languages in COVID-19 Awareness Campaigns in the Netherlands</a:t>
            </a:r>
            <a:endParaRPr sz="2800"/>
          </a:p>
        </p:txBody>
      </p:sp>
      <p:sp>
        <p:nvSpPr>
          <p:cNvPr id="246" name="Google Shape;246;p29"/>
          <p:cNvSpPr txBox="1"/>
          <p:nvPr>
            <p:ph idx="1" type="subTitle"/>
          </p:nvPr>
        </p:nvSpPr>
        <p:spPr>
          <a:xfrm>
            <a:off x="953325" y="3562300"/>
            <a:ext cx="60639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Zoe Wang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 Multilingualism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Groningen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@71StuTS/31TaCoS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/>
          <p:nvPr>
            <p:ph type="title"/>
          </p:nvPr>
        </p:nvSpPr>
        <p:spPr>
          <a:xfrm>
            <a:off x="713225" y="158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Migrant population and their languages</a:t>
            </a:r>
            <a:endParaRPr/>
          </a:p>
        </p:txBody>
      </p:sp>
      <p:sp>
        <p:nvSpPr>
          <p:cNvPr id="320" name="Google Shape;320;p38"/>
          <p:cNvSpPr txBox="1"/>
          <p:nvPr>
            <p:ph idx="1" type="body"/>
          </p:nvPr>
        </p:nvSpPr>
        <p:spPr>
          <a:xfrm>
            <a:off x="713225" y="1307838"/>
            <a:ext cx="23559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Foreign-born residents</a:t>
            </a:r>
            <a:endParaRPr sz="1600"/>
          </a:p>
        </p:txBody>
      </p:sp>
      <p:sp>
        <p:nvSpPr>
          <p:cNvPr id="321" name="Google Shape;321;p38"/>
          <p:cNvSpPr txBox="1"/>
          <p:nvPr>
            <p:ph idx="4294967295" type="title"/>
          </p:nvPr>
        </p:nvSpPr>
        <p:spPr>
          <a:xfrm>
            <a:off x="3666883" y="725650"/>
            <a:ext cx="19365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23%</a:t>
            </a:r>
            <a:endParaRPr/>
          </a:p>
        </p:txBody>
      </p:sp>
      <p:sp>
        <p:nvSpPr>
          <p:cNvPr id="322" name="Google Shape;322;p38"/>
          <p:cNvSpPr txBox="1"/>
          <p:nvPr>
            <p:ph idx="4294967295" type="title"/>
          </p:nvPr>
        </p:nvSpPr>
        <p:spPr>
          <a:xfrm>
            <a:off x="6701108" y="725650"/>
            <a:ext cx="19365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</a:t>
            </a:r>
            <a:r>
              <a:rPr lang="en"/>
              <a:t>%</a:t>
            </a:r>
            <a:endParaRPr/>
          </a:p>
        </p:txBody>
      </p:sp>
      <p:sp>
        <p:nvSpPr>
          <p:cNvPr id="323" name="Google Shape;323;p38"/>
          <p:cNvSpPr txBox="1"/>
          <p:nvPr>
            <p:ph idx="4294967295" type="title"/>
          </p:nvPr>
        </p:nvSpPr>
        <p:spPr>
          <a:xfrm>
            <a:off x="713233" y="725650"/>
            <a:ext cx="1936500" cy="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11</a:t>
            </a:r>
            <a:r>
              <a:rPr lang="en"/>
              <a:t>%</a:t>
            </a:r>
            <a:endParaRPr/>
          </a:p>
        </p:txBody>
      </p:sp>
      <p:sp>
        <p:nvSpPr>
          <p:cNvPr id="324" name="Google Shape;324;p38"/>
          <p:cNvSpPr txBox="1"/>
          <p:nvPr>
            <p:ph idx="1" type="body"/>
          </p:nvPr>
        </p:nvSpPr>
        <p:spPr>
          <a:xfrm>
            <a:off x="3707150" y="1287238"/>
            <a:ext cx="19365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sub-standard accommodations</a:t>
            </a:r>
            <a:endParaRPr sz="1600"/>
          </a:p>
        </p:txBody>
      </p:sp>
      <p:sp>
        <p:nvSpPr>
          <p:cNvPr id="325" name="Google Shape;325;p38"/>
          <p:cNvSpPr txBox="1"/>
          <p:nvPr>
            <p:ph idx="1" type="body"/>
          </p:nvPr>
        </p:nvSpPr>
        <p:spPr>
          <a:xfrm>
            <a:off x="6375700" y="1307838"/>
            <a:ext cx="23559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overcrowded dwellings</a:t>
            </a:r>
            <a:endParaRPr sz="1600"/>
          </a:p>
        </p:txBody>
      </p:sp>
      <p:pic>
        <p:nvPicPr>
          <p:cNvPr id="326" name="Google Shape;3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900" y="1901250"/>
            <a:ext cx="6684869" cy="35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/>
        </p:nvSpPr>
        <p:spPr>
          <a:xfrm>
            <a:off x="139650" y="568350"/>
            <a:ext cx="8519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“There are a disproportionate number of people of non-Western background among corona patients.”</a:t>
            </a:r>
            <a:endParaRPr sz="24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— Soetenhorst, Het Parool, 2020</a:t>
            </a:r>
            <a:endParaRPr sz="24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 the first six weeks of the corona pandemic in the Netherlands, “……an excess mortality rate of 47% among people with a non-Western background, which is higher than the rate among Dutch natives (38%</a:t>
            </a: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)” </a:t>
            </a:r>
            <a:endParaRPr sz="24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— </a:t>
            </a:r>
            <a:r>
              <a:rPr lang="en" sz="24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3"/>
              </a:rPr>
              <a:t>CBS, 2020</a:t>
            </a: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sz="24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 txBox="1"/>
          <p:nvPr>
            <p:ph type="title"/>
          </p:nvPr>
        </p:nvSpPr>
        <p:spPr>
          <a:xfrm>
            <a:off x="2683650" y="1704813"/>
            <a:ext cx="3776700" cy="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</a:t>
            </a:r>
            <a:r>
              <a:rPr lang="en"/>
              <a:t> framework</a:t>
            </a:r>
            <a:endParaRPr/>
          </a:p>
        </p:txBody>
      </p:sp>
      <p:sp>
        <p:nvSpPr>
          <p:cNvPr id="337" name="Google Shape;337;p40"/>
          <p:cNvSpPr txBox="1"/>
          <p:nvPr>
            <p:ph idx="1" type="subTitle"/>
          </p:nvPr>
        </p:nvSpPr>
        <p:spPr>
          <a:xfrm>
            <a:off x="2108425" y="2353900"/>
            <a:ext cx="4915200" cy="1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Which theories underpin the research problem?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Crisis sociolinguistics</a:t>
            </a:r>
            <a:endParaRPr/>
          </a:p>
        </p:txBody>
      </p:sp>
      <p:sp>
        <p:nvSpPr>
          <p:cNvPr id="343" name="Google Shape;343;p41"/>
          <p:cNvSpPr txBox="1"/>
          <p:nvPr>
            <p:ph idx="1" type="subTitle"/>
          </p:nvPr>
        </p:nvSpPr>
        <p:spPr>
          <a:xfrm>
            <a:off x="996275" y="1568000"/>
            <a:ext cx="37392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Coombs (2010) defines it as "the collection, processing, and dissemination of information required to address a crisis situation."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During the pandemic, mis-/disinformation amplifies feelings of fear and enhances risks (Kask, 2020). WHO referred to this phenomenon as an "infodemic” (UN, 2020).</a:t>
            </a:r>
            <a:endParaRPr/>
          </a:p>
        </p:txBody>
      </p:sp>
      <p:pic>
        <p:nvPicPr>
          <p:cNvPr id="344" name="Google Shape;3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550" y="1644200"/>
            <a:ext cx="3739275" cy="24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/>
          <p:nvPr>
            <p:ph idx="2" type="title"/>
          </p:nvPr>
        </p:nvSpPr>
        <p:spPr>
          <a:xfrm>
            <a:off x="4363200" y="334375"/>
            <a:ext cx="427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Linguistic diversity &amp;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Linguistic landscape</a:t>
            </a:r>
            <a:endParaRPr/>
          </a:p>
        </p:txBody>
      </p:sp>
      <p:sp>
        <p:nvSpPr>
          <p:cNvPr id="350" name="Google Shape;350;p42"/>
          <p:cNvSpPr txBox="1"/>
          <p:nvPr>
            <p:ph idx="1" type="subTitle"/>
          </p:nvPr>
        </p:nvSpPr>
        <p:spPr>
          <a:xfrm>
            <a:off x="4704425" y="1623050"/>
            <a:ext cx="40098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Operating in one or two national languages cannot ensure that minority language speakers, including low-literate speakers, have access to all necessary information nor that they comply with instructions.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Linguistic landscape formulates informative and/or communicative functions (Gorter, 2006).</a:t>
            </a:r>
            <a:endParaRPr/>
          </a:p>
        </p:txBody>
      </p:sp>
      <p:pic>
        <p:nvPicPr>
          <p:cNvPr id="351" name="Google Shape;351;p42"/>
          <p:cNvPicPr preferRelativeResize="0"/>
          <p:nvPr/>
        </p:nvPicPr>
        <p:blipFill rotWithShape="1">
          <a:blip r:embed="rId3">
            <a:alphaModFix/>
          </a:blip>
          <a:srcRect b="0" l="22906" r="16461" t="0"/>
          <a:stretch/>
        </p:blipFill>
        <p:spPr>
          <a:xfrm>
            <a:off x="0" y="0"/>
            <a:ext cx="41580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"/>
          <p:cNvSpPr txBox="1"/>
          <p:nvPr>
            <p:ph type="title"/>
          </p:nvPr>
        </p:nvSpPr>
        <p:spPr>
          <a:xfrm>
            <a:off x="2683650" y="1704813"/>
            <a:ext cx="3776700" cy="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357" name="Google Shape;357;p43"/>
          <p:cNvSpPr txBox="1"/>
          <p:nvPr>
            <p:ph idx="1" type="subTitle"/>
          </p:nvPr>
        </p:nvSpPr>
        <p:spPr>
          <a:xfrm>
            <a:off x="2108425" y="2353900"/>
            <a:ext cx="4915200" cy="1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are the approaches?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363" name="Google Shape;363;p44"/>
          <p:cNvSpPr txBox="1"/>
          <p:nvPr>
            <p:ph idx="4294967295" type="title"/>
          </p:nvPr>
        </p:nvSpPr>
        <p:spPr>
          <a:xfrm>
            <a:off x="5989550" y="1307250"/>
            <a:ext cx="25917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Questionnaire</a:t>
            </a:r>
            <a:endParaRPr/>
          </a:p>
        </p:txBody>
      </p:sp>
      <p:sp>
        <p:nvSpPr>
          <p:cNvPr id="364" name="Google Shape;364;p44"/>
          <p:cNvSpPr txBox="1"/>
          <p:nvPr>
            <p:ph idx="4294967295" type="subTitle"/>
          </p:nvPr>
        </p:nvSpPr>
        <p:spPr>
          <a:xfrm>
            <a:off x="390750" y="1383450"/>
            <a:ext cx="53793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/>
              <a:t>Participants</a:t>
            </a:r>
            <a:r>
              <a:rPr lang="en" sz="2000"/>
              <a:t> are recruited nationwide based on their linguistic backgrounds: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non-Dutch speakers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low-literate L1 Dutch speakers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speakers with Dutch as their L1 and who are not low literate (control group)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65" name="Google Shape;365;p44"/>
          <p:cNvSpPr txBox="1"/>
          <p:nvPr>
            <p:ph idx="4294967295" type="title"/>
          </p:nvPr>
        </p:nvSpPr>
        <p:spPr>
          <a:xfrm>
            <a:off x="6331100" y="2666091"/>
            <a:ext cx="19086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Interviews</a:t>
            </a:r>
            <a:endParaRPr/>
          </a:p>
        </p:txBody>
      </p:sp>
      <p:sp>
        <p:nvSpPr>
          <p:cNvPr id="366" name="Google Shape;366;p44"/>
          <p:cNvSpPr txBox="1"/>
          <p:nvPr>
            <p:ph idx="4294967295" type="title"/>
          </p:nvPr>
        </p:nvSpPr>
        <p:spPr>
          <a:xfrm>
            <a:off x="5775050" y="3834475"/>
            <a:ext cx="30207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Eye-tracking experiments</a:t>
            </a:r>
            <a:endParaRPr/>
          </a:p>
        </p:txBody>
      </p:sp>
      <p:sp>
        <p:nvSpPr>
          <p:cNvPr id="367" name="Google Shape;367;p44"/>
          <p:cNvSpPr/>
          <p:nvPr/>
        </p:nvSpPr>
        <p:spPr>
          <a:xfrm flipH="1">
            <a:off x="7157975" y="2081575"/>
            <a:ext cx="161100" cy="488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4"/>
          <p:cNvSpPr/>
          <p:nvPr/>
        </p:nvSpPr>
        <p:spPr>
          <a:xfrm flipH="1">
            <a:off x="7157975" y="3402350"/>
            <a:ext cx="161100" cy="488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/>
          <p:nvPr>
            <p:ph idx="1" type="subTitle"/>
          </p:nvPr>
        </p:nvSpPr>
        <p:spPr>
          <a:xfrm>
            <a:off x="0" y="615600"/>
            <a:ext cx="9239400" cy="28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139700" rtl="0" algn="just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Basso, G. et al. (2020), “The new hazardous jobs and worker reallocation”</a:t>
            </a:r>
            <a:r>
              <a:rPr i="1" lang="en" sz="1300">
                <a:latin typeface="Calibri"/>
                <a:ea typeface="Calibri"/>
                <a:cs typeface="Calibri"/>
                <a:sym typeface="Calibri"/>
              </a:rPr>
              <a:t>, OECD Social, Employment and Migration Working Papers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, No. 247, OECD Publishing, Paris, </a:t>
            </a:r>
            <a:r>
              <a:rPr lang="en" sz="1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https://dx.doi.org/10.1787/400cf397-en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397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Bozorgmehr, K., Hintermeier, M., Razum, O., Mohsenpour, A., Biddle, L., Oertelt ‐ Prigione, S., ... &amp; Jahn, R. (2020). SARS-CoV-2 in reception facilities and collective accommodation for refugees: Epidemiological and normative-legal aspects.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397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Brun, S., &amp; Simon, P. (2020). Dossier: Inégalités ethno-raciales et coronavirus. </a:t>
            </a:r>
            <a:r>
              <a:rPr i="1" lang="en" sz="1300">
                <a:latin typeface="Calibri"/>
                <a:ea typeface="Calibri"/>
                <a:cs typeface="Calibri"/>
                <a:sym typeface="Calibri"/>
              </a:rPr>
              <a:t>De facto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, (19).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39700" rtl="0" algn="just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Coombs, W. T. (2010). Parameters for crisis communication. The handbook of crisis communication, 17-53.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397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Council of Europe, (n.d.). retrieved from</a:t>
            </a:r>
            <a:r>
              <a:rPr lang="en" sz="1300">
                <a:solidFill>
                  <a:srgbClr val="0E101A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https://www.coe.int/en/web/conventions/full-list/-/conventions/treaty/148</a:t>
            </a:r>
            <a:r>
              <a:rPr lang="en" sz="1300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 on 19</a:t>
            </a:r>
            <a:r>
              <a:rPr baseline="30000" lang="en" sz="1300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300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 January, 2021.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397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Gorter, D. (Ed.). (2006). Linguistic landscape: A new approach to multilingualism. Multilingual Matters.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397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OECD, (2020). Retrieved from</a:t>
            </a:r>
            <a:r>
              <a:rPr lang="en" sz="13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en" sz="13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http://www.oecd.org/coronavirus/policy-responses/what-is-the-impact-of-the-covid-19-pandemic-on-immigrants-and-their-children-e7cbb7de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on 20</a:t>
            </a:r>
            <a:r>
              <a:rPr baseline="30000" lang="en" sz="13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January, 2021.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397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Piller, I. (2020). Covid-19 forces us to take linguistic diversity seriously. In Gerhard Boomgaarden (ed.), 12 perspectives on the pandemic, 12–17. Berlin: De Gruyter.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39700" rtl="0" algn="just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Soetenhorst, B. (2020). Retrieved from</a:t>
            </a:r>
            <a:r>
              <a:rPr lang="en" sz="13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/>
              </a:rPr>
              <a:t> </a:t>
            </a:r>
            <a:r>
              <a:rPr lang="en" sz="13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https://www.parool.nl/amsterdam/ic-arts-coronapatienten-op-intensive-cares-vooral-van-niet-westerse-achtergrond~b290eecc/?referrer=https%3A%2F%2Fdutchreview.com%2F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on 20</a:t>
            </a:r>
            <a:r>
              <a:rPr baseline="30000" lang="en" sz="13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January, 2021.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397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Statistics Netherlands, (2020). Retrieved from</a:t>
            </a:r>
            <a:r>
              <a:rPr lang="en" sz="13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9"/>
              </a:rPr>
              <a:t> </a:t>
            </a:r>
            <a:r>
              <a:rPr lang="en" sz="13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https://www.cbs.nl/en-gb/figures/detail/37296eng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on 21</a:t>
            </a:r>
            <a:r>
              <a:rPr baseline="30000" lang="en" sz="1300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December, 2020.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39700" rtl="0" algn="just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United Nations, (2020). Retrieved from</a:t>
            </a:r>
            <a:r>
              <a:rPr lang="en" sz="13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1"/>
              </a:rPr>
              <a:t> </a:t>
            </a:r>
            <a:r>
              <a:rPr lang="en" sz="13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https://www.un.org/en/un-coronavirus-communications-team/un-tackling-%E2%80%98infodemic%E2%80%99-misinformation-and-cybercrime-covid-19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on 3</a:t>
            </a:r>
            <a:r>
              <a:rPr baseline="30000" lang="en" sz="1300"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January, 2021.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74" name="Google Shape;374;p45"/>
          <p:cNvSpPr txBox="1"/>
          <p:nvPr>
            <p:ph type="title"/>
          </p:nvPr>
        </p:nvSpPr>
        <p:spPr>
          <a:xfrm>
            <a:off x="713250" y="963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>
            <p:ph type="ctrTitle"/>
          </p:nvPr>
        </p:nvSpPr>
        <p:spPr>
          <a:xfrm>
            <a:off x="2733325" y="539500"/>
            <a:ext cx="3677400" cy="9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380" name="Google Shape;380;p46"/>
          <p:cNvSpPr txBox="1"/>
          <p:nvPr>
            <p:ph idx="1" type="subTitle"/>
          </p:nvPr>
        </p:nvSpPr>
        <p:spPr>
          <a:xfrm>
            <a:off x="2733375" y="1531350"/>
            <a:ext cx="3677400" cy="11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have any questions </a:t>
            </a:r>
            <a:r>
              <a:rPr lang="en"/>
              <a:t>or comment</a:t>
            </a:r>
            <a:r>
              <a:rPr lang="en"/>
              <a:t>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r.wang@rug.nl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CLCG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Groningen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@71StuTS/31TaCoS</a:t>
            </a:r>
            <a:endParaRPr/>
          </a:p>
        </p:txBody>
      </p:sp>
      <p:sp>
        <p:nvSpPr>
          <p:cNvPr id="381" name="Google Shape;381;p46"/>
          <p:cNvSpPr txBox="1"/>
          <p:nvPr/>
        </p:nvSpPr>
        <p:spPr>
          <a:xfrm>
            <a:off x="2733464" y="4060950"/>
            <a:ext cx="3677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Please keep this slide for attribution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52" name="Google Shape;252;p30"/>
          <p:cNvSpPr txBox="1"/>
          <p:nvPr>
            <p:ph idx="2" type="title"/>
          </p:nvPr>
        </p:nvSpPr>
        <p:spPr>
          <a:xfrm>
            <a:off x="1002333" y="1308750"/>
            <a:ext cx="1936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3" name="Google Shape;253;p30"/>
          <p:cNvSpPr txBox="1"/>
          <p:nvPr>
            <p:ph idx="3" type="title"/>
          </p:nvPr>
        </p:nvSpPr>
        <p:spPr>
          <a:xfrm>
            <a:off x="713225" y="2097396"/>
            <a:ext cx="251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54" name="Google Shape;254;p30"/>
          <p:cNvSpPr txBox="1"/>
          <p:nvPr>
            <p:ph idx="4" type="title"/>
          </p:nvPr>
        </p:nvSpPr>
        <p:spPr>
          <a:xfrm>
            <a:off x="3603694" y="1308750"/>
            <a:ext cx="1936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5" name="Google Shape;255;p30"/>
          <p:cNvSpPr txBox="1"/>
          <p:nvPr>
            <p:ph idx="5" type="title"/>
          </p:nvPr>
        </p:nvSpPr>
        <p:spPr>
          <a:xfrm>
            <a:off x="3314587" y="2249796"/>
            <a:ext cx="251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Sociolinguistic Background</a:t>
            </a:r>
            <a:endParaRPr/>
          </a:p>
        </p:txBody>
      </p:sp>
      <p:sp>
        <p:nvSpPr>
          <p:cNvPr id="256" name="Google Shape;256;p30"/>
          <p:cNvSpPr txBox="1"/>
          <p:nvPr>
            <p:ph idx="7" type="title"/>
          </p:nvPr>
        </p:nvSpPr>
        <p:spPr>
          <a:xfrm>
            <a:off x="6205058" y="1308750"/>
            <a:ext cx="1936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7" name="Google Shape;257;p30"/>
          <p:cNvSpPr txBox="1"/>
          <p:nvPr>
            <p:ph idx="8" type="title"/>
          </p:nvPr>
        </p:nvSpPr>
        <p:spPr>
          <a:xfrm>
            <a:off x="5915950" y="2249797"/>
            <a:ext cx="251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</a:t>
            </a:r>
            <a:r>
              <a:rPr lang="en"/>
              <a:t> </a:t>
            </a:r>
            <a:r>
              <a:rPr lang="en"/>
              <a:t>Framework</a:t>
            </a:r>
            <a:endParaRPr/>
          </a:p>
        </p:txBody>
      </p:sp>
      <p:sp>
        <p:nvSpPr>
          <p:cNvPr id="258" name="Google Shape;258;p30"/>
          <p:cNvSpPr txBox="1"/>
          <p:nvPr>
            <p:ph idx="13" type="title"/>
          </p:nvPr>
        </p:nvSpPr>
        <p:spPr>
          <a:xfrm>
            <a:off x="2302991" y="3085020"/>
            <a:ext cx="19365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9" name="Google Shape;259;p30"/>
          <p:cNvSpPr txBox="1"/>
          <p:nvPr>
            <p:ph idx="14" type="title"/>
          </p:nvPr>
        </p:nvSpPr>
        <p:spPr>
          <a:xfrm>
            <a:off x="2013874" y="3721267"/>
            <a:ext cx="251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260" name="Google Shape;260;p30"/>
          <p:cNvSpPr txBox="1"/>
          <p:nvPr>
            <p:ph idx="16" type="title"/>
          </p:nvPr>
        </p:nvSpPr>
        <p:spPr>
          <a:xfrm>
            <a:off x="4904286" y="3085020"/>
            <a:ext cx="19368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61" name="Google Shape;261;p30"/>
          <p:cNvSpPr txBox="1"/>
          <p:nvPr>
            <p:ph idx="17" type="title"/>
          </p:nvPr>
        </p:nvSpPr>
        <p:spPr>
          <a:xfrm>
            <a:off x="4570875" y="3721275"/>
            <a:ext cx="2559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&amp; 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/>
          <p:nvPr>
            <p:ph type="title"/>
          </p:nvPr>
        </p:nvSpPr>
        <p:spPr>
          <a:xfrm>
            <a:off x="2683650" y="1704813"/>
            <a:ext cx="3776700" cy="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67" name="Google Shape;267;p31"/>
          <p:cNvSpPr txBox="1"/>
          <p:nvPr>
            <p:ph idx="1" type="subTitle"/>
          </p:nvPr>
        </p:nvSpPr>
        <p:spPr>
          <a:xfrm>
            <a:off x="2108425" y="2353900"/>
            <a:ext cx="4915200" cy="1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am I interested in this topic?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275" y="359350"/>
            <a:ext cx="4249274" cy="44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 rotWithShape="1">
          <a:blip r:embed="rId4">
            <a:alphaModFix/>
          </a:blip>
          <a:srcRect b="13665" l="0" r="18173" t="16041"/>
          <a:stretch/>
        </p:blipFill>
        <p:spPr>
          <a:xfrm>
            <a:off x="514975" y="305475"/>
            <a:ext cx="3957026" cy="453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275" y="2534800"/>
            <a:ext cx="361950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/>
        </p:nvSpPr>
        <p:spPr>
          <a:xfrm>
            <a:off x="493800" y="703225"/>
            <a:ext cx="851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rla"/>
              <a:buChar char="●"/>
            </a:pPr>
            <a:r>
              <a:rPr lang="en" sz="24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action="ppaction://hlinkshowjump?jump=nextslide"/>
              </a:rPr>
              <a:t>Existing multilingual information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 sz="1600">
                <a:solidFill>
                  <a:srgbClr val="272625"/>
                </a:solidFill>
                <a:latin typeface="Fira Sans"/>
                <a:ea typeface="Fira Sans"/>
                <a:cs typeface="Fira Sans"/>
                <a:sym typeface="Fira Sans"/>
              </a:rPr>
              <a:t>Arabic, English, and Turkish</a:t>
            </a:r>
            <a:r>
              <a:rPr lang="en"/>
              <a:t>)</a:t>
            </a:r>
            <a:endParaRPr sz="24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493800" y="1275013"/>
            <a:ext cx="851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rla"/>
              <a:buChar char="●"/>
            </a:pPr>
            <a:r>
              <a:rPr lang="en" sz="24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action="ppaction://hlinksldjump" r:id="rId4"/>
              </a:rPr>
              <a:t>But people I meet at the Taalcafe have different stories</a:t>
            </a:r>
            <a:endParaRPr sz="24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3">
            <a:alphaModFix/>
          </a:blip>
          <a:srcRect b="18447" l="0" r="0" t="0"/>
          <a:stretch/>
        </p:blipFill>
        <p:spPr>
          <a:xfrm>
            <a:off x="168200" y="119175"/>
            <a:ext cx="8670351" cy="21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950" y="2444475"/>
            <a:ext cx="2718676" cy="188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1005" y="2444475"/>
            <a:ext cx="2994296" cy="188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7697" y="2444475"/>
            <a:ext cx="2690551" cy="19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4"/>
          <p:cNvSpPr txBox="1"/>
          <p:nvPr/>
        </p:nvSpPr>
        <p:spPr>
          <a:xfrm>
            <a:off x="283150" y="4382675"/>
            <a:ext cx="858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action="ppaction://hlinksldjump" r:id="rId7"/>
              </a:rPr>
              <a:t>Info provided by the </a:t>
            </a:r>
            <a:r>
              <a:rPr b="1" lang="en" sz="16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action="ppaction://hlinksldjump" r:id="rId8"/>
              </a:rPr>
              <a:t>government</a:t>
            </a:r>
            <a:r>
              <a:rPr b="1" lang="en" sz="1600">
                <a:solidFill>
                  <a:srgbClr val="272625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600">
              <a:solidFill>
                <a:srgbClr val="27262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295" name="Google Shape;295;p35"/>
          <p:cNvSpPr txBox="1"/>
          <p:nvPr/>
        </p:nvSpPr>
        <p:spPr>
          <a:xfrm>
            <a:off x="720000" y="15119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72625"/>
                </a:solidFill>
                <a:latin typeface="Abril Fatface"/>
                <a:ea typeface="Abril Fatface"/>
                <a:cs typeface="Abril Fatface"/>
                <a:sym typeface="Abril Fatface"/>
              </a:rPr>
              <a:t>Availability</a:t>
            </a:r>
            <a:endParaRPr sz="2500">
              <a:solidFill>
                <a:srgbClr val="272625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3403800" y="15119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72625"/>
                </a:solidFill>
                <a:latin typeface="Abril Fatface"/>
                <a:ea typeface="Abril Fatface"/>
                <a:cs typeface="Abril Fatface"/>
                <a:sym typeface="Abril Fatface"/>
              </a:rPr>
              <a:t>Accessibility</a:t>
            </a:r>
            <a:endParaRPr sz="2500">
              <a:solidFill>
                <a:srgbClr val="272625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720000" y="2290905"/>
            <a:ext cx="23364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72625"/>
                </a:solidFill>
                <a:latin typeface="Fira Sans"/>
                <a:ea typeface="Fira Sans"/>
                <a:cs typeface="Fira Sans"/>
                <a:sym typeface="Fira Sans"/>
              </a:rPr>
              <a:t>1) Was multilingual information on the COVID-19 crisis available for non-Dutch speakers in the Netherlands and how are low-literature Dutch speakers served? </a:t>
            </a:r>
            <a:endParaRPr sz="1600">
              <a:solidFill>
                <a:srgbClr val="27262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8" name="Google Shape;298;p35"/>
          <p:cNvSpPr txBox="1"/>
          <p:nvPr/>
        </p:nvSpPr>
        <p:spPr>
          <a:xfrm>
            <a:off x="3477663" y="2290905"/>
            <a:ext cx="23364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72625"/>
                </a:solidFill>
                <a:latin typeface="Fira Sans"/>
                <a:ea typeface="Fira Sans"/>
                <a:cs typeface="Fira Sans"/>
                <a:sym typeface="Fira Sans"/>
              </a:rPr>
              <a:t>2) In what mode and with which frequency did multilingual populations in the Netherlands receive information concerning COVID-19? </a:t>
            </a:r>
            <a:endParaRPr sz="1600">
              <a:solidFill>
                <a:srgbClr val="27262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6168175" y="15119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72625"/>
                </a:solidFill>
                <a:latin typeface="Abril Fatface"/>
                <a:ea typeface="Abril Fatface"/>
                <a:cs typeface="Abril Fatface"/>
                <a:sym typeface="Abril Fatface"/>
              </a:rPr>
              <a:t>Accuracy</a:t>
            </a:r>
            <a:endParaRPr sz="2500">
              <a:solidFill>
                <a:srgbClr val="272625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6235325" y="2290905"/>
            <a:ext cx="23364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72625"/>
                </a:solidFill>
                <a:latin typeface="Fira Sans"/>
                <a:ea typeface="Fira Sans"/>
                <a:cs typeface="Fira Sans"/>
                <a:sym typeface="Fira Sans"/>
              </a:rPr>
              <a:t>3) To what extent was the crisis information provided for multilingual communities able to build the trust needed for compliance with the updated instructions?</a:t>
            </a:r>
            <a:endParaRPr sz="1600">
              <a:solidFill>
                <a:srgbClr val="27262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994000" y="1704825"/>
            <a:ext cx="7147500" cy="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Sociolinguistic Background</a:t>
            </a:r>
            <a:endParaRPr/>
          </a:p>
        </p:txBody>
      </p:sp>
      <p:sp>
        <p:nvSpPr>
          <p:cNvPr id="306" name="Google Shape;306;p36"/>
          <p:cNvSpPr txBox="1"/>
          <p:nvPr>
            <p:ph idx="1" type="subTitle"/>
          </p:nvPr>
        </p:nvSpPr>
        <p:spPr>
          <a:xfrm>
            <a:off x="1404200" y="2353900"/>
            <a:ext cx="6074700" cy="1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languages are people using in NL?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/>
          <p:nvPr>
            <p:ph type="title"/>
          </p:nvPr>
        </p:nvSpPr>
        <p:spPr>
          <a:xfrm>
            <a:off x="1624550" y="889413"/>
            <a:ext cx="269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Official languages</a:t>
            </a:r>
            <a:endParaRPr/>
          </a:p>
        </p:txBody>
      </p:sp>
      <p:sp>
        <p:nvSpPr>
          <p:cNvPr id="312" name="Google Shape;312;p37"/>
          <p:cNvSpPr txBox="1"/>
          <p:nvPr>
            <p:ph idx="1" type="subTitle"/>
          </p:nvPr>
        </p:nvSpPr>
        <p:spPr>
          <a:xfrm>
            <a:off x="1078250" y="1629150"/>
            <a:ext cx="35949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Dutch — the official la</a:t>
            </a:r>
            <a:r>
              <a:rPr lang="en" sz="1900"/>
              <a:t>nguage, 94% of the population (Europeans and their Languages, 2012)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Frisian, Low Saxon and Limburgish — Minority languages (ECRML) (Council of Europe, n.d.)</a:t>
            </a:r>
            <a:endParaRPr sz="1900"/>
          </a:p>
        </p:txBody>
      </p:sp>
      <p:sp>
        <p:nvSpPr>
          <p:cNvPr id="313" name="Google Shape;313;p37"/>
          <p:cNvSpPr txBox="1"/>
          <p:nvPr>
            <p:ph idx="3" type="title"/>
          </p:nvPr>
        </p:nvSpPr>
        <p:spPr>
          <a:xfrm>
            <a:off x="4910900" y="1048000"/>
            <a:ext cx="269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English-mediated multilingualism</a:t>
            </a:r>
            <a:endParaRPr/>
          </a:p>
        </p:txBody>
      </p:sp>
      <p:sp>
        <p:nvSpPr>
          <p:cNvPr id="314" name="Google Shape;314;p37"/>
          <p:cNvSpPr txBox="1"/>
          <p:nvPr>
            <p:ph idx="4" type="subTitle"/>
          </p:nvPr>
        </p:nvSpPr>
        <p:spPr>
          <a:xfrm>
            <a:off x="4987089" y="1807362"/>
            <a:ext cx="26940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Government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Companies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Higher education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Media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