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70" r:id="rId2"/>
    <p:sldId id="329" r:id="rId3"/>
    <p:sldId id="271" r:id="rId4"/>
    <p:sldId id="257" r:id="rId5"/>
    <p:sldId id="259" r:id="rId6"/>
    <p:sldId id="286" r:id="rId7"/>
    <p:sldId id="298" r:id="rId8"/>
    <p:sldId id="317" r:id="rId9"/>
    <p:sldId id="300" r:id="rId10"/>
    <p:sldId id="318" r:id="rId11"/>
    <p:sldId id="327" r:id="rId12"/>
    <p:sldId id="328" r:id="rId13"/>
    <p:sldId id="308" r:id="rId14"/>
    <p:sldId id="309" r:id="rId15"/>
    <p:sldId id="319" r:id="rId16"/>
    <p:sldId id="320" r:id="rId17"/>
    <p:sldId id="265" r:id="rId18"/>
    <p:sldId id="326" r:id="rId19"/>
    <p:sldId id="323" r:id="rId20"/>
    <p:sldId id="32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llington Mendes" initials="WM" lastIdx="22" clrIdx="0">
    <p:extLst>
      <p:ext uri="{19B8F6BF-5375-455C-9EA6-DF929625EA0E}">
        <p15:presenceInfo xmlns:p15="http://schemas.microsoft.com/office/powerpoint/2012/main" userId="0b25624bd54954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81B9"/>
    <a:srgbClr val="2F8BA1"/>
    <a:srgbClr val="FE906E"/>
    <a:srgbClr val="A18CCD"/>
    <a:srgbClr val="5C739B"/>
    <a:srgbClr val="77BC61"/>
    <a:srgbClr val="EAF4F5"/>
    <a:srgbClr val="8FAADC"/>
    <a:srgbClr val="61BD84"/>
    <a:srgbClr val="DCE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54"/>
  </p:normalViewPr>
  <p:slideViewPr>
    <p:cSldViewPr snapToGrid="0">
      <p:cViewPr varScale="1">
        <p:scale>
          <a:sx n="67" d="100"/>
          <a:sy n="67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3T16:08:43.668" idx="18">
    <p:pos x="10" y="10"/>
    <p:text>As expected, words that display the &lt;e&gt; grapheme favored epenthetic productions.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3T16:22:09.274" idx="20">
    <p:pos x="10" y="10"/>
    <p:text>This indicates that time of exposure is crucial for language development, as all of the advanced students had at least 3 years of proper study time. This also indicates that [Cs] sequences are acquired rather quickly Brazilian speakers, as even intermediate learners display low levels of epenthesis (MENDES-JR, 2022), so we assume that some ammount of input in early stages quickly solve this issue.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30T17:29:05.974" idx="2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9633A-1D22-6341-8F4D-5A4F01C2ACF2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B9A5B-C2F1-7E44-8A88-9EADACDA7B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0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B9A5B-C2F1-7E44-8A88-9EADACDA7B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1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B9A5B-C2F1-7E44-8A88-9EADACDA7B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3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ABEE0B4-BFB0-4A88-A4C7-955C583A675F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C7826D-9C6F-4545-9963-8F7422803785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40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E0B4-BFB0-4A88-A4C7-955C583A675F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826D-9C6F-4545-9963-8F74228037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6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E0B4-BFB0-4A88-A4C7-955C583A675F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826D-9C6F-4545-9963-8F74228037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8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E0B4-BFB0-4A88-A4C7-955C583A675F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826D-9C6F-4545-9963-8F74228037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06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E0B4-BFB0-4A88-A4C7-955C583A675F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826D-9C6F-4545-9963-8F7422803785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76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E0B4-BFB0-4A88-A4C7-955C583A675F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826D-9C6F-4545-9963-8F74228037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28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E0B4-BFB0-4A88-A4C7-955C583A675F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826D-9C6F-4545-9963-8F74228037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33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E0B4-BFB0-4A88-A4C7-955C583A675F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826D-9C6F-4545-9963-8F74228037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68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E0B4-BFB0-4A88-A4C7-955C583A675F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826D-9C6F-4545-9963-8F74228037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91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E0B4-BFB0-4A88-A4C7-955C583A675F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826D-9C6F-4545-9963-8F74228037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46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E0B4-BFB0-4A88-A4C7-955C583A675F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826D-9C6F-4545-9963-8F74228037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70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A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ABEE0B4-BFB0-4A88-A4C7-955C583A675F}" type="datetimeFigureOut">
              <a:rPr lang="pt-BR" smtClean="0"/>
              <a:t>05/11/2022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DC7826D-9C6F-4545-9963-8F74228037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17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81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E00F0022-2287-4849-824F-66F14A3C5D68}"/>
              </a:ext>
            </a:extLst>
          </p:cNvPr>
          <p:cNvSpPr txBox="1">
            <a:spLocks/>
          </p:cNvSpPr>
          <p:nvPr/>
        </p:nvSpPr>
        <p:spPr>
          <a:xfrm>
            <a:off x="2908816" y="5435508"/>
            <a:ext cx="6422223" cy="495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pt-BR" sz="2400" dirty="0">
                <a:solidFill>
                  <a:schemeClr val="tx1"/>
                </a:solidFill>
              </a:rPr>
              <a:t>Wellington Mendes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8EA1977-3E93-41AA-8847-BEFF8B54E027}"/>
              </a:ext>
            </a:extLst>
          </p:cNvPr>
          <p:cNvSpPr txBox="1">
            <a:spLocks/>
          </p:cNvSpPr>
          <p:nvPr/>
        </p:nvSpPr>
        <p:spPr>
          <a:xfrm>
            <a:off x="633528" y="2801874"/>
            <a:ext cx="1097280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tx1"/>
                </a:solidFill>
              </a:rPr>
              <a:t>Phonotactic Patterns in L2 English</a:t>
            </a:r>
          </a:p>
        </p:txBody>
      </p:sp>
      <p:pic>
        <p:nvPicPr>
          <p:cNvPr id="2050" name="Picture 2" descr="Universidade Federal de Minas Gerais : Rankings, Fees &amp; Courses Details |  Top Universities">
            <a:extLst>
              <a:ext uri="{FF2B5EF4-FFF2-40B4-BE49-F238E27FC236}">
                <a16:creationId xmlns:a16="http://schemas.microsoft.com/office/drawing/2014/main" id="{0A21DCC8-16FA-4DA8-B8DD-31C79812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44767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iversity of Groningen (The Netherlands) | ESCAPE">
            <a:extLst>
              <a:ext uri="{FF2B5EF4-FFF2-40B4-BE49-F238E27FC236}">
                <a16:creationId xmlns:a16="http://schemas.microsoft.com/office/drawing/2014/main" id="{8E0D549C-6557-490E-A1E8-F2B25D17F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46050"/>
            <a:ext cx="3762375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35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93F75-872A-4502-BA04-27756B0F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01548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pt-BR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Study</a:t>
            </a:r>
            <a:r>
              <a:rPr lang="pt-BR" sz="4000" dirty="0">
                <a:latin typeface="Verdana" panose="020B0604030504040204" pitchFamily="34" charset="0"/>
                <a:ea typeface="Verdana" panose="020B0604030504040204" pitchFamily="34" charset="0"/>
              </a:rPr>
              <a:t> 2: </a:t>
            </a:r>
            <a:r>
              <a:rPr lang="pt-BR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Sibilant</a:t>
            </a:r>
            <a:r>
              <a:rPr lang="pt-BR" sz="4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4000" dirty="0" err="1">
                <a:latin typeface="Verdana" panose="020B0604030504040204" pitchFamily="34" charset="0"/>
                <a:ea typeface="Verdana" panose="020B0604030504040204" pitchFamily="34" charset="0"/>
              </a:rPr>
              <a:t>Voicing</a:t>
            </a:r>
            <a:endParaRPr lang="pt-B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3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64360AE-2C4A-4647-8D43-10CEC31D64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" b="3391"/>
          <a:stretch/>
        </p:blipFill>
        <p:spPr>
          <a:xfrm>
            <a:off x="330990" y="479820"/>
            <a:ext cx="11530019" cy="569830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ED064D1-AAE6-40C0-A70F-53B03003A963}"/>
              </a:ext>
            </a:extLst>
          </p:cNvPr>
          <p:cNvSpPr txBox="1"/>
          <p:nvPr/>
        </p:nvSpPr>
        <p:spPr>
          <a:xfrm>
            <a:off x="4831553" y="6178124"/>
            <a:ext cx="281226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s  ɛ  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 z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ah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ʒe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tʃ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  n  ə   s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58015A7-8338-4C7B-9955-D30D219A8E95}"/>
              </a:ext>
            </a:extLst>
          </p:cNvPr>
          <p:cNvSpPr txBox="1"/>
          <p:nvPr/>
        </p:nvSpPr>
        <p:spPr>
          <a:xfrm>
            <a:off x="1112040" y="6178124"/>
            <a:ext cx="2347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s      ɛ        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          s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2F6DC4A-CFBF-4D9B-AEC3-6C933B32BC24}"/>
              </a:ext>
            </a:extLst>
          </p:cNvPr>
          <p:cNvSpPr txBox="1"/>
          <p:nvPr/>
        </p:nvSpPr>
        <p:spPr>
          <a:xfrm>
            <a:off x="8732043" y="6093590"/>
            <a:ext cx="2812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s  ɛ 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t 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ah ʒ ẽ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tʃ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   n  ə   s 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03F8799D-A1B7-4EE4-9687-414607E67838}"/>
              </a:ext>
            </a:extLst>
          </p:cNvPr>
          <p:cNvCxnSpPr>
            <a:cxnSpLocks/>
          </p:cNvCxnSpPr>
          <p:nvPr/>
        </p:nvCxnSpPr>
        <p:spPr>
          <a:xfrm flipH="1">
            <a:off x="3076574" y="4361259"/>
            <a:ext cx="1528761" cy="152161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A7C88399-CB46-4667-B149-DBD9AF6BECBA}"/>
              </a:ext>
            </a:extLst>
          </p:cNvPr>
          <p:cNvCxnSpPr>
            <a:cxnSpLocks/>
          </p:cNvCxnSpPr>
          <p:nvPr/>
        </p:nvCxnSpPr>
        <p:spPr>
          <a:xfrm flipH="1">
            <a:off x="5700714" y="3429000"/>
            <a:ext cx="1243011" cy="24105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DFC83B06-E112-4F17-8874-D7AE11726720}"/>
              </a:ext>
            </a:extLst>
          </p:cNvPr>
          <p:cNvCxnSpPr>
            <a:cxnSpLocks/>
          </p:cNvCxnSpPr>
          <p:nvPr/>
        </p:nvCxnSpPr>
        <p:spPr>
          <a:xfrm flipH="1">
            <a:off x="9567865" y="3429000"/>
            <a:ext cx="1404935" cy="246772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BC0E8EE-8861-47D8-8C17-1F2C2BE05E54}"/>
              </a:ext>
            </a:extLst>
          </p:cNvPr>
          <p:cNvSpPr txBox="1"/>
          <p:nvPr/>
        </p:nvSpPr>
        <p:spPr>
          <a:xfrm>
            <a:off x="8320087" y="354029"/>
            <a:ext cx="390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2F8BA1"/>
                </a:solidFill>
              </a:rPr>
              <a:t>word</a:t>
            </a:r>
            <a:r>
              <a:rPr lang="pt-BR" b="1" dirty="0">
                <a:solidFill>
                  <a:srgbClr val="2F8BA1"/>
                </a:solidFill>
              </a:rPr>
              <a:t>-final </a:t>
            </a:r>
            <a:r>
              <a:rPr lang="pt-BR" b="1" dirty="0" err="1">
                <a:solidFill>
                  <a:srgbClr val="2F8BA1"/>
                </a:solidFill>
              </a:rPr>
              <a:t>devoicing</a:t>
            </a:r>
            <a:r>
              <a:rPr lang="pt-BR" b="1" dirty="0">
                <a:solidFill>
                  <a:srgbClr val="2F8BA1"/>
                </a:solidFill>
              </a:rPr>
              <a:t> (</a:t>
            </a:r>
            <a:r>
              <a:rPr lang="pt-BR" b="1" dirty="0" err="1">
                <a:solidFill>
                  <a:srgbClr val="2F8BA1"/>
                </a:solidFill>
              </a:rPr>
              <a:t>ongoing</a:t>
            </a:r>
            <a:r>
              <a:rPr lang="pt-BR" b="1" dirty="0">
                <a:solidFill>
                  <a:srgbClr val="2F8BA1"/>
                </a:solidFill>
              </a:rPr>
              <a:t> SP)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FF73EA-1D11-4606-9889-40846FD35F89}"/>
              </a:ext>
            </a:extLst>
          </p:cNvPr>
          <p:cNvSpPr txBox="1"/>
          <p:nvPr/>
        </p:nvSpPr>
        <p:spPr>
          <a:xfrm>
            <a:off x="4419597" y="354029"/>
            <a:ext cx="390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2F8BA1"/>
                </a:solidFill>
              </a:rPr>
              <a:t>regressive</a:t>
            </a:r>
            <a:r>
              <a:rPr lang="pt-BR" b="1" dirty="0">
                <a:solidFill>
                  <a:srgbClr val="2F8BA1"/>
                </a:solidFill>
              </a:rPr>
              <a:t> </a:t>
            </a:r>
            <a:r>
              <a:rPr lang="pt-BR" b="1" dirty="0" err="1">
                <a:solidFill>
                  <a:srgbClr val="2F8BA1"/>
                </a:solidFill>
              </a:rPr>
              <a:t>assimilation</a:t>
            </a:r>
            <a:r>
              <a:rPr lang="pt-BR" b="1" dirty="0">
                <a:solidFill>
                  <a:srgbClr val="2F8BA1"/>
                </a:solidFill>
              </a:rPr>
              <a:t> (</a:t>
            </a:r>
            <a:r>
              <a:rPr lang="pt-BR" b="1" dirty="0" err="1">
                <a:solidFill>
                  <a:srgbClr val="2F8BA1"/>
                </a:solidFill>
              </a:rPr>
              <a:t>stable</a:t>
            </a:r>
            <a:r>
              <a:rPr lang="pt-BR" b="1" dirty="0">
                <a:solidFill>
                  <a:srgbClr val="2F8BA1"/>
                </a:solidFill>
              </a:rPr>
              <a:t> SP)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E8E2550-9F1F-44C0-ABD7-4B05DEBBA086}"/>
              </a:ext>
            </a:extLst>
          </p:cNvPr>
          <p:cNvSpPr txBox="1"/>
          <p:nvPr/>
        </p:nvSpPr>
        <p:spPr>
          <a:xfrm>
            <a:off x="878675" y="354547"/>
            <a:ext cx="390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2F8BA1"/>
                </a:solidFill>
              </a:rPr>
              <a:t>underlying</a:t>
            </a:r>
            <a:r>
              <a:rPr lang="pt-BR" b="1" dirty="0">
                <a:solidFill>
                  <a:srgbClr val="2F8BA1"/>
                </a:solidFill>
              </a:rPr>
              <a:t> </a:t>
            </a:r>
            <a:r>
              <a:rPr lang="pt-BR" b="1" dirty="0" err="1">
                <a:solidFill>
                  <a:srgbClr val="2F8BA1"/>
                </a:solidFill>
              </a:rPr>
              <a:t>form</a:t>
            </a:r>
            <a:r>
              <a:rPr lang="pt-BR" b="1" dirty="0">
                <a:solidFill>
                  <a:srgbClr val="2F8BA1"/>
                </a:solidFill>
              </a:rPr>
              <a:t> (</a:t>
            </a:r>
            <a:r>
              <a:rPr lang="pt-BR" b="1" dirty="0" err="1">
                <a:solidFill>
                  <a:srgbClr val="2F8BA1"/>
                </a:solidFill>
              </a:rPr>
              <a:t>stable</a:t>
            </a:r>
            <a:r>
              <a:rPr lang="pt-BR" b="1" dirty="0">
                <a:solidFill>
                  <a:srgbClr val="2F8BA1"/>
                </a:solidFill>
              </a:rPr>
              <a:t> SP)</a:t>
            </a:r>
          </a:p>
        </p:txBody>
      </p:sp>
    </p:spTree>
    <p:extLst>
      <p:ext uri="{BB962C8B-B14F-4D97-AF65-F5344CB8AC3E}">
        <p14:creationId xmlns:p14="http://schemas.microsoft.com/office/powerpoint/2010/main" val="57960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2C120D-28B2-40ED-9A34-6153CA2BC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1" b="3646"/>
          <a:stretch/>
        </p:blipFill>
        <p:spPr>
          <a:xfrm>
            <a:off x="528632" y="528631"/>
            <a:ext cx="11134736" cy="554240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D947379-A835-42A7-A551-1DD6156D7CDF}"/>
              </a:ext>
            </a:extLst>
          </p:cNvPr>
          <p:cNvSpPr txBox="1"/>
          <p:nvPr/>
        </p:nvSpPr>
        <p:spPr>
          <a:xfrm>
            <a:off x="1169190" y="6071034"/>
            <a:ext cx="2347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k    </a:t>
            </a:r>
            <a:r>
              <a:rPr lang="az-Cyrl-AZ" sz="1600" dirty="0">
                <a:latin typeface="Arial" panose="020B0604020202020204" pitchFamily="34" charset="0"/>
                <a:cs typeface="Arial" panose="020B0604020202020204" pitchFamily="34" charset="0"/>
              </a:rPr>
              <a:t>ӕ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t   s     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    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A7CF414-5638-445F-80EB-B325159BAC27}"/>
              </a:ext>
            </a:extLst>
          </p:cNvPr>
          <p:cNvSpPr txBox="1"/>
          <p:nvPr/>
        </p:nvSpPr>
        <p:spPr>
          <a:xfrm>
            <a:off x="5242319" y="5990815"/>
            <a:ext cx="2347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b  </a:t>
            </a:r>
            <a:r>
              <a:rPr lang="az-Cyrl-AZ" sz="1600" dirty="0">
                <a:latin typeface="Arial" panose="020B0604020202020204" pitchFamily="34" charset="0"/>
                <a:cs typeface="Arial" panose="020B0604020202020204" pitchFamily="34" charset="0"/>
              </a:rPr>
              <a:t>ӕ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g     z    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    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0FB21E2-92BF-459F-BFE2-58473971FCA8}"/>
              </a:ext>
            </a:extLst>
          </p:cNvPr>
          <p:cNvSpPr txBox="1"/>
          <p:nvPr/>
        </p:nvSpPr>
        <p:spPr>
          <a:xfrm>
            <a:off x="9004095" y="5994097"/>
            <a:ext cx="2347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b  </a:t>
            </a:r>
            <a:r>
              <a:rPr lang="az-Cyrl-AZ" sz="1600" dirty="0">
                <a:latin typeface="Arial" panose="020B0604020202020204" pitchFamily="34" charset="0"/>
                <a:cs typeface="Arial" panose="020B0604020202020204" pitchFamily="34" charset="0"/>
              </a:rPr>
              <a:t>ӕ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k     s    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    r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4820D6F9-1C0F-4755-9A08-BB5A4F4827F3}"/>
              </a:ext>
            </a:extLst>
          </p:cNvPr>
          <p:cNvCxnSpPr>
            <a:cxnSpLocks/>
          </p:cNvCxnSpPr>
          <p:nvPr/>
        </p:nvCxnSpPr>
        <p:spPr>
          <a:xfrm flipH="1">
            <a:off x="2343149" y="3299832"/>
            <a:ext cx="1404935" cy="246772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25D11FA6-B74A-47FA-88D9-47CA2C1DF6B4}"/>
              </a:ext>
            </a:extLst>
          </p:cNvPr>
          <p:cNvCxnSpPr>
            <a:cxnSpLocks/>
          </p:cNvCxnSpPr>
          <p:nvPr/>
        </p:nvCxnSpPr>
        <p:spPr>
          <a:xfrm flipH="1">
            <a:off x="6416278" y="3356984"/>
            <a:ext cx="1243011" cy="24105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CE007B15-3AB1-44CE-A2D1-FFBCCD022278}"/>
              </a:ext>
            </a:extLst>
          </p:cNvPr>
          <p:cNvCxnSpPr>
            <a:cxnSpLocks/>
          </p:cNvCxnSpPr>
          <p:nvPr/>
        </p:nvCxnSpPr>
        <p:spPr>
          <a:xfrm flipH="1">
            <a:off x="10151863" y="3328408"/>
            <a:ext cx="1404935" cy="246772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5BFF4E0-A26F-48EA-B4B6-7AE837D3D4C5}"/>
              </a:ext>
            </a:extLst>
          </p:cNvPr>
          <p:cNvSpPr txBox="1"/>
          <p:nvPr/>
        </p:nvSpPr>
        <p:spPr>
          <a:xfrm>
            <a:off x="4466033" y="343965"/>
            <a:ext cx="390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2F8BA1"/>
                </a:solidFill>
              </a:rPr>
              <a:t>regressive</a:t>
            </a:r>
            <a:r>
              <a:rPr lang="pt-BR" b="1" dirty="0">
                <a:solidFill>
                  <a:srgbClr val="2F8BA1"/>
                </a:solidFill>
              </a:rPr>
              <a:t> </a:t>
            </a:r>
            <a:r>
              <a:rPr lang="pt-BR" b="1" dirty="0" err="1">
                <a:solidFill>
                  <a:srgbClr val="2F8BA1"/>
                </a:solidFill>
              </a:rPr>
              <a:t>assimilation</a:t>
            </a:r>
            <a:r>
              <a:rPr lang="pt-BR" b="1" dirty="0">
                <a:solidFill>
                  <a:srgbClr val="2F8BA1"/>
                </a:solidFill>
              </a:rPr>
              <a:t> (</a:t>
            </a:r>
            <a:r>
              <a:rPr lang="pt-BR" b="1" dirty="0" err="1">
                <a:solidFill>
                  <a:srgbClr val="2F8BA1"/>
                </a:solidFill>
              </a:rPr>
              <a:t>stable</a:t>
            </a:r>
            <a:r>
              <a:rPr lang="pt-BR" b="1" dirty="0">
                <a:solidFill>
                  <a:srgbClr val="2F8BA1"/>
                </a:solidFill>
              </a:rPr>
              <a:t> SP)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668065B-F6E4-4D8E-BED3-E813C6CD05E1}"/>
              </a:ext>
            </a:extLst>
          </p:cNvPr>
          <p:cNvSpPr txBox="1"/>
          <p:nvPr/>
        </p:nvSpPr>
        <p:spPr>
          <a:xfrm>
            <a:off x="8366523" y="309928"/>
            <a:ext cx="390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2F8BA1"/>
                </a:solidFill>
              </a:rPr>
              <a:t>word</a:t>
            </a:r>
            <a:r>
              <a:rPr lang="pt-BR" b="1" dirty="0">
                <a:solidFill>
                  <a:srgbClr val="2F8BA1"/>
                </a:solidFill>
              </a:rPr>
              <a:t>-final </a:t>
            </a:r>
            <a:r>
              <a:rPr lang="pt-BR" b="1" dirty="0" err="1">
                <a:solidFill>
                  <a:srgbClr val="2F8BA1"/>
                </a:solidFill>
              </a:rPr>
              <a:t>devoicing</a:t>
            </a:r>
            <a:r>
              <a:rPr lang="pt-BR" b="1" dirty="0">
                <a:solidFill>
                  <a:srgbClr val="2F8BA1"/>
                </a:solidFill>
              </a:rPr>
              <a:t> (</a:t>
            </a:r>
            <a:r>
              <a:rPr lang="pt-BR" b="1" dirty="0" err="1">
                <a:solidFill>
                  <a:srgbClr val="2F8BA1"/>
                </a:solidFill>
              </a:rPr>
              <a:t>ongoing</a:t>
            </a:r>
            <a:r>
              <a:rPr lang="pt-BR" b="1" dirty="0">
                <a:solidFill>
                  <a:srgbClr val="2F8BA1"/>
                </a:solidFill>
              </a:rPr>
              <a:t> SP)</a:t>
            </a:r>
          </a:p>
        </p:txBody>
      </p:sp>
    </p:spTree>
    <p:extLst>
      <p:ext uri="{BB962C8B-B14F-4D97-AF65-F5344CB8AC3E}">
        <p14:creationId xmlns:p14="http://schemas.microsoft.com/office/powerpoint/2010/main" val="10028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63D3A1AC-2B8B-4F10-ABF3-F9B345499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171652"/>
              </p:ext>
            </p:extLst>
          </p:nvPr>
        </p:nvGraphicFramePr>
        <p:xfrm>
          <a:off x="771999" y="1739417"/>
          <a:ext cx="10335644" cy="3379166"/>
        </p:xfrm>
        <a:graphic>
          <a:graphicData uri="http://schemas.openxmlformats.org/drawingml/2006/table">
            <a:tbl>
              <a:tblPr firstRow="1" firstCol="1" bandRow="1"/>
              <a:tblGrid>
                <a:gridCol w="3057051">
                  <a:extLst>
                    <a:ext uri="{9D8B030D-6E8A-4147-A177-3AD203B41FA5}">
                      <a16:colId xmlns:a16="http://schemas.microsoft.com/office/drawing/2014/main" val="2797742594"/>
                    </a:ext>
                  </a:extLst>
                </a:gridCol>
                <a:gridCol w="1700212">
                  <a:extLst>
                    <a:ext uri="{9D8B030D-6E8A-4147-A177-3AD203B41FA5}">
                      <a16:colId xmlns:a16="http://schemas.microsoft.com/office/drawing/2014/main" val="1594884432"/>
                    </a:ext>
                  </a:extLst>
                </a:gridCol>
                <a:gridCol w="2200283">
                  <a:extLst>
                    <a:ext uri="{9D8B030D-6E8A-4147-A177-3AD203B41FA5}">
                      <a16:colId xmlns:a16="http://schemas.microsoft.com/office/drawing/2014/main" val="2790337998"/>
                    </a:ext>
                  </a:extLst>
                </a:gridCol>
                <a:gridCol w="3378098">
                  <a:extLst>
                    <a:ext uri="{9D8B030D-6E8A-4147-A177-3AD203B41FA5}">
                      <a16:colId xmlns:a16="http://schemas.microsoft.com/office/drawing/2014/main" val="2678814601"/>
                    </a:ext>
                  </a:extLst>
                </a:gridCol>
              </a:tblGrid>
              <a:tr h="475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0129" marR="19012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</a:p>
                  </a:txBody>
                  <a:tcPr marL="190129" marR="1901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190129" marR="190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HNR Mean (dB)</a:t>
                      </a:r>
                    </a:p>
                  </a:txBody>
                  <a:tcPr marL="190129" marR="190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090029"/>
                  </a:ext>
                </a:extLst>
              </a:tr>
              <a:tr h="4753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Brazilian Portuguese</a:t>
                      </a:r>
                    </a:p>
                  </a:txBody>
                  <a:tcPr marL="253506" marR="253506" marT="126753" marB="1267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/s/</a:t>
                      </a:r>
                    </a:p>
                  </a:txBody>
                  <a:tcPr marL="190129" marR="190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1409</a:t>
                      </a:r>
                    </a:p>
                  </a:txBody>
                  <a:tcPr marL="190129" marR="190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L="190129" marR="190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5926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/z/</a:t>
                      </a:r>
                    </a:p>
                  </a:txBody>
                  <a:tcPr marL="190129" marR="190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1424</a:t>
                      </a:r>
                    </a:p>
                  </a:txBody>
                  <a:tcPr marL="190129" marR="190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7.9</a:t>
                      </a:r>
                    </a:p>
                  </a:txBody>
                  <a:tcPr marL="190129" marR="190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148496"/>
                  </a:ext>
                </a:extLst>
              </a:tr>
              <a:tr h="47532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3506" marR="253506" marT="126753" marB="12675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50429237"/>
                  </a:ext>
                </a:extLst>
              </a:tr>
              <a:tr h="4753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L2 English</a:t>
                      </a:r>
                    </a:p>
                  </a:txBody>
                  <a:tcPr marL="253506" marR="253506" marT="126753" marB="1267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/s/</a:t>
                      </a:r>
                    </a:p>
                  </a:txBody>
                  <a:tcPr marL="190129" marR="190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1416</a:t>
                      </a:r>
                    </a:p>
                  </a:txBody>
                  <a:tcPr marL="190129" marR="190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190129" marR="190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113189"/>
                  </a:ext>
                </a:extLst>
              </a:tr>
              <a:tr h="4973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/z/</a:t>
                      </a:r>
                    </a:p>
                  </a:txBody>
                  <a:tcPr marL="190129" marR="190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1415</a:t>
                      </a:r>
                    </a:p>
                  </a:txBody>
                  <a:tcPr marL="190129" marR="190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</a:p>
                  </a:txBody>
                  <a:tcPr marL="190129" marR="1901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498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562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86880FF-FBDD-4885-81E0-662C051835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3"/>
          <a:stretch/>
        </p:blipFill>
        <p:spPr>
          <a:xfrm>
            <a:off x="2376635" y="1028701"/>
            <a:ext cx="8148341" cy="464057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04CC5BF-9895-4E3F-AFEC-F2CEF135C1C0}"/>
              </a:ext>
            </a:extLst>
          </p:cNvPr>
          <p:cNvSpPr txBox="1"/>
          <p:nvPr/>
        </p:nvSpPr>
        <p:spPr>
          <a:xfrm>
            <a:off x="1488281" y="429695"/>
            <a:ext cx="921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Sibilant</a:t>
            </a:r>
            <a:r>
              <a:rPr lang="pt-BR" b="1" dirty="0"/>
              <a:t> </a:t>
            </a:r>
            <a:r>
              <a:rPr lang="pt-BR" b="1" dirty="0" err="1"/>
              <a:t>voicing</a:t>
            </a:r>
            <a:r>
              <a:rPr lang="pt-BR" b="1" dirty="0"/>
              <a:t> per </a:t>
            </a:r>
            <a:r>
              <a:rPr lang="pt-BR" b="1" dirty="0" err="1"/>
              <a:t>following</a:t>
            </a:r>
            <a:r>
              <a:rPr lang="pt-BR" b="1" dirty="0"/>
              <a:t> </a:t>
            </a:r>
            <a:r>
              <a:rPr lang="pt-BR" b="1" dirty="0" err="1"/>
              <a:t>phonological</a:t>
            </a:r>
            <a:r>
              <a:rPr lang="pt-BR" b="1" dirty="0"/>
              <a:t> </a:t>
            </a:r>
            <a:r>
              <a:rPr lang="pt-BR" b="1" dirty="0" err="1"/>
              <a:t>environment</a:t>
            </a:r>
            <a:r>
              <a:rPr lang="pt-BR" b="1" dirty="0"/>
              <a:t> (PB)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DDF6F51-A362-4C68-AE2B-697D3745BB01}"/>
              </a:ext>
            </a:extLst>
          </p:cNvPr>
          <p:cNvSpPr/>
          <p:nvPr/>
        </p:nvSpPr>
        <p:spPr>
          <a:xfrm>
            <a:off x="363539" y="5829299"/>
            <a:ext cx="2692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W = 340138, p-</a:t>
            </a:r>
            <a:r>
              <a:rPr lang="pt-BR" dirty="0" err="1">
                <a:solidFill>
                  <a:srgbClr val="0070C0"/>
                </a:solidFill>
              </a:rPr>
              <a:t>value</a:t>
            </a:r>
            <a:r>
              <a:rPr lang="pt-BR" dirty="0">
                <a:solidFill>
                  <a:srgbClr val="0070C0"/>
                </a:solidFill>
              </a:rPr>
              <a:t> &lt; 0.01</a:t>
            </a:r>
          </a:p>
          <a:p>
            <a:r>
              <a:rPr lang="pt-BR" dirty="0" err="1">
                <a:solidFill>
                  <a:srgbClr val="0070C0"/>
                </a:solidFill>
              </a:rPr>
              <a:t>Sd</a:t>
            </a:r>
            <a:r>
              <a:rPr lang="pt-BR" dirty="0">
                <a:solidFill>
                  <a:srgbClr val="0070C0"/>
                </a:solidFill>
              </a:rPr>
              <a:t> = 4.5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04DD952-C0E4-4860-B488-A2B272BD833A}"/>
              </a:ext>
            </a:extLst>
          </p:cNvPr>
          <p:cNvSpPr txBox="1"/>
          <p:nvPr/>
        </p:nvSpPr>
        <p:spPr>
          <a:xfrm>
            <a:off x="4482735" y="5564624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Pause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5A34FCC-B732-457F-8A7D-0F5FD56320D2}"/>
              </a:ext>
            </a:extLst>
          </p:cNvPr>
          <p:cNvSpPr txBox="1"/>
          <p:nvPr/>
        </p:nvSpPr>
        <p:spPr>
          <a:xfrm>
            <a:off x="7992291" y="5554980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Vowel</a:t>
            </a:r>
          </a:p>
        </p:txBody>
      </p:sp>
    </p:spTree>
    <p:extLst>
      <p:ext uri="{BB962C8B-B14F-4D97-AF65-F5344CB8AC3E}">
        <p14:creationId xmlns:p14="http://schemas.microsoft.com/office/powerpoint/2010/main" val="2012049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DC5B05D-A8F9-43CC-B3AC-CAD61BA1FD3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4"/>
          <a:stretch/>
        </p:blipFill>
        <p:spPr>
          <a:xfrm>
            <a:off x="1728787" y="632365"/>
            <a:ext cx="8734425" cy="48259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19F9331-6931-4D4F-9F47-9549E2882A73}"/>
              </a:ext>
            </a:extLst>
          </p:cNvPr>
          <p:cNvSpPr/>
          <p:nvPr/>
        </p:nvSpPr>
        <p:spPr>
          <a:xfrm>
            <a:off x="248920" y="5952730"/>
            <a:ext cx="2505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 = 203088, p-value &lt; 0.01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EEF5024-C3F0-478A-A3C1-E989B88AE286}"/>
              </a:ext>
            </a:extLst>
          </p:cNvPr>
          <p:cNvSpPr/>
          <p:nvPr/>
        </p:nvSpPr>
        <p:spPr>
          <a:xfrm>
            <a:off x="248920" y="6222023"/>
            <a:ext cx="2509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 = 155599, p-value &lt; 0.01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E8C1172-659B-49A3-909C-E44CF083DD10}"/>
              </a:ext>
            </a:extLst>
          </p:cNvPr>
          <p:cNvSpPr txBox="1"/>
          <p:nvPr/>
        </p:nvSpPr>
        <p:spPr>
          <a:xfrm>
            <a:off x="3821553" y="5458265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Pause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174581E-6071-4D43-9937-8D25D442475B}"/>
              </a:ext>
            </a:extLst>
          </p:cNvPr>
          <p:cNvSpPr txBox="1"/>
          <p:nvPr/>
        </p:nvSpPr>
        <p:spPr>
          <a:xfrm>
            <a:off x="7091959" y="5476757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Vowel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25516B3-B8F8-40FF-BEDD-2AE5373D7A4B}"/>
              </a:ext>
            </a:extLst>
          </p:cNvPr>
          <p:cNvSpPr txBox="1"/>
          <p:nvPr/>
        </p:nvSpPr>
        <p:spPr>
          <a:xfrm>
            <a:off x="1488281" y="429695"/>
            <a:ext cx="921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Sibilant</a:t>
            </a:r>
            <a:r>
              <a:rPr lang="pt-BR" b="1" dirty="0"/>
              <a:t> </a:t>
            </a:r>
            <a:r>
              <a:rPr lang="pt-BR" b="1" dirty="0" err="1"/>
              <a:t>voicing</a:t>
            </a:r>
            <a:r>
              <a:rPr lang="pt-BR" b="1" dirty="0"/>
              <a:t> per </a:t>
            </a:r>
            <a:r>
              <a:rPr lang="pt-BR" b="1" dirty="0" err="1"/>
              <a:t>following</a:t>
            </a:r>
            <a:r>
              <a:rPr lang="pt-BR" b="1" dirty="0"/>
              <a:t> </a:t>
            </a:r>
            <a:r>
              <a:rPr lang="pt-BR" b="1" dirty="0" err="1"/>
              <a:t>phonological</a:t>
            </a:r>
            <a:r>
              <a:rPr lang="pt-BR" b="1" dirty="0"/>
              <a:t> </a:t>
            </a:r>
            <a:r>
              <a:rPr lang="pt-BR" b="1" dirty="0" err="1"/>
              <a:t>environment</a:t>
            </a:r>
            <a:r>
              <a:rPr lang="pt-BR" b="1" dirty="0"/>
              <a:t> (L2E)</a:t>
            </a:r>
          </a:p>
        </p:txBody>
      </p:sp>
    </p:spTree>
    <p:extLst>
      <p:ext uri="{BB962C8B-B14F-4D97-AF65-F5344CB8AC3E}">
        <p14:creationId xmlns:p14="http://schemas.microsoft.com/office/powerpoint/2010/main" val="546014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946CD91-C9A0-4515-988F-D0F06A9DCBF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0"/>
          <a:stretch/>
        </p:blipFill>
        <p:spPr>
          <a:xfrm>
            <a:off x="2014696" y="524726"/>
            <a:ext cx="9077008" cy="531772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A5EE324-3DE0-4238-BBF6-03B74BF65C2E}"/>
              </a:ext>
            </a:extLst>
          </p:cNvPr>
          <p:cNvSpPr/>
          <p:nvPr/>
        </p:nvSpPr>
        <p:spPr>
          <a:xfrm>
            <a:off x="292484" y="6031669"/>
            <a:ext cx="3164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χ²  = 28.699, df = 3, p-value &lt; 0.001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160AC90-617C-4DE0-92E1-30BF6659C3F6}"/>
              </a:ext>
            </a:extLst>
          </p:cNvPr>
          <p:cNvSpPr/>
          <p:nvPr/>
        </p:nvSpPr>
        <p:spPr>
          <a:xfrm>
            <a:off x="292484" y="6293588"/>
            <a:ext cx="30620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χ²  = 7.6952, df = 3, p-value = 0.04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A336E6F-12E0-4002-8C46-2AF694A26456}"/>
              </a:ext>
            </a:extLst>
          </p:cNvPr>
          <p:cNvSpPr txBox="1"/>
          <p:nvPr/>
        </p:nvSpPr>
        <p:spPr>
          <a:xfrm>
            <a:off x="1488281" y="429695"/>
            <a:ext cx="921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Sibilant</a:t>
            </a:r>
            <a:r>
              <a:rPr lang="pt-BR" b="1" dirty="0"/>
              <a:t> </a:t>
            </a:r>
            <a:r>
              <a:rPr lang="pt-BR" b="1" dirty="0" err="1"/>
              <a:t>voicing</a:t>
            </a:r>
            <a:r>
              <a:rPr lang="pt-BR" b="1" dirty="0"/>
              <a:t> per </a:t>
            </a:r>
            <a:r>
              <a:rPr lang="pt-BR" b="1" dirty="0" err="1"/>
              <a:t>preceding</a:t>
            </a:r>
            <a:r>
              <a:rPr lang="pt-BR" b="1" dirty="0"/>
              <a:t> </a:t>
            </a:r>
            <a:r>
              <a:rPr lang="pt-BR" b="1" dirty="0" err="1"/>
              <a:t>phonological</a:t>
            </a:r>
            <a:r>
              <a:rPr lang="pt-BR" b="1" dirty="0"/>
              <a:t> </a:t>
            </a:r>
            <a:r>
              <a:rPr lang="pt-BR" b="1" dirty="0" err="1"/>
              <a:t>environment</a:t>
            </a:r>
            <a:r>
              <a:rPr lang="pt-BR" b="1" dirty="0"/>
              <a:t> (L2E)</a:t>
            </a:r>
          </a:p>
        </p:txBody>
      </p:sp>
    </p:spTree>
    <p:extLst>
      <p:ext uri="{BB962C8B-B14F-4D97-AF65-F5344CB8AC3E}">
        <p14:creationId xmlns:p14="http://schemas.microsoft.com/office/powerpoint/2010/main" val="1191007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BB2E91-5F7F-4504-8705-A521CD2C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18728"/>
            <a:ext cx="9875520" cy="709379"/>
          </a:xfrm>
        </p:spPr>
        <p:txBody>
          <a:bodyPr>
            <a:normAutofit/>
          </a:bodyPr>
          <a:lstStyle/>
          <a:p>
            <a:r>
              <a:rPr lang="en-A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remarks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6DBEA1-56D9-4ECF-9F69-403B792B3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232" y="1557002"/>
            <a:ext cx="10291536" cy="4602722"/>
          </a:xfrm>
        </p:spPr>
        <p:txBody>
          <a:bodyPr>
            <a:noAutofit/>
          </a:bodyPr>
          <a:lstStyle/>
          <a:p>
            <a:pPr algn="just"/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The production of L2 English phonotactic patterns is influenced by orthography: an epenthetic vowel is more prone to occur when the pattern is &lt;Ces&gt; rather than &lt;Cs&gt;.</a:t>
            </a:r>
          </a:p>
          <a:p>
            <a:pPr algn="just"/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Visual access to orthographic forms did not influence a vowel to occur, suggesting that orthographic patterns have a permanent impact on literate individuals’ mental representations.</a:t>
            </a:r>
          </a:p>
          <a:p>
            <a:pPr algn="just"/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HNR is strongly influenced by phonetic environments, including preceding epenthetic vowels. </a:t>
            </a:r>
          </a:p>
          <a:p>
            <a:pPr algn="just"/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[z] poses a challenge to Brazilian speakers of L2 English, since it has no exemplars from the L1</a:t>
            </a:r>
            <a:r>
              <a:rPr lang="en-US" sz="21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Robust patterns from the L1 are adopted in the L2, including both subphonemic properties and ongoing sound changes.</a:t>
            </a:r>
          </a:p>
        </p:txBody>
      </p:sp>
    </p:spTree>
    <p:extLst>
      <p:ext uri="{BB962C8B-B14F-4D97-AF65-F5344CB8AC3E}">
        <p14:creationId xmlns:p14="http://schemas.microsoft.com/office/powerpoint/2010/main" val="17583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BB2E91-5F7F-4504-8705-A521CD2C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640" y="819384"/>
            <a:ext cx="9875520" cy="709379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A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6C2A867-A2EC-410F-9A00-55CC43C44381}"/>
              </a:ext>
            </a:extLst>
          </p:cNvPr>
          <p:cNvSpPr txBox="1"/>
          <p:nvPr/>
        </p:nvSpPr>
        <p:spPr>
          <a:xfrm>
            <a:off x="7286625" y="5947894"/>
            <a:ext cx="56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wellington.matt@gmail.com</a:t>
            </a:r>
          </a:p>
        </p:txBody>
      </p:sp>
      <p:pic>
        <p:nvPicPr>
          <p:cNvPr id="4" name="Picture 2" descr="Universidade Federal de Minas Gerais : Rankings, Fees &amp; Courses Details |  Top Universities">
            <a:extLst>
              <a:ext uri="{FF2B5EF4-FFF2-40B4-BE49-F238E27FC236}">
                <a16:creationId xmlns:a16="http://schemas.microsoft.com/office/drawing/2014/main" id="{392C34CB-F37B-4B39-BC0A-806FBBA62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38688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niversity of Groningen (The Netherlands) | ESCAPE">
            <a:extLst>
              <a:ext uri="{FF2B5EF4-FFF2-40B4-BE49-F238E27FC236}">
                <a16:creationId xmlns:a16="http://schemas.microsoft.com/office/drawing/2014/main" id="{E482E17A-55D2-47EC-9B7E-BAEC05AB1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80" y="117475"/>
            <a:ext cx="2784158" cy="185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571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AE5273E-8704-487F-997F-7B1DC3AC43C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1"/>
          <a:stretch/>
        </p:blipFill>
        <p:spPr>
          <a:xfrm>
            <a:off x="914559" y="686976"/>
            <a:ext cx="10686892" cy="57387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CDB4707-17EA-4CB6-B5D3-986A182F4E2A}"/>
              </a:ext>
            </a:extLst>
          </p:cNvPr>
          <p:cNvSpPr txBox="1"/>
          <p:nvPr/>
        </p:nvSpPr>
        <p:spPr>
          <a:xfrm>
            <a:off x="1488281" y="317644"/>
            <a:ext cx="921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Sibilant</a:t>
            </a:r>
            <a:r>
              <a:rPr lang="pt-BR" b="1" dirty="0"/>
              <a:t> </a:t>
            </a:r>
            <a:r>
              <a:rPr lang="pt-BR" b="1" dirty="0" err="1"/>
              <a:t>voicing</a:t>
            </a:r>
            <a:r>
              <a:rPr lang="pt-BR" b="1" dirty="0"/>
              <a:t> per </a:t>
            </a:r>
            <a:r>
              <a:rPr lang="pt-BR" b="1" dirty="0" err="1"/>
              <a:t>word</a:t>
            </a:r>
            <a:r>
              <a:rPr lang="pt-BR" b="1" dirty="0"/>
              <a:t> (L2E)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0D51186-DA25-48AE-8445-FC78FA5540CE}"/>
              </a:ext>
            </a:extLst>
          </p:cNvPr>
          <p:cNvSpPr/>
          <p:nvPr/>
        </p:nvSpPr>
        <p:spPr>
          <a:xfrm>
            <a:off x="1488280" y="5714268"/>
            <a:ext cx="1497807" cy="6971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EDA9F4F-02B2-4920-A597-EE19EA27B80E}"/>
              </a:ext>
            </a:extLst>
          </p:cNvPr>
          <p:cNvSpPr/>
          <p:nvPr/>
        </p:nvSpPr>
        <p:spPr>
          <a:xfrm>
            <a:off x="10086974" y="5714268"/>
            <a:ext cx="543294" cy="7114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EF7C78-6527-43E4-B3F9-A130BE7ABF6A}"/>
              </a:ext>
            </a:extLst>
          </p:cNvPr>
          <p:cNvSpPr/>
          <p:nvPr/>
        </p:nvSpPr>
        <p:spPr>
          <a:xfrm>
            <a:off x="8829305" y="5710634"/>
            <a:ext cx="543294" cy="7114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C0F5AF0-3AD1-4608-A321-5FEE5C49F79E}"/>
              </a:ext>
            </a:extLst>
          </p:cNvPr>
          <p:cNvSpPr/>
          <p:nvPr/>
        </p:nvSpPr>
        <p:spPr>
          <a:xfrm>
            <a:off x="9572994" y="5716526"/>
            <a:ext cx="256808" cy="7114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69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D2F51-20E6-E64B-AF5B-6D3E68DE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08" y="281499"/>
            <a:ext cx="5682803" cy="128359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Phonotactic Pattern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DC28D93-9C55-4217-8583-E6C6BE6AB913}"/>
              </a:ext>
            </a:extLst>
          </p:cNvPr>
          <p:cNvSpPr/>
          <p:nvPr/>
        </p:nvSpPr>
        <p:spPr>
          <a:xfrm>
            <a:off x="880108" y="1681460"/>
            <a:ext cx="9649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A phonotactic pattern defines possible syllable structure, consonant clusters and vowel sequences (TRASK, 2011).</a:t>
            </a:r>
            <a:endParaRPr lang="pt-BR" sz="2800" dirty="0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74E0A4F5-8224-4E2A-867E-31412885569E}"/>
              </a:ext>
            </a:extLst>
          </p:cNvPr>
          <p:cNvSpPr/>
          <p:nvPr/>
        </p:nvSpPr>
        <p:spPr>
          <a:xfrm>
            <a:off x="880108" y="2951946"/>
            <a:ext cx="9649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English word-final /CC/: </a:t>
            </a:r>
            <a:r>
              <a:rPr lang="en-US" sz="2800" i="1" dirty="0"/>
              <a:t>impact, worked, laughed. </a:t>
            </a:r>
            <a:endParaRPr lang="pt-BR" sz="2800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677D6095-D99D-4C4D-961A-7F7E425E7512}"/>
              </a:ext>
            </a:extLst>
          </p:cNvPr>
          <p:cNvSpPr/>
          <p:nvPr/>
        </p:nvSpPr>
        <p:spPr>
          <a:xfrm>
            <a:off x="880108" y="3951119"/>
            <a:ext cx="9649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English /Cs/: </a:t>
            </a:r>
            <a:r>
              <a:rPr lang="en-US" sz="2800" i="1" dirty="0"/>
              <a:t>cats, dogs, bags.</a:t>
            </a:r>
            <a:endParaRPr lang="pt-BR" sz="2800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EED5A4B8-DE09-48BA-A299-39105166F7B2}"/>
              </a:ext>
            </a:extLst>
          </p:cNvPr>
          <p:cNvSpPr/>
          <p:nvPr/>
        </p:nvSpPr>
        <p:spPr>
          <a:xfrm>
            <a:off x="880108" y="4914930"/>
            <a:ext cx="9649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Brazilian Portuguese /Cs/: </a:t>
            </a:r>
            <a:r>
              <a:rPr lang="en-US" sz="2800" i="1" dirty="0"/>
              <a:t>crepes, </a:t>
            </a:r>
            <a:r>
              <a:rPr lang="en-US" sz="2800" i="1" dirty="0" err="1"/>
              <a:t>botes</a:t>
            </a:r>
            <a:r>
              <a:rPr lang="en-US" sz="2800" i="1" dirty="0"/>
              <a:t>, cheques.</a:t>
            </a:r>
            <a:endParaRPr lang="pt-BR" sz="28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D4DA9A4-B1A4-4E2B-96FF-3DF13AB9751F}"/>
              </a:ext>
            </a:extLst>
          </p:cNvPr>
          <p:cNvSpPr/>
          <p:nvPr/>
        </p:nvSpPr>
        <p:spPr>
          <a:xfrm>
            <a:off x="4314357" y="2655807"/>
            <a:ext cx="1213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6381B9"/>
                </a:solidFill>
                <a:latin typeface="Arial" panose="020B0604020202020204" pitchFamily="34" charset="0"/>
              </a:rPr>
              <a:t>ˈ</a:t>
            </a:r>
            <a:r>
              <a:rPr lang="pt-BR" sz="2000" b="1" dirty="0" err="1">
                <a:solidFill>
                  <a:srgbClr val="6381B9"/>
                </a:solidFill>
                <a:latin typeface="Arial" panose="020B0604020202020204" pitchFamily="34" charset="0"/>
              </a:rPr>
              <a:t>ɪmpækt</a:t>
            </a:r>
            <a:endParaRPr lang="pt-BR" sz="2000" b="1" dirty="0">
              <a:solidFill>
                <a:srgbClr val="6381B9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02524D9-8627-4644-AC79-ED5557033776}"/>
              </a:ext>
            </a:extLst>
          </p:cNvPr>
          <p:cNvSpPr/>
          <p:nvPr/>
        </p:nvSpPr>
        <p:spPr>
          <a:xfrm>
            <a:off x="5639260" y="2645865"/>
            <a:ext cx="923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err="1">
                <a:solidFill>
                  <a:srgbClr val="6381B9"/>
                </a:solidFill>
                <a:latin typeface="Arial" panose="020B0604020202020204" pitchFamily="34" charset="0"/>
              </a:rPr>
              <a:t>wɜːrkt</a:t>
            </a:r>
            <a:endParaRPr lang="pt-BR" b="1" dirty="0">
              <a:solidFill>
                <a:srgbClr val="6381B9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B91B73D-5BD2-4EEC-86AE-62AE99AA79BE}"/>
              </a:ext>
            </a:extLst>
          </p:cNvPr>
          <p:cNvSpPr/>
          <p:nvPr/>
        </p:nvSpPr>
        <p:spPr>
          <a:xfrm>
            <a:off x="6895578" y="2584310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>
                <a:solidFill>
                  <a:srgbClr val="6381B9"/>
                </a:solidFill>
                <a:latin typeface="Arial" panose="020B0604020202020204" pitchFamily="34" charset="0"/>
              </a:rPr>
              <a:t>læft</a:t>
            </a:r>
            <a:endParaRPr lang="pt-BR" b="1" dirty="0">
              <a:solidFill>
                <a:srgbClr val="6381B9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ABE7335-CB80-4220-88D9-044759733432}"/>
              </a:ext>
            </a:extLst>
          </p:cNvPr>
          <p:cNvSpPr/>
          <p:nvPr/>
        </p:nvSpPr>
        <p:spPr>
          <a:xfrm>
            <a:off x="2739494" y="3751064"/>
            <a:ext cx="1084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6381B9"/>
                </a:solidFill>
                <a:latin typeface="Arial" panose="020B0604020202020204" pitchFamily="34" charset="0"/>
              </a:rPr>
              <a:t>k</a:t>
            </a:r>
            <a:r>
              <a:rPr lang="az-Cyrl-AZ" sz="2000" b="1" dirty="0">
                <a:solidFill>
                  <a:srgbClr val="6381B9"/>
                </a:solidFill>
                <a:latin typeface="Arial" panose="020B0604020202020204" pitchFamily="34" charset="0"/>
              </a:rPr>
              <a:t>ӕ</a:t>
            </a:r>
            <a:r>
              <a:rPr lang="pt-BR" sz="2000" b="1" dirty="0" err="1">
                <a:solidFill>
                  <a:srgbClr val="6381B9"/>
                </a:solidFill>
                <a:latin typeface="Arial" panose="020B0604020202020204" pitchFamily="34" charset="0"/>
              </a:rPr>
              <a:t>ts</a:t>
            </a:r>
            <a:endParaRPr lang="pt-BR" sz="2000" b="1" dirty="0">
              <a:solidFill>
                <a:srgbClr val="6381B9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B006CB0-9D98-4CEC-A70E-A9FEF02448FE}"/>
              </a:ext>
            </a:extLst>
          </p:cNvPr>
          <p:cNvSpPr/>
          <p:nvPr/>
        </p:nvSpPr>
        <p:spPr>
          <a:xfrm>
            <a:off x="3601608" y="3740097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err="1">
                <a:solidFill>
                  <a:srgbClr val="6381B9"/>
                </a:solidFill>
                <a:latin typeface="Arial" panose="020B0604020202020204" pitchFamily="34" charset="0"/>
              </a:rPr>
              <a:t>dɒɡz</a:t>
            </a:r>
            <a:endParaRPr lang="pt-BR" b="1" dirty="0">
              <a:solidFill>
                <a:srgbClr val="6381B9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D13EDCA-D347-4158-A410-4D541C975F3A}"/>
              </a:ext>
            </a:extLst>
          </p:cNvPr>
          <p:cNvSpPr/>
          <p:nvPr/>
        </p:nvSpPr>
        <p:spPr>
          <a:xfrm>
            <a:off x="4493893" y="3740097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err="1">
                <a:solidFill>
                  <a:srgbClr val="6381B9"/>
                </a:solidFill>
                <a:latin typeface="Arial" panose="020B0604020202020204" pitchFamily="34" charset="0"/>
              </a:rPr>
              <a:t>bæɡz</a:t>
            </a:r>
            <a:endParaRPr lang="pt-BR" sz="2000" b="1" dirty="0">
              <a:solidFill>
                <a:srgbClr val="6381B9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E1A9D5E-A322-4794-AF14-D803C68898BF}"/>
              </a:ext>
            </a:extLst>
          </p:cNvPr>
          <p:cNvSpPr/>
          <p:nvPr/>
        </p:nvSpPr>
        <p:spPr>
          <a:xfrm>
            <a:off x="4850277" y="4673884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err="1">
                <a:solidFill>
                  <a:srgbClr val="638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kɾɛps</a:t>
            </a:r>
            <a:endParaRPr lang="pt-BR" sz="2000" b="1" dirty="0">
              <a:solidFill>
                <a:srgbClr val="6381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147FE00-9431-4E37-85A5-D50CF5A5DFFC}"/>
              </a:ext>
            </a:extLst>
          </p:cNvPr>
          <p:cNvSpPr/>
          <p:nvPr/>
        </p:nvSpPr>
        <p:spPr>
          <a:xfrm>
            <a:off x="5850857" y="4661837"/>
            <a:ext cx="71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err="1">
                <a:solidFill>
                  <a:srgbClr val="638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bɔts</a:t>
            </a:r>
            <a:endParaRPr lang="pt-BR" sz="2000" b="1" dirty="0">
              <a:solidFill>
                <a:srgbClr val="6381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DDC748C-482A-42B8-8B17-DBE1E0917327}"/>
              </a:ext>
            </a:extLst>
          </p:cNvPr>
          <p:cNvSpPr/>
          <p:nvPr/>
        </p:nvSpPr>
        <p:spPr>
          <a:xfrm>
            <a:off x="6936454" y="4661807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err="1">
                <a:solidFill>
                  <a:srgbClr val="638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ʃɛks</a:t>
            </a:r>
            <a:endParaRPr lang="pt-BR" sz="2000" b="1" dirty="0">
              <a:solidFill>
                <a:srgbClr val="6381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  <p:bldP spid="39" grpId="0"/>
      <p:bldP spid="3" grpId="0"/>
      <p:bldP spid="4" grpId="0"/>
      <p:bldP spid="6" grpId="0"/>
      <p:bldP spid="7" grpId="0"/>
      <p:bldP spid="8" grpId="0"/>
      <p:bldP spid="9" grpId="0"/>
      <p:bldP spid="11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4FEE23F-EE1B-4E67-B4FD-917C30F6E91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9"/>
          <a:stretch/>
        </p:blipFill>
        <p:spPr>
          <a:xfrm>
            <a:off x="1774031" y="686976"/>
            <a:ext cx="9513094" cy="580675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7C08AF4-6E61-4014-BDD0-62BC18C5DF6A}"/>
              </a:ext>
            </a:extLst>
          </p:cNvPr>
          <p:cNvSpPr txBox="1"/>
          <p:nvPr/>
        </p:nvSpPr>
        <p:spPr>
          <a:xfrm>
            <a:off x="1488281" y="317644"/>
            <a:ext cx="921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Sibilant</a:t>
            </a:r>
            <a:r>
              <a:rPr lang="pt-BR" b="1" dirty="0"/>
              <a:t> </a:t>
            </a:r>
            <a:r>
              <a:rPr lang="pt-BR" b="1" dirty="0" err="1"/>
              <a:t>voicing</a:t>
            </a:r>
            <a:r>
              <a:rPr lang="pt-BR" b="1" dirty="0"/>
              <a:t> per individual (L2E)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48E9A42-F64D-41F6-A802-D3E80927C580}"/>
              </a:ext>
            </a:extLst>
          </p:cNvPr>
          <p:cNvSpPr/>
          <p:nvPr/>
        </p:nvSpPr>
        <p:spPr>
          <a:xfrm>
            <a:off x="4390638" y="6171024"/>
            <a:ext cx="280218" cy="3227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1ECCF3F-0216-40EE-BE18-6E04E247352C}"/>
              </a:ext>
            </a:extLst>
          </p:cNvPr>
          <p:cNvSpPr/>
          <p:nvPr/>
        </p:nvSpPr>
        <p:spPr>
          <a:xfrm>
            <a:off x="6361893" y="6171024"/>
            <a:ext cx="280218" cy="3227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3F19385-0948-4272-AD71-834F0199E19B}"/>
              </a:ext>
            </a:extLst>
          </p:cNvPr>
          <p:cNvSpPr/>
          <p:nvPr/>
        </p:nvSpPr>
        <p:spPr>
          <a:xfrm>
            <a:off x="9902008" y="6156736"/>
            <a:ext cx="280218" cy="3227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1DC7AD3-A68D-46C5-ABD0-20E5DF306191}"/>
              </a:ext>
            </a:extLst>
          </p:cNvPr>
          <p:cNvSpPr/>
          <p:nvPr/>
        </p:nvSpPr>
        <p:spPr>
          <a:xfrm>
            <a:off x="8320857" y="6171024"/>
            <a:ext cx="280218" cy="3227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9B2BC87-7B4D-435B-91CC-7DB81BD72008}"/>
              </a:ext>
            </a:extLst>
          </p:cNvPr>
          <p:cNvSpPr/>
          <p:nvPr/>
        </p:nvSpPr>
        <p:spPr>
          <a:xfrm>
            <a:off x="6739706" y="6171024"/>
            <a:ext cx="280218" cy="3227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33075A6-4121-4D70-95A8-6F69D376F601}"/>
              </a:ext>
            </a:extLst>
          </p:cNvPr>
          <p:cNvSpPr/>
          <p:nvPr/>
        </p:nvSpPr>
        <p:spPr>
          <a:xfrm>
            <a:off x="3967545" y="6171024"/>
            <a:ext cx="280218" cy="3227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4BB7166-C529-43B9-B481-63FAC336939E}"/>
              </a:ext>
            </a:extLst>
          </p:cNvPr>
          <p:cNvSpPr/>
          <p:nvPr/>
        </p:nvSpPr>
        <p:spPr>
          <a:xfrm>
            <a:off x="3561157" y="6171024"/>
            <a:ext cx="280218" cy="3227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89574A1-A136-4E36-9640-EC04D51E5416}"/>
              </a:ext>
            </a:extLst>
          </p:cNvPr>
          <p:cNvSpPr/>
          <p:nvPr/>
        </p:nvSpPr>
        <p:spPr>
          <a:xfrm>
            <a:off x="2419383" y="6157181"/>
            <a:ext cx="280218" cy="3227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9145498-364E-4654-A5CB-D9D1FD19ECAF}"/>
              </a:ext>
            </a:extLst>
          </p:cNvPr>
          <p:cNvSpPr/>
          <p:nvPr/>
        </p:nvSpPr>
        <p:spPr>
          <a:xfrm>
            <a:off x="5158555" y="6157181"/>
            <a:ext cx="280218" cy="3227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D6BBD39-9681-4A53-BCEE-D42623168AAE}"/>
              </a:ext>
            </a:extLst>
          </p:cNvPr>
          <p:cNvSpPr/>
          <p:nvPr/>
        </p:nvSpPr>
        <p:spPr>
          <a:xfrm>
            <a:off x="5571318" y="6171024"/>
            <a:ext cx="280218" cy="3227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C5288B6-59CE-4E3B-862B-AAEB0A23D37E}"/>
              </a:ext>
            </a:extLst>
          </p:cNvPr>
          <p:cNvSpPr/>
          <p:nvPr/>
        </p:nvSpPr>
        <p:spPr>
          <a:xfrm>
            <a:off x="2803147" y="6178673"/>
            <a:ext cx="280218" cy="3227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A0BCCC9-7916-458D-A77B-400F6465E61C}"/>
              </a:ext>
            </a:extLst>
          </p:cNvPr>
          <p:cNvSpPr/>
          <p:nvPr/>
        </p:nvSpPr>
        <p:spPr>
          <a:xfrm>
            <a:off x="3186912" y="6157181"/>
            <a:ext cx="280218" cy="3227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BFCCE5E-C6BA-4806-A28C-E74E566BAC23}"/>
              </a:ext>
            </a:extLst>
          </p:cNvPr>
          <p:cNvSpPr/>
          <p:nvPr/>
        </p:nvSpPr>
        <p:spPr>
          <a:xfrm>
            <a:off x="5949130" y="6171024"/>
            <a:ext cx="280218" cy="3227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665C0E8-5434-4FB4-9A97-E3B3EDD73465}"/>
              </a:ext>
            </a:extLst>
          </p:cNvPr>
          <p:cNvSpPr/>
          <p:nvPr/>
        </p:nvSpPr>
        <p:spPr>
          <a:xfrm>
            <a:off x="8699864" y="6171024"/>
            <a:ext cx="280218" cy="3227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740B37F-0BA1-418A-9E43-1B39D198A6F8}"/>
              </a:ext>
            </a:extLst>
          </p:cNvPr>
          <p:cNvSpPr/>
          <p:nvPr/>
        </p:nvSpPr>
        <p:spPr>
          <a:xfrm>
            <a:off x="9125723" y="6157181"/>
            <a:ext cx="280218" cy="3227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444A7B2-F892-4B72-89A7-28D7B129C446}"/>
              </a:ext>
            </a:extLst>
          </p:cNvPr>
          <p:cNvSpPr/>
          <p:nvPr/>
        </p:nvSpPr>
        <p:spPr>
          <a:xfrm>
            <a:off x="4759694" y="6171024"/>
            <a:ext cx="280218" cy="3227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A51CEBE7-7646-4684-9B9D-91E52D7C5775}"/>
              </a:ext>
            </a:extLst>
          </p:cNvPr>
          <p:cNvSpPr/>
          <p:nvPr/>
        </p:nvSpPr>
        <p:spPr>
          <a:xfrm>
            <a:off x="7544568" y="6178673"/>
            <a:ext cx="280218" cy="3227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3117604-2D7D-432B-BDAC-45B42EE537FC}"/>
              </a:ext>
            </a:extLst>
          </p:cNvPr>
          <p:cNvSpPr/>
          <p:nvPr/>
        </p:nvSpPr>
        <p:spPr>
          <a:xfrm>
            <a:off x="7145711" y="6157181"/>
            <a:ext cx="280218" cy="3227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C5D1DD46-A714-433E-A4D6-0FA10592DA08}"/>
              </a:ext>
            </a:extLst>
          </p:cNvPr>
          <p:cNvSpPr/>
          <p:nvPr/>
        </p:nvSpPr>
        <p:spPr>
          <a:xfrm>
            <a:off x="9520975" y="6157181"/>
            <a:ext cx="280218" cy="3227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7929029-A8B4-4A81-BC92-0377F462800C}"/>
              </a:ext>
            </a:extLst>
          </p:cNvPr>
          <p:cNvSpPr/>
          <p:nvPr/>
        </p:nvSpPr>
        <p:spPr>
          <a:xfrm>
            <a:off x="7929142" y="6178673"/>
            <a:ext cx="280218" cy="3227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13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D2F51-20E6-E64B-AF5B-6D3E68DE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08" y="281499"/>
            <a:ext cx="5682803" cy="128359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English plural suffixes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946E0-2500-E443-84D6-CC2F8A434325}"/>
              </a:ext>
            </a:extLst>
          </p:cNvPr>
          <p:cNvSpPr txBox="1"/>
          <p:nvPr/>
        </p:nvSpPr>
        <p:spPr>
          <a:xfrm>
            <a:off x="880108" y="1151819"/>
            <a:ext cx="257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(also 3</a:t>
            </a:r>
            <a:r>
              <a:rPr lang="en-US" baseline="30000" dirty="0"/>
              <a:t>rd</a:t>
            </a:r>
            <a:r>
              <a:rPr lang="en-US" dirty="0"/>
              <a:t>. p. s. present)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72B0EE-8F56-4DB6-A152-3871AAA8C507}"/>
              </a:ext>
            </a:extLst>
          </p:cNvPr>
          <p:cNvSpPr txBox="1"/>
          <p:nvPr/>
        </p:nvSpPr>
        <p:spPr>
          <a:xfrm>
            <a:off x="880110" y="1936594"/>
            <a:ext cx="3891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voiceless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consonant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B54C912-4379-4500-98C3-5F65DBCC43FC}"/>
              </a:ext>
            </a:extLst>
          </p:cNvPr>
          <p:cNvSpPr txBox="1"/>
          <p:nvPr/>
        </p:nvSpPr>
        <p:spPr>
          <a:xfrm>
            <a:off x="880109" y="2574792"/>
            <a:ext cx="603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Verdana" panose="020B0604030504040204" pitchFamily="34" charset="0"/>
                <a:ea typeface="Verdana" panose="020B0604030504040204" pitchFamily="34" charset="0"/>
              </a:rPr>
              <a:t>voiced consonant, V or diphthong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0B500D1-6429-4FEC-BC8C-FC7D450593F5}"/>
              </a:ext>
            </a:extLst>
          </p:cNvPr>
          <p:cNvSpPr txBox="1"/>
          <p:nvPr/>
        </p:nvSpPr>
        <p:spPr>
          <a:xfrm>
            <a:off x="880109" y="3270839"/>
            <a:ext cx="603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Verdana" panose="020B0604030504040204" pitchFamily="34" charset="0"/>
                <a:ea typeface="Verdana" panose="020B0604030504040204" pitchFamily="34" charset="0"/>
              </a:rPr>
              <a:t>sibilants/affricates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0426A74-8D52-445E-B84D-B881A1EACBAD}"/>
              </a:ext>
            </a:extLst>
          </p:cNvPr>
          <p:cNvSpPr txBox="1"/>
          <p:nvPr/>
        </p:nvSpPr>
        <p:spPr>
          <a:xfrm>
            <a:off x="7419977" y="1934823"/>
            <a:ext cx="40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8908F99-4239-4A1C-93B6-8AD730FE2132}"/>
              </a:ext>
            </a:extLst>
          </p:cNvPr>
          <p:cNvSpPr txBox="1"/>
          <p:nvPr/>
        </p:nvSpPr>
        <p:spPr>
          <a:xfrm>
            <a:off x="7419977" y="2581141"/>
            <a:ext cx="40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z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4E0D274-FA48-4B17-9A8C-85ADC28626D0}"/>
              </a:ext>
            </a:extLst>
          </p:cNvPr>
          <p:cNvSpPr txBox="1"/>
          <p:nvPr/>
        </p:nvSpPr>
        <p:spPr>
          <a:xfrm>
            <a:off x="7405690" y="3272610"/>
            <a:ext cx="65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ɪz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B0B0E548-BC00-4799-9489-97CE8164BE58}"/>
              </a:ext>
            </a:extLst>
          </p:cNvPr>
          <p:cNvCxnSpPr/>
          <p:nvPr/>
        </p:nvCxnSpPr>
        <p:spPr>
          <a:xfrm>
            <a:off x="6455572" y="2165655"/>
            <a:ext cx="7239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F6F41D3D-1848-4C83-ACB7-A162665DFD61}"/>
              </a:ext>
            </a:extLst>
          </p:cNvPr>
          <p:cNvCxnSpPr/>
          <p:nvPr/>
        </p:nvCxnSpPr>
        <p:spPr>
          <a:xfrm>
            <a:off x="6455572" y="2803853"/>
            <a:ext cx="7239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8A537F1E-F987-4F06-9DF9-6AB8B1A789E9}"/>
              </a:ext>
            </a:extLst>
          </p:cNvPr>
          <p:cNvCxnSpPr/>
          <p:nvPr/>
        </p:nvCxnSpPr>
        <p:spPr>
          <a:xfrm>
            <a:off x="6455572" y="3499900"/>
            <a:ext cx="7239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CACA44F-2590-4D93-92DB-3DE8BB9A2DC4}"/>
              </a:ext>
            </a:extLst>
          </p:cNvPr>
          <p:cNvSpPr txBox="1"/>
          <p:nvPr/>
        </p:nvSpPr>
        <p:spPr>
          <a:xfrm>
            <a:off x="8367476" y="1921519"/>
            <a:ext cx="389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cups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cats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ducks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CB448E9-015F-42C5-BDF7-8B7FB1269222}"/>
              </a:ext>
            </a:extLst>
          </p:cNvPr>
          <p:cNvSpPr txBox="1"/>
          <p:nvPr/>
        </p:nvSpPr>
        <p:spPr>
          <a:xfrm>
            <a:off x="8354859" y="2590494"/>
            <a:ext cx="389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dogs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trees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, pies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A98F681-FED5-49AC-8872-121E7FCCC3A6}"/>
              </a:ext>
            </a:extLst>
          </p:cNvPr>
          <p:cNvSpPr txBox="1"/>
          <p:nvPr/>
        </p:nvSpPr>
        <p:spPr>
          <a:xfrm>
            <a:off x="8367476" y="3270839"/>
            <a:ext cx="389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buses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quizzes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watches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FC28EC6-4605-4E26-9633-ED43DD195044}"/>
              </a:ext>
            </a:extLst>
          </p:cNvPr>
          <p:cNvSpPr txBox="1">
            <a:spLocks/>
          </p:cNvSpPr>
          <p:nvPr/>
        </p:nvSpPr>
        <p:spPr>
          <a:xfrm>
            <a:off x="880108" y="3935837"/>
            <a:ext cx="9049705" cy="1283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</a:rPr>
              <a:t>Brazilian Portuguese plural forms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E3855B9-B0E6-44C8-9AB1-1AD7C8AE0DFB}"/>
              </a:ext>
            </a:extLst>
          </p:cNvPr>
          <p:cNvSpPr txBox="1"/>
          <p:nvPr/>
        </p:nvSpPr>
        <p:spPr>
          <a:xfrm>
            <a:off x="880108" y="5104471"/>
            <a:ext cx="96783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err="1">
                <a:latin typeface="Verdana" panose="020B0604030504040204" pitchFamily="34" charset="0"/>
                <a:ea typeface="Verdana" panose="020B0604030504040204" pitchFamily="34" charset="0"/>
              </a:rPr>
              <a:t>End</a:t>
            </a:r>
            <a:r>
              <a:rPr lang="pt-BR" sz="2100" dirty="0">
                <a:latin typeface="Verdana" panose="020B0604030504040204" pitchFamily="34" charset="0"/>
                <a:ea typeface="Verdana" panose="020B0604030504040204" pitchFamily="34" charset="0"/>
              </a:rPr>
              <a:t> in [</a:t>
            </a:r>
            <a:r>
              <a:rPr lang="pt-BR" sz="2100" dirty="0" err="1">
                <a:latin typeface="Verdana" panose="020B0604030504040204" pitchFamily="34" charset="0"/>
                <a:ea typeface="Verdana" panose="020B0604030504040204" pitchFamily="34" charset="0"/>
              </a:rPr>
              <a:t>Vs</a:t>
            </a:r>
            <a:r>
              <a:rPr lang="pt-BR" sz="2100" dirty="0">
                <a:latin typeface="Verdana" panose="020B0604030504040204" pitchFamily="34" charset="0"/>
                <a:ea typeface="Verdana" panose="020B0604030504040204" pitchFamily="34" charset="0"/>
              </a:rPr>
              <a:t>] </a:t>
            </a:r>
            <a:r>
              <a:rPr lang="pt-BR" sz="2100" dirty="0" err="1">
                <a:latin typeface="Verdana" panose="020B0604030504040204" pitchFamily="34" charset="0"/>
                <a:ea typeface="Verdana" panose="020B0604030504040204" pitchFamily="34" charset="0"/>
              </a:rPr>
              <a:t>when</a:t>
            </a:r>
            <a:r>
              <a:rPr lang="pt-BR" sz="2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100" dirty="0" err="1">
                <a:latin typeface="Verdana" panose="020B0604030504040204" pitchFamily="34" charset="0"/>
                <a:ea typeface="Verdana" panose="020B0604030504040204" pitchFamily="34" charset="0"/>
              </a:rPr>
              <a:t>preceded</a:t>
            </a:r>
            <a:r>
              <a:rPr lang="pt-BR" sz="2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100" dirty="0" err="1">
                <a:latin typeface="Verdana" panose="020B0604030504040204" pitchFamily="34" charset="0"/>
                <a:ea typeface="Verdana" panose="020B0604030504040204" pitchFamily="34" charset="0"/>
              </a:rPr>
              <a:t>by</a:t>
            </a:r>
            <a:r>
              <a:rPr lang="pt-BR" sz="2100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pt-BR" sz="2100" dirty="0" err="1">
                <a:latin typeface="Verdana" panose="020B0604030504040204" pitchFamily="34" charset="0"/>
                <a:ea typeface="Verdana" panose="020B0604030504040204" pitchFamily="34" charset="0"/>
              </a:rPr>
              <a:t>consonant</a:t>
            </a:r>
            <a:endParaRPr lang="pt-BR" sz="2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100" dirty="0">
                <a:latin typeface="Verdana" panose="020B0604030504040204" pitchFamily="34" charset="0"/>
                <a:ea typeface="Verdana" panose="020B0604030504040204" pitchFamily="34" charset="0"/>
              </a:rPr>
              <a:t>Are </a:t>
            </a:r>
            <a:r>
              <a:rPr lang="pt-BR" sz="2100" dirty="0" err="1">
                <a:latin typeface="Verdana" panose="020B0604030504040204" pitchFamily="34" charset="0"/>
                <a:ea typeface="Verdana" panose="020B0604030504040204" pitchFamily="34" charset="0"/>
              </a:rPr>
              <a:t>prone</a:t>
            </a:r>
            <a:r>
              <a:rPr lang="pt-BR" sz="2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100" dirty="0" err="1"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pt-BR" sz="2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100" dirty="0" err="1">
                <a:latin typeface="Verdana" panose="020B0604030504040204" pitchFamily="34" charset="0"/>
                <a:ea typeface="Verdana" panose="020B0604030504040204" pitchFamily="34" charset="0"/>
              </a:rPr>
              <a:t>regressive</a:t>
            </a:r>
            <a:r>
              <a:rPr lang="pt-BR" sz="2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100" dirty="0" err="1">
                <a:latin typeface="Verdana" panose="020B0604030504040204" pitchFamily="34" charset="0"/>
                <a:ea typeface="Verdana" panose="020B0604030504040204" pitchFamily="34" charset="0"/>
              </a:rPr>
              <a:t>assimilation</a:t>
            </a:r>
            <a:endParaRPr lang="pt-BR" sz="2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8E42824-2602-4DA2-90E3-FF01B35D2B18}"/>
              </a:ext>
            </a:extLst>
          </p:cNvPr>
          <p:cNvSpPr txBox="1"/>
          <p:nvPr/>
        </p:nvSpPr>
        <p:spPr>
          <a:xfrm>
            <a:off x="8372122" y="5104471"/>
            <a:ext cx="389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alpes, cheques, clubes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131F8D7-BF4F-4129-B487-38DFE990CF4B}"/>
              </a:ext>
            </a:extLst>
          </p:cNvPr>
          <p:cNvSpPr txBox="1"/>
          <p:nvPr/>
        </p:nvSpPr>
        <p:spPr>
          <a:xfrm>
            <a:off x="8367476" y="5764554"/>
            <a:ext cx="389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alpes argentinos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B51412AB-7F51-4944-A25A-917E59746F40}"/>
              </a:ext>
            </a:extLst>
          </p:cNvPr>
          <p:cNvSpPr/>
          <p:nvPr/>
        </p:nvSpPr>
        <p:spPr>
          <a:xfrm>
            <a:off x="9140293" y="1618171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6381B9"/>
                </a:solidFill>
                <a:latin typeface="Arial" panose="020B0604020202020204" pitchFamily="34" charset="0"/>
              </a:rPr>
              <a:t>k</a:t>
            </a:r>
            <a:r>
              <a:rPr lang="az-Cyrl-AZ" b="1" dirty="0">
                <a:solidFill>
                  <a:srgbClr val="6381B9"/>
                </a:solidFill>
                <a:latin typeface="Arial" panose="020B0604020202020204" pitchFamily="34" charset="0"/>
              </a:rPr>
              <a:t>ӕ</a:t>
            </a:r>
            <a:r>
              <a:rPr lang="pt-BR" b="1" dirty="0" err="1">
                <a:solidFill>
                  <a:srgbClr val="6381B9"/>
                </a:solidFill>
                <a:latin typeface="Arial" panose="020B0604020202020204" pitchFamily="34" charset="0"/>
              </a:rPr>
              <a:t>ts</a:t>
            </a:r>
            <a:endParaRPr lang="pt-BR" b="1" dirty="0">
              <a:solidFill>
                <a:srgbClr val="6381B9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1A606B8B-925F-43C3-98FF-002DA07773D3}"/>
              </a:ext>
            </a:extLst>
          </p:cNvPr>
          <p:cNvSpPr/>
          <p:nvPr/>
        </p:nvSpPr>
        <p:spPr>
          <a:xfrm>
            <a:off x="8354859" y="1602421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rgbClr val="6381B9"/>
                </a:solidFill>
                <a:latin typeface="Arial" panose="020B0604020202020204" pitchFamily="34" charset="0"/>
              </a:rPr>
              <a:t>kʌps</a:t>
            </a:r>
            <a:endParaRPr lang="pt-BR" b="1" dirty="0">
              <a:solidFill>
                <a:srgbClr val="6381B9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B746E1C-2B50-41A1-9C21-BCF1204D3B3E}"/>
              </a:ext>
            </a:extLst>
          </p:cNvPr>
          <p:cNvSpPr/>
          <p:nvPr/>
        </p:nvSpPr>
        <p:spPr>
          <a:xfrm>
            <a:off x="9938758" y="1615013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rgbClr val="6381B9"/>
                </a:solidFill>
                <a:latin typeface="Arial" panose="020B0604020202020204" pitchFamily="34" charset="0"/>
              </a:rPr>
              <a:t>dʌks</a:t>
            </a:r>
            <a:endParaRPr lang="pt-BR" b="1" dirty="0">
              <a:solidFill>
                <a:srgbClr val="6381B9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9AA705C8-A214-4766-B333-9474DC7B2F99}"/>
              </a:ext>
            </a:extLst>
          </p:cNvPr>
          <p:cNvSpPr/>
          <p:nvPr/>
        </p:nvSpPr>
        <p:spPr>
          <a:xfrm>
            <a:off x="8378373" y="2359750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rgbClr val="6381B9"/>
                </a:solidFill>
                <a:latin typeface="Arial" panose="020B0604020202020204" pitchFamily="34" charset="0"/>
              </a:rPr>
              <a:t>dɒɡz</a:t>
            </a:r>
            <a:endParaRPr lang="pt-BR" b="1" dirty="0">
              <a:solidFill>
                <a:srgbClr val="6381B9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2F477FE3-B9F8-4518-9650-3CEDC758DF62}"/>
              </a:ext>
            </a:extLst>
          </p:cNvPr>
          <p:cNvSpPr/>
          <p:nvPr/>
        </p:nvSpPr>
        <p:spPr>
          <a:xfrm>
            <a:off x="9250444" y="235975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rgbClr val="6381B9"/>
                </a:solidFill>
                <a:latin typeface="Arial" panose="020B0604020202020204" pitchFamily="34" charset="0"/>
              </a:rPr>
              <a:t>triːz</a:t>
            </a:r>
            <a:endParaRPr lang="pt-BR" b="1" dirty="0">
              <a:solidFill>
                <a:srgbClr val="6381B9"/>
              </a:solidFill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6CCF075B-D73D-4809-ACAA-CB2DE49E0BE1}"/>
              </a:ext>
            </a:extLst>
          </p:cNvPr>
          <p:cNvSpPr/>
          <p:nvPr/>
        </p:nvSpPr>
        <p:spPr>
          <a:xfrm>
            <a:off x="9994275" y="2367707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rgbClr val="6381B9"/>
                </a:solidFill>
                <a:latin typeface="Arial" panose="020B0604020202020204" pitchFamily="34" charset="0"/>
              </a:rPr>
              <a:t>paɪz</a:t>
            </a:r>
            <a:endParaRPr lang="pt-BR" b="1" dirty="0">
              <a:solidFill>
                <a:srgbClr val="6381B9"/>
              </a:solidFill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D0734309-F857-46DB-9AF0-D83B729AE914}"/>
              </a:ext>
            </a:extLst>
          </p:cNvPr>
          <p:cNvSpPr/>
          <p:nvPr/>
        </p:nvSpPr>
        <p:spPr>
          <a:xfrm>
            <a:off x="8483099" y="3029357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rgbClr val="6381B9"/>
                </a:solidFill>
                <a:latin typeface="Arial" panose="020B0604020202020204" pitchFamily="34" charset="0"/>
              </a:rPr>
              <a:t>bʌsɪz</a:t>
            </a:r>
            <a:endParaRPr lang="pt-BR" b="1" dirty="0">
              <a:solidFill>
                <a:srgbClr val="6381B9"/>
              </a:solidFill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28E7097E-5218-40E6-9E13-72E0BFE18C41}"/>
              </a:ext>
            </a:extLst>
          </p:cNvPr>
          <p:cNvSpPr/>
          <p:nvPr/>
        </p:nvSpPr>
        <p:spPr>
          <a:xfrm>
            <a:off x="9477713" y="3003832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rgbClr val="6381B9"/>
                </a:solidFill>
                <a:latin typeface="Arial" panose="020B0604020202020204" pitchFamily="34" charset="0"/>
              </a:rPr>
              <a:t>kwɪzɪz</a:t>
            </a:r>
            <a:endParaRPr lang="pt-BR" b="1" dirty="0">
              <a:solidFill>
                <a:srgbClr val="6381B9"/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4E5DD431-FFC6-4B5D-968A-3CD4F1269624}"/>
              </a:ext>
            </a:extLst>
          </p:cNvPr>
          <p:cNvSpPr/>
          <p:nvPr/>
        </p:nvSpPr>
        <p:spPr>
          <a:xfrm>
            <a:off x="10558461" y="2981098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rgbClr val="6381B9"/>
                </a:solidFill>
                <a:latin typeface="Arial" panose="020B0604020202020204" pitchFamily="34" charset="0"/>
              </a:rPr>
              <a:t>wɒtʃɪz</a:t>
            </a:r>
            <a:endParaRPr lang="pt-BR" b="1" dirty="0">
              <a:solidFill>
                <a:srgbClr val="6381B9"/>
              </a:solidFill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833666E1-45D0-47B3-90A8-32910A0E7C43}"/>
              </a:ext>
            </a:extLst>
          </p:cNvPr>
          <p:cNvSpPr/>
          <p:nvPr/>
        </p:nvSpPr>
        <p:spPr>
          <a:xfrm>
            <a:off x="8378373" y="4754595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rgbClr val="638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awpis</a:t>
            </a:r>
            <a:endParaRPr lang="pt-BR" b="1" dirty="0">
              <a:solidFill>
                <a:srgbClr val="6381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14B3565F-D006-4727-B0E9-58F0CDFAB0B0}"/>
              </a:ext>
            </a:extLst>
          </p:cNvPr>
          <p:cNvSpPr/>
          <p:nvPr/>
        </p:nvSpPr>
        <p:spPr>
          <a:xfrm>
            <a:off x="8978757" y="474486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638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 err="1">
                <a:solidFill>
                  <a:srgbClr val="638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ʃɛkis</a:t>
            </a:r>
            <a:endParaRPr lang="pt-BR" b="1" dirty="0">
              <a:solidFill>
                <a:srgbClr val="6381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70A1DAC6-74E5-47DF-B96B-422767408C5F}"/>
              </a:ext>
            </a:extLst>
          </p:cNvPr>
          <p:cNvSpPr/>
          <p:nvPr/>
        </p:nvSpPr>
        <p:spPr>
          <a:xfrm>
            <a:off x="10429675" y="4733503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rgbClr val="638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klubis</a:t>
            </a:r>
            <a:endParaRPr lang="pt-BR" b="1" dirty="0">
              <a:solidFill>
                <a:srgbClr val="6381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CDEE3793-CE5C-4015-A724-9B30FE9C2B42}"/>
              </a:ext>
            </a:extLst>
          </p:cNvPr>
          <p:cNvSpPr/>
          <p:nvPr/>
        </p:nvSpPr>
        <p:spPr>
          <a:xfrm>
            <a:off x="8373082" y="5464075"/>
            <a:ext cx="202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rgbClr val="638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awpi</a:t>
            </a:r>
            <a:r>
              <a:rPr lang="pt-BR" b="1" u="sng" dirty="0" err="1">
                <a:solidFill>
                  <a:srgbClr val="638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t-BR" b="1" dirty="0" err="1">
                <a:solidFill>
                  <a:srgbClr val="6381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ahʒẽtʃinʊs</a:t>
            </a:r>
            <a:endParaRPr lang="pt-BR" b="1" dirty="0">
              <a:solidFill>
                <a:srgbClr val="6381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6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17" grpId="0"/>
      <p:bldP spid="18" grpId="0"/>
      <p:bldP spid="20" grpId="0"/>
      <p:bldP spid="21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0" grpId="0"/>
      <p:bldP spid="43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BB2E91-5F7F-4504-8705-A521CD2C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6DBEA1-56D9-4ECF-9F69-403B792B3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9" y="2057400"/>
            <a:ext cx="10844212" cy="3028950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sz="6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680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Investigate</a:t>
            </a:r>
            <a:r>
              <a:rPr lang="pt-BR" sz="6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680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pt-BR" sz="6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680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production</a:t>
            </a:r>
            <a:r>
              <a:rPr lang="pt-BR" sz="6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680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pt-BR" sz="6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English plural </a:t>
            </a:r>
            <a:r>
              <a:rPr lang="pt-BR" sz="680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forms</a:t>
            </a:r>
            <a:r>
              <a:rPr lang="pt-BR" sz="6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680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by</a:t>
            </a:r>
            <a:r>
              <a:rPr lang="pt-BR" sz="6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680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Brazilian</a:t>
            </a:r>
            <a:r>
              <a:rPr lang="pt-BR" sz="6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speakers</a:t>
            </a:r>
            <a:r>
              <a:rPr lang="en-US" sz="6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in terms of:</a:t>
            </a:r>
          </a:p>
          <a:p>
            <a:pPr marL="1005840" lvl="2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6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production of [Cs] phonotactic patterns: </a:t>
            </a:r>
            <a:r>
              <a:rPr lang="en-US" sz="6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gra</a:t>
            </a:r>
            <a:r>
              <a:rPr lang="en-US" sz="6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pes</a:t>
            </a:r>
            <a:r>
              <a:rPr lang="en-US" sz="6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[</a:t>
            </a:r>
            <a:r>
              <a:rPr lang="en-US" sz="6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ɡreɪps</a:t>
            </a:r>
            <a:r>
              <a:rPr lang="en-US" sz="6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] ~ *[</a:t>
            </a:r>
            <a:r>
              <a:rPr lang="en-US" sz="6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ɡreɪpis</a:t>
            </a:r>
            <a:r>
              <a:rPr lang="en-US" sz="6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].</a:t>
            </a:r>
          </a:p>
          <a:p>
            <a:pPr marL="1005840" lvl="2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6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sibilant voicing: </a:t>
            </a:r>
            <a:r>
              <a:rPr lang="en-US" sz="6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job</a:t>
            </a:r>
            <a:r>
              <a:rPr lang="en-US" sz="6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</a:t>
            </a:r>
            <a:r>
              <a:rPr lang="en-US" sz="6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[</a:t>
            </a:r>
            <a:r>
              <a:rPr lang="en-US" sz="6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dʒɔbz</a:t>
            </a:r>
            <a:r>
              <a:rPr lang="en-US" sz="6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] ~ *[</a:t>
            </a:r>
            <a:r>
              <a:rPr lang="en-US" sz="6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dʒɔbs</a:t>
            </a:r>
            <a:r>
              <a:rPr lang="en-US" sz="6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].</a:t>
            </a:r>
          </a:p>
          <a:p>
            <a:pPr algn="just">
              <a:lnSpc>
                <a:spcPct val="120000"/>
              </a:lnSpc>
            </a:pPr>
            <a:r>
              <a:rPr lang="en-GB" sz="6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Analyse how an ongoing sound change in the L1 affects the production of L2 phonotactic patterns.</a:t>
            </a:r>
          </a:p>
          <a:p>
            <a:pPr algn="just">
              <a:lnSpc>
                <a:spcPct val="120000"/>
              </a:lnSpc>
            </a:pPr>
            <a:r>
              <a:rPr lang="en-GB" sz="68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Assess how phonological and orthographic representations are related.</a:t>
            </a:r>
            <a:endParaRPr lang="en-US" sz="68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05840" lvl="2" indent="-457200" algn="just">
              <a:buFont typeface="+mj-lt"/>
              <a:buAutoNum type="arabicPeriod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090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BB2E91-5F7F-4504-8705-A521CD2C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14" y="217715"/>
            <a:ext cx="9875520" cy="1356360"/>
          </a:xfrm>
        </p:spPr>
        <p:txBody>
          <a:bodyPr>
            <a:normAutofit/>
          </a:bodyPr>
          <a:lstStyle/>
          <a:p>
            <a:r>
              <a:rPr lang="pt-BR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6DBEA1-56D9-4ECF-9F69-403B792B3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55" y="1409700"/>
            <a:ext cx="10336237" cy="2275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group of 20 High School students who displayed beginner or advanced levels of L2 English took part in this study.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experiment was designed to assess the production of plural nouns in both L1 Brazilian Portuguese and L2 English.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picture-counting task and a reading task were adopted.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Sibilants were produced both word-finally and followed by a word-initial vowel.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Sibilants were measured with Harmonics-to-noise ratio (HNR).</a:t>
            </a:r>
          </a:p>
          <a:p>
            <a:pPr marL="45720" indent="0" algn="just">
              <a:buNone/>
            </a:pPr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3A6988D-8D34-45DD-B0E6-BB849A9EF2EC}"/>
              </a:ext>
            </a:extLst>
          </p:cNvPr>
          <p:cNvSpPr/>
          <p:nvPr/>
        </p:nvSpPr>
        <p:spPr>
          <a:xfrm>
            <a:off x="7546025" y="4617303"/>
            <a:ext cx="25729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lakes are clean</a:t>
            </a:r>
          </a:p>
          <a:p>
            <a:r>
              <a:rPr lang="en-US" sz="2400" i="1" dirty="0">
                <a:latin typeface="Times New Roman" panose="02020603050405020304" pitchFamily="18" charset="0"/>
              </a:rPr>
              <a:t>All maps are lost</a:t>
            </a:r>
            <a:endParaRPr lang="pt-BR" sz="2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FA8ACCD-F190-42C5-8CE4-F8F4F75F5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14" y="3990329"/>
            <a:ext cx="6152842" cy="22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9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8B2D29A-C7C3-4080-AA7D-4A62FA7F2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641733"/>
              </p:ext>
            </p:extLst>
          </p:nvPr>
        </p:nvGraphicFramePr>
        <p:xfrm>
          <a:off x="1171575" y="3680460"/>
          <a:ext cx="10144124" cy="134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4463">
                  <a:extLst>
                    <a:ext uri="{9D8B030D-6E8A-4147-A177-3AD203B41FA5}">
                      <a16:colId xmlns:a16="http://schemas.microsoft.com/office/drawing/2014/main" val="2964669801"/>
                    </a:ext>
                  </a:extLst>
                </a:gridCol>
                <a:gridCol w="2892137">
                  <a:extLst>
                    <a:ext uri="{9D8B030D-6E8A-4147-A177-3AD203B41FA5}">
                      <a16:colId xmlns:a16="http://schemas.microsoft.com/office/drawing/2014/main" val="29654583"/>
                    </a:ext>
                  </a:extLst>
                </a:gridCol>
                <a:gridCol w="3057524">
                  <a:extLst>
                    <a:ext uri="{9D8B030D-6E8A-4147-A177-3AD203B41FA5}">
                      <a16:colId xmlns:a16="http://schemas.microsoft.com/office/drawing/2014/main" val="884673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[Cs] patterns </a:t>
                      </a:r>
                      <a:br>
                        <a:rPr lang="en-US" sz="2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en-US" sz="2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  English</a:t>
                      </a:r>
                      <a:endParaRPr lang="pt-BR" sz="2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18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</a:t>
                      </a:r>
                      <a:endParaRPr lang="pt-BR" sz="2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18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  <a:endParaRPr lang="pt-BR" sz="2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18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696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Cis</a:t>
                      </a:r>
                      <a:endParaRPr lang="pt-BR" sz="2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18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318</a:t>
                      </a:r>
                      <a:endParaRPr lang="pt-BR" sz="2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11%</a:t>
                      </a:r>
                      <a:endParaRPr lang="pt-BR" sz="2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362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Cs</a:t>
                      </a:r>
                      <a:endParaRPr lang="pt-BR" sz="2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18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2519</a:t>
                      </a:r>
                      <a:endParaRPr lang="pt-BR" sz="2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89%</a:t>
                      </a:r>
                      <a:endParaRPr lang="pt-BR" sz="2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1760041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D5940D7-C3F8-434A-8115-98CDE15A8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418674"/>
              </p:ext>
            </p:extLst>
          </p:nvPr>
        </p:nvGraphicFramePr>
        <p:xfrm>
          <a:off x="1171575" y="1965960"/>
          <a:ext cx="10144124" cy="134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1146">
                  <a:extLst>
                    <a:ext uri="{9D8B030D-6E8A-4147-A177-3AD203B41FA5}">
                      <a16:colId xmlns:a16="http://schemas.microsoft.com/office/drawing/2014/main" val="2964669801"/>
                    </a:ext>
                  </a:extLst>
                </a:gridCol>
                <a:gridCol w="2886405">
                  <a:extLst>
                    <a:ext uri="{9D8B030D-6E8A-4147-A177-3AD203B41FA5}">
                      <a16:colId xmlns:a16="http://schemas.microsoft.com/office/drawing/2014/main" val="29654583"/>
                    </a:ext>
                  </a:extLst>
                </a:gridCol>
                <a:gridCol w="3046573">
                  <a:extLst>
                    <a:ext uri="{9D8B030D-6E8A-4147-A177-3AD203B41FA5}">
                      <a16:colId xmlns:a16="http://schemas.microsoft.com/office/drawing/2014/main" val="884673013"/>
                    </a:ext>
                  </a:extLst>
                </a:gridCol>
              </a:tblGrid>
              <a:tr h="111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[Cs] patterns </a:t>
                      </a:r>
                      <a:br>
                        <a:rPr lang="en-US" sz="2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en-US" sz="2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  Brazilian Portuguese</a:t>
                      </a:r>
                      <a:endParaRPr lang="pt-BR" sz="2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1BD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</a:t>
                      </a:r>
                      <a:endParaRPr lang="pt-BR" sz="2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1BD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  <a:endParaRPr lang="pt-BR" sz="2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1BD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696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Cis</a:t>
                      </a:r>
                      <a:endParaRPr lang="pt-BR" sz="2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1BD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1017</a:t>
                      </a:r>
                      <a:endParaRPr lang="pt-BR" sz="2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36%</a:t>
                      </a:r>
                      <a:endParaRPr lang="pt-BR" sz="2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362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Cs</a:t>
                      </a:r>
                      <a:endParaRPr lang="pt-BR" sz="2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1BD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1823</a:t>
                      </a:r>
                      <a:endParaRPr lang="pt-BR" sz="2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64%</a:t>
                      </a:r>
                      <a:endParaRPr lang="pt-BR" sz="2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1760041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E3C79C0E-7B79-47B0-8773-7C4658893EB0}"/>
              </a:ext>
            </a:extLst>
          </p:cNvPr>
          <p:cNvSpPr/>
          <p:nvPr/>
        </p:nvSpPr>
        <p:spPr>
          <a:xfrm>
            <a:off x="479255" y="3034129"/>
            <a:ext cx="1128225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5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Study</a:t>
            </a:r>
            <a:r>
              <a:rPr lang="pt-BR" sz="35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1: </a:t>
            </a:r>
            <a:r>
              <a:rPr lang="pt-BR" sz="35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Production</a:t>
            </a:r>
            <a:r>
              <a:rPr lang="pt-BR" sz="35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35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pt-BR" sz="35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[Cs] ~ [Cis] </a:t>
            </a:r>
            <a:r>
              <a:rPr lang="pt-BR" sz="35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patterns</a:t>
            </a:r>
            <a:endParaRPr lang="pt-BR" sz="3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9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9082E-17 L -0.00143 -0.31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26F6763-EDE1-4BF7-9053-D459F8818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7"/>
          <a:stretch/>
        </p:blipFill>
        <p:spPr>
          <a:xfrm>
            <a:off x="1675198" y="281250"/>
            <a:ext cx="9872660" cy="602990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B69A7E4-089F-4A7E-BC6A-3A72C1FE65ED}"/>
              </a:ext>
            </a:extLst>
          </p:cNvPr>
          <p:cNvSpPr/>
          <p:nvPr/>
        </p:nvSpPr>
        <p:spPr>
          <a:xfrm>
            <a:off x="8729662" y="205925"/>
            <a:ext cx="32848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8FAADC"/>
                </a:solidFill>
              </a:rPr>
              <a:t>X-</a:t>
            </a:r>
            <a:r>
              <a:rPr lang="pt-BR" sz="1400" dirty="0" err="1">
                <a:solidFill>
                  <a:srgbClr val="8FAADC"/>
                </a:solidFill>
              </a:rPr>
              <a:t>squared</a:t>
            </a:r>
            <a:r>
              <a:rPr lang="pt-BR" sz="1400" dirty="0">
                <a:solidFill>
                  <a:srgbClr val="8FAADC"/>
                </a:solidFill>
              </a:rPr>
              <a:t> = 40.218, </a:t>
            </a:r>
            <a:r>
              <a:rPr lang="pt-BR" sz="1400" dirty="0" err="1">
                <a:solidFill>
                  <a:srgbClr val="8FAADC"/>
                </a:solidFill>
              </a:rPr>
              <a:t>df</a:t>
            </a:r>
            <a:r>
              <a:rPr lang="pt-BR" sz="1400" dirty="0">
                <a:solidFill>
                  <a:srgbClr val="8FAADC"/>
                </a:solidFill>
              </a:rPr>
              <a:t> = 1, p-</a:t>
            </a:r>
            <a:r>
              <a:rPr lang="pt-BR" sz="1400" dirty="0" err="1">
                <a:solidFill>
                  <a:srgbClr val="8FAADC"/>
                </a:solidFill>
              </a:rPr>
              <a:t>value</a:t>
            </a:r>
            <a:r>
              <a:rPr lang="pt-BR" sz="1400" dirty="0">
                <a:solidFill>
                  <a:srgbClr val="8FAADC"/>
                </a:solidFill>
              </a:rPr>
              <a:t> &lt; 0.001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4990B6-498A-4905-8836-19BE8B5EDB3B}"/>
              </a:ext>
            </a:extLst>
          </p:cNvPr>
          <p:cNvSpPr txBox="1"/>
          <p:nvPr/>
        </p:nvSpPr>
        <p:spPr>
          <a:xfrm>
            <a:off x="10585716" y="3235549"/>
            <a:ext cx="56483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500" b="1" dirty="0"/>
              <a:t>Cs</a:t>
            </a:r>
          </a:p>
          <a:p>
            <a:r>
              <a:rPr lang="pt-BR" sz="1500" b="1" dirty="0"/>
              <a:t>C</a:t>
            </a:r>
            <a:r>
              <a:rPr lang="pt-B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1500" b="1" dirty="0"/>
              <a:t>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D87A9D-7779-4127-93F4-26AE58983C91}"/>
              </a:ext>
            </a:extLst>
          </p:cNvPr>
          <p:cNvSpPr txBox="1"/>
          <p:nvPr/>
        </p:nvSpPr>
        <p:spPr>
          <a:xfrm>
            <a:off x="4762547" y="385087"/>
            <a:ext cx="3500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>
                <a:solidFill>
                  <a:srgbClr val="5C739B"/>
                </a:solidFill>
              </a:rPr>
              <a:t>Orthographic</a:t>
            </a:r>
            <a:r>
              <a:rPr lang="pt-BR" sz="2000" b="1" dirty="0">
                <a:solidFill>
                  <a:srgbClr val="5C739B"/>
                </a:solidFill>
              </a:rPr>
              <a:t> </a:t>
            </a:r>
            <a:r>
              <a:rPr lang="pt-BR" sz="2000" b="1" dirty="0" err="1">
                <a:solidFill>
                  <a:srgbClr val="5C739B"/>
                </a:solidFill>
              </a:rPr>
              <a:t>Pattern</a:t>
            </a:r>
            <a:r>
              <a:rPr lang="pt-BR" sz="2000" b="1" dirty="0">
                <a:solidFill>
                  <a:srgbClr val="5C739B"/>
                </a:solidFill>
              </a:rPr>
              <a:t> (L2E)</a:t>
            </a:r>
          </a:p>
        </p:txBody>
      </p:sp>
    </p:spTree>
    <p:extLst>
      <p:ext uri="{BB962C8B-B14F-4D97-AF65-F5344CB8AC3E}">
        <p14:creationId xmlns:p14="http://schemas.microsoft.com/office/powerpoint/2010/main" val="209756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1F68740-C6CD-4EF1-939F-0E4701DE6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4" b="4190"/>
          <a:stretch/>
        </p:blipFill>
        <p:spPr>
          <a:xfrm>
            <a:off x="5603092" y="969835"/>
            <a:ext cx="6126955" cy="445052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E2269B8-3AF0-42E7-A8A4-69F386982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0" b="4250"/>
          <a:stretch/>
        </p:blipFill>
        <p:spPr>
          <a:xfrm>
            <a:off x="309565" y="969836"/>
            <a:ext cx="6126955" cy="4405306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DF140D7D-7AD1-45EE-BC77-D055175B01B1}"/>
              </a:ext>
            </a:extLst>
          </p:cNvPr>
          <p:cNvSpPr/>
          <p:nvPr/>
        </p:nvSpPr>
        <p:spPr>
          <a:xfrm>
            <a:off x="1372637" y="5652582"/>
            <a:ext cx="223522" cy="2086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6FC7520-30B9-4E70-9C06-EA72712F38BE}"/>
              </a:ext>
            </a:extLst>
          </p:cNvPr>
          <p:cNvSpPr/>
          <p:nvPr/>
        </p:nvSpPr>
        <p:spPr>
          <a:xfrm>
            <a:off x="1372637" y="5918005"/>
            <a:ext cx="223522" cy="208654"/>
          </a:xfrm>
          <a:prstGeom prst="rect">
            <a:avLst/>
          </a:prstGeom>
          <a:solidFill>
            <a:srgbClr val="77B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1029B8D-D748-4839-97EA-9CF5F1EAFF90}"/>
              </a:ext>
            </a:extLst>
          </p:cNvPr>
          <p:cNvSpPr txBox="1"/>
          <p:nvPr/>
        </p:nvSpPr>
        <p:spPr>
          <a:xfrm>
            <a:off x="1649499" y="5845996"/>
            <a:ext cx="112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Cis</a:t>
            </a:r>
            <a:r>
              <a:rPr lang="en-US" baseline="30000" dirty="0"/>
              <a:t>±</a:t>
            </a:r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CA6ADC1-5336-409F-84F7-C3621C7A1CED}"/>
              </a:ext>
            </a:extLst>
          </p:cNvPr>
          <p:cNvSpPr txBox="1"/>
          <p:nvPr/>
        </p:nvSpPr>
        <p:spPr>
          <a:xfrm>
            <a:off x="1649499" y="5570652"/>
            <a:ext cx="112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Cs</a:t>
            </a:r>
            <a:r>
              <a:rPr lang="en-US" baseline="30000" dirty="0"/>
              <a:t>±</a:t>
            </a:r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EC0B095-7B2E-4750-A446-F9FD7754C9CC}"/>
              </a:ext>
            </a:extLst>
          </p:cNvPr>
          <p:cNvSpPr/>
          <p:nvPr/>
        </p:nvSpPr>
        <p:spPr>
          <a:xfrm>
            <a:off x="1291359" y="5570652"/>
            <a:ext cx="1127760" cy="64467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35E4784E-5D40-45BB-B0F6-35C796A956D8}"/>
              </a:ext>
            </a:extLst>
          </p:cNvPr>
          <p:cNvSpPr/>
          <p:nvPr/>
        </p:nvSpPr>
        <p:spPr>
          <a:xfrm>
            <a:off x="6666164" y="5652582"/>
            <a:ext cx="223522" cy="2086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8DC52D8F-AFB2-4009-8F7C-8E30808C0082}"/>
              </a:ext>
            </a:extLst>
          </p:cNvPr>
          <p:cNvSpPr/>
          <p:nvPr/>
        </p:nvSpPr>
        <p:spPr>
          <a:xfrm>
            <a:off x="6666164" y="5918005"/>
            <a:ext cx="223522" cy="208654"/>
          </a:xfrm>
          <a:prstGeom prst="rect">
            <a:avLst/>
          </a:prstGeom>
          <a:solidFill>
            <a:srgbClr val="A18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4049355-807B-49B1-ADBC-6B970152EE77}"/>
              </a:ext>
            </a:extLst>
          </p:cNvPr>
          <p:cNvSpPr txBox="1"/>
          <p:nvPr/>
        </p:nvSpPr>
        <p:spPr>
          <a:xfrm>
            <a:off x="6943026" y="5845996"/>
            <a:ext cx="112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Cis</a:t>
            </a:r>
            <a:r>
              <a:rPr lang="en-US" baseline="30000" dirty="0"/>
              <a:t>±</a:t>
            </a:r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E47CA07-4910-45FF-89AC-8C2DBA324B49}"/>
              </a:ext>
            </a:extLst>
          </p:cNvPr>
          <p:cNvSpPr txBox="1"/>
          <p:nvPr/>
        </p:nvSpPr>
        <p:spPr>
          <a:xfrm>
            <a:off x="6943026" y="5570652"/>
            <a:ext cx="112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Cs</a:t>
            </a:r>
            <a:r>
              <a:rPr lang="en-US" baseline="30000" dirty="0"/>
              <a:t>±</a:t>
            </a:r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F66C356E-053A-4B02-8992-E24428473DED}"/>
              </a:ext>
            </a:extLst>
          </p:cNvPr>
          <p:cNvSpPr/>
          <p:nvPr/>
        </p:nvSpPr>
        <p:spPr>
          <a:xfrm>
            <a:off x="6584886" y="5570652"/>
            <a:ext cx="1127760" cy="64467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A637D4C-8BFE-4ECC-A781-E274451AD36C}"/>
              </a:ext>
            </a:extLst>
          </p:cNvPr>
          <p:cNvSpPr txBox="1"/>
          <p:nvPr/>
        </p:nvSpPr>
        <p:spPr>
          <a:xfrm>
            <a:off x="2244013" y="774221"/>
            <a:ext cx="403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77BC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Task</a:t>
            </a:r>
            <a:r>
              <a:rPr lang="pt-BR" b="1" dirty="0">
                <a:solidFill>
                  <a:srgbClr val="77BC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b="1" dirty="0" err="1">
                <a:solidFill>
                  <a:srgbClr val="77BC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Type</a:t>
            </a:r>
            <a:r>
              <a:rPr lang="pt-BR" b="1" dirty="0">
                <a:solidFill>
                  <a:srgbClr val="77BC6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(BP)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ECD5168-D92C-48D0-9AEC-A0662F3236B9}"/>
              </a:ext>
            </a:extLst>
          </p:cNvPr>
          <p:cNvSpPr txBox="1"/>
          <p:nvPr/>
        </p:nvSpPr>
        <p:spPr>
          <a:xfrm>
            <a:off x="7622305" y="785169"/>
            <a:ext cx="403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5C739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Task</a:t>
            </a:r>
            <a:r>
              <a:rPr lang="pt-BR" b="1" dirty="0">
                <a:solidFill>
                  <a:srgbClr val="5C739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b="1" dirty="0" err="1">
                <a:solidFill>
                  <a:srgbClr val="5C739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Type</a:t>
            </a:r>
            <a:r>
              <a:rPr lang="pt-BR" b="1" dirty="0">
                <a:solidFill>
                  <a:srgbClr val="5C739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(L2E)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81851751-C79C-472C-8633-0647028E59B8}"/>
              </a:ext>
            </a:extLst>
          </p:cNvPr>
          <p:cNvSpPr/>
          <p:nvPr/>
        </p:nvSpPr>
        <p:spPr>
          <a:xfrm>
            <a:off x="2509536" y="5770707"/>
            <a:ext cx="3600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FE906E"/>
                </a:solidFill>
              </a:rPr>
              <a:t>X-</a:t>
            </a:r>
            <a:r>
              <a:rPr lang="pt-BR" sz="1600" dirty="0" err="1">
                <a:solidFill>
                  <a:srgbClr val="FE906E"/>
                </a:solidFill>
              </a:rPr>
              <a:t>squared</a:t>
            </a:r>
            <a:r>
              <a:rPr lang="pt-BR" sz="1600" dirty="0">
                <a:solidFill>
                  <a:srgbClr val="FE906E"/>
                </a:solidFill>
              </a:rPr>
              <a:t> = 1.511, </a:t>
            </a:r>
            <a:r>
              <a:rPr lang="pt-BR" sz="1600" dirty="0" err="1">
                <a:solidFill>
                  <a:srgbClr val="FE906E"/>
                </a:solidFill>
              </a:rPr>
              <a:t>df</a:t>
            </a:r>
            <a:r>
              <a:rPr lang="pt-BR" sz="1600" dirty="0">
                <a:solidFill>
                  <a:srgbClr val="FE906E"/>
                </a:solidFill>
              </a:rPr>
              <a:t> = 1, p-</a:t>
            </a:r>
            <a:r>
              <a:rPr lang="pt-BR" sz="1600" dirty="0" err="1">
                <a:solidFill>
                  <a:srgbClr val="FE906E"/>
                </a:solidFill>
              </a:rPr>
              <a:t>value</a:t>
            </a:r>
            <a:r>
              <a:rPr lang="pt-BR" sz="1600" dirty="0">
                <a:solidFill>
                  <a:srgbClr val="FE906E"/>
                </a:solidFill>
              </a:rPr>
              <a:t> = 0.219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01845845-54DD-4356-B30F-4A6B7EBA8E5C}"/>
              </a:ext>
            </a:extLst>
          </p:cNvPr>
          <p:cNvSpPr/>
          <p:nvPr/>
        </p:nvSpPr>
        <p:spPr>
          <a:xfrm>
            <a:off x="7821282" y="5726477"/>
            <a:ext cx="38394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FE906E"/>
                </a:solidFill>
              </a:rPr>
              <a:t>X-</a:t>
            </a:r>
            <a:r>
              <a:rPr lang="pt-BR" sz="1600" dirty="0" err="1">
                <a:solidFill>
                  <a:srgbClr val="FE906E"/>
                </a:solidFill>
              </a:rPr>
              <a:t>squared</a:t>
            </a:r>
            <a:r>
              <a:rPr lang="pt-BR" sz="1600" dirty="0">
                <a:solidFill>
                  <a:srgbClr val="FE906E"/>
                </a:solidFill>
              </a:rPr>
              <a:t> = 1.1202, </a:t>
            </a:r>
            <a:r>
              <a:rPr lang="pt-BR" sz="1600" dirty="0" err="1">
                <a:solidFill>
                  <a:srgbClr val="FE906E"/>
                </a:solidFill>
              </a:rPr>
              <a:t>df</a:t>
            </a:r>
            <a:r>
              <a:rPr lang="pt-BR" sz="1600" dirty="0">
                <a:solidFill>
                  <a:srgbClr val="FE906E"/>
                </a:solidFill>
              </a:rPr>
              <a:t> = 1, p-</a:t>
            </a:r>
            <a:r>
              <a:rPr lang="pt-BR" sz="1600" dirty="0" err="1">
                <a:solidFill>
                  <a:srgbClr val="FE906E"/>
                </a:solidFill>
              </a:rPr>
              <a:t>value</a:t>
            </a:r>
            <a:r>
              <a:rPr lang="pt-BR" sz="1600" dirty="0">
                <a:solidFill>
                  <a:srgbClr val="FE906E"/>
                </a:solidFill>
              </a:rPr>
              <a:t> = 0.2899</a:t>
            </a:r>
          </a:p>
        </p:txBody>
      </p:sp>
    </p:spTree>
    <p:extLst>
      <p:ext uri="{BB962C8B-B14F-4D97-AF65-F5344CB8AC3E}">
        <p14:creationId xmlns:p14="http://schemas.microsoft.com/office/powerpoint/2010/main" val="127650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26F6763-EDE1-4BF7-9053-D459F8818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2"/>
          <a:stretch/>
        </p:blipFill>
        <p:spPr>
          <a:xfrm>
            <a:off x="1645445" y="269748"/>
            <a:ext cx="9872659" cy="6025856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03E5AF1-41FE-42D2-8192-3EAF96662BC8}"/>
              </a:ext>
            </a:extLst>
          </p:cNvPr>
          <p:cNvSpPr/>
          <p:nvPr/>
        </p:nvSpPr>
        <p:spPr>
          <a:xfrm>
            <a:off x="306469" y="6155305"/>
            <a:ext cx="37166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8FAADC"/>
                </a:solidFill>
              </a:rPr>
              <a:t>X-</a:t>
            </a:r>
            <a:r>
              <a:rPr lang="pt-BR" sz="1600" dirty="0" err="1">
                <a:solidFill>
                  <a:srgbClr val="8FAADC"/>
                </a:solidFill>
              </a:rPr>
              <a:t>squared</a:t>
            </a:r>
            <a:r>
              <a:rPr lang="pt-BR" sz="1600" dirty="0">
                <a:solidFill>
                  <a:srgbClr val="8FAADC"/>
                </a:solidFill>
              </a:rPr>
              <a:t> = 229.73, </a:t>
            </a:r>
            <a:r>
              <a:rPr lang="pt-BR" sz="1600" dirty="0" err="1">
                <a:solidFill>
                  <a:srgbClr val="8FAADC"/>
                </a:solidFill>
              </a:rPr>
              <a:t>df</a:t>
            </a:r>
            <a:r>
              <a:rPr lang="pt-BR" sz="1600" dirty="0">
                <a:solidFill>
                  <a:srgbClr val="8FAADC"/>
                </a:solidFill>
              </a:rPr>
              <a:t> = 1, p-</a:t>
            </a:r>
            <a:r>
              <a:rPr lang="pt-BR" sz="1600" dirty="0" err="1">
                <a:solidFill>
                  <a:srgbClr val="8FAADC"/>
                </a:solidFill>
              </a:rPr>
              <a:t>value</a:t>
            </a:r>
            <a:r>
              <a:rPr lang="pt-BR" sz="1600" dirty="0">
                <a:solidFill>
                  <a:srgbClr val="8FAADC"/>
                </a:solidFill>
              </a:rPr>
              <a:t> &lt; 0.001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BD18EE-0A94-49B3-96DC-409D751C061D}"/>
              </a:ext>
            </a:extLst>
          </p:cNvPr>
          <p:cNvSpPr txBox="1"/>
          <p:nvPr/>
        </p:nvSpPr>
        <p:spPr>
          <a:xfrm>
            <a:off x="10589419" y="3223440"/>
            <a:ext cx="56483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500" b="1" dirty="0"/>
              <a:t>Cs</a:t>
            </a:r>
          </a:p>
          <a:p>
            <a:r>
              <a:rPr lang="pt-BR" sz="1500" b="1" dirty="0"/>
              <a:t>C</a:t>
            </a:r>
            <a:r>
              <a:rPr lang="pt-B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BR" sz="1500" b="1" dirty="0"/>
              <a:t>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34B08A-6C0E-4269-9408-BB94A198FEA5}"/>
              </a:ext>
            </a:extLst>
          </p:cNvPr>
          <p:cNvSpPr txBox="1"/>
          <p:nvPr/>
        </p:nvSpPr>
        <p:spPr>
          <a:xfrm>
            <a:off x="4693374" y="352201"/>
            <a:ext cx="403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5C739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Proficiency</a:t>
            </a:r>
            <a:r>
              <a:rPr lang="pt-BR" b="1" dirty="0">
                <a:solidFill>
                  <a:srgbClr val="5C739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b="1" dirty="0" err="1">
                <a:solidFill>
                  <a:srgbClr val="5C739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Level</a:t>
            </a:r>
            <a:r>
              <a:rPr lang="pt-BR" b="1" dirty="0">
                <a:solidFill>
                  <a:srgbClr val="5C739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(L2E)</a:t>
            </a:r>
          </a:p>
        </p:txBody>
      </p:sp>
    </p:spTree>
    <p:extLst>
      <p:ext uri="{BB962C8B-B14F-4D97-AF65-F5344CB8AC3E}">
        <p14:creationId xmlns:p14="http://schemas.microsoft.com/office/powerpoint/2010/main" val="17001649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"/>
</p:tagLst>
</file>

<file path=ppt/theme/theme1.xml><?xml version="1.0" encoding="utf-8"?>
<a:theme xmlns:a="http://schemas.openxmlformats.org/drawingml/2006/main" name="Bas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7848</TotalTime>
  <Words>760</Words>
  <Application>Microsoft Office PowerPoint</Application>
  <PresentationFormat>Widescreen</PresentationFormat>
  <Paragraphs>151</Paragraphs>
  <Slides>20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Corbel</vt:lpstr>
      <vt:lpstr>Times New Roman</vt:lpstr>
      <vt:lpstr>Verdana</vt:lpstr>
      <vt:lpstr>Base</vt:lpstr>
      <vt:lpstr>Apresentação do PowerPoint</vt:lpstr>
      <vt:lpstr>Phonotactic Pattern</vt:lpstr>
      <vt:lpstr>English plural suffixes</vt:lpstr>
      <vt:lpstr>Aims</vt:lpstr>
      <vt:lpstr>Methodology</vt:lpstr>
      <vt:lpstr>Apresentação do PowerPoint</vt:lpstr>
      <vt:lpstr>Apresentação do PowerPoint</vt:lpstr>
      <vt:lpstr>Apresentação do PowerPoint</vt:lpstr>
      <vt:lpstr>Apresentação do PowerPoint</vt:lpstr>
      <vt:lpstr>Study 2: Sibilant Voicing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Final remarks</vt:lpstr>
      <vt:lpstr>Thank you!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Plural formation in english: a brazilian portuguese case study</dc:title>
  <dc:creator>Wellington</dc:creator>
  <cp:lastModifiedBy>Wellington Mendes</cp:lastModifiedBy>
  <cp:revision>228</cp:revision>
  <dcterms:created xsi:type="dcterms:W3CDTF">2021-07-05T19:57:10Z</dcterms:created>
  <dcterms:modified xsi:type="dcterms:W3CDTF">2022-11-05T13:39:50Z</dcterms:modified>
</cp:coreProperties>
</file>