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90" r:id="rId1"/>
  </p:sldMasterIdLst>
  <p:notesMasterIdLst>
    <p:notesMasterId r:id="rId19"/>
  </p:notesMasterIdLst>
  <p:handoutMasterIdLst>
    <p:handoutMasterId r:id="rId20"/>
  </p:handoutMasterIdLst>
  <p:sldIdLst>
    <p:sldId id="292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3" r:id="rId11"/>
    <p:sldId id="302" r:id="rId12"/>
    <p:sldId id="304" r:id="rId13"/>
    <p:sldId id="305" r:id="rId14"/>
    <p:sldId id="308" r:id="rId15"/>
    <p:sldId id="307" r:id="rId16"/>
    <p:sldId id="306" r:id="rId17"/>
    <p:sldId id="286" r:id="rId18"/>
  </p:sldIdLst>
  <p:sldSz cx="12195175" cy="6858000"/>
  <p:notesSz cx="6858000" cy="9144000"/>
  <p:embeddedFontLst>
    <p:embeddedFont>
      <p:font typeface="Arial" panose="020B0604020202020204" pitchFamily="34" charset="0"/>
      <p:regular r:id="rId21"/>
      <p:bold r:id="rId22"/>
      <p:italic r:id="rId23"/>
      <p:boldItalic r:id="rId24"/>
    </p:embeddedFont>
    <p:embeddedFont>
      <p:font typeface="Merriweather Light" panose="00000400000000000000" pitchFamily="2" charset="0"/>
      <p:regular r:id="rId25"/>
      <p:italic r:id="rId26"/>
    </p:embeddedFont>
    <p:embeddedFont>
      <p:font typeface="Merriweather Regular" panose="020B060402020202020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Light" panose="020B0306030504020204" pitchFamily="34" charset="0"/>
      <p:regular r:id="rId35"/>
      <p: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89">
          <p15:clr>
            <a:srgbClr val="A4A3A4"/>
          </p15:clr>
        </p15:guide>
        <p15:guide id="4" orient="horz" pos="2682">
          <p15:clr>
            <a:srgbClr val="A4A3A4"/>
          </p15:clr>
        </p15:guide>
        <p15:guide id="5" orient="horz" pos="104">
          <p15:clr>
            <a:srgbClr val="A4A3A4"/>
          </p15:clr>
        </p15:guide>
        <p15:guide id="6" orient="horz" pos="3351">
          <p15:clr>
            <a:srgbClr val="A4A3A4"/>
          </p15:clr>
        </p15:guide>
        <p15:guide id="7" orient="horz" pos="3181">
          <p15:clr>
            <a:srgbClr val="A4A3A4"/>
          </p15:clr>
        </p15:guide>
        <p15:guide id="8" orient="horz" pos="1074">
          <p15:clr>
            <a:srgbClr val="A4A3A4"/>
          </p15:clr>
        </p15:guide>
        <p15:guide id="9" orient="horz" pos="3593">
          <p15:clr>
            <a:srgbClr val="A4A3A4"/>
          </p15:clr>
        </p15:guide>
        <p15:guide id="10" pos="3777">
          <p15:clr>
            <a:srgbClr val="A4A3A4"/>
          </p15:clr>
        </p15:guide>
        <p15:guide id="11" pos="739">
          <p15:clr>
            <a:srgbClr val="A4A3A4"/>
          </p15:clr>
        </p15:guide>
        <p15:guide id="12" pos="7273">
          <p15:clr>
            <a:srgbClr val="A4A3A4"/>
          </p15:clr>
        </p15:guide>
        <p15:guide id="13" pos="1604">
          <p15:clr>
            <a:srgbClr val="A4A3A4"/>
          </p15:clr>
        </p15:guide>
        <p15:guide id="14" pos="5145">
          <p15:clr>
            <a:srgbClr val="A4A3A4"/>
          </p15:clr>
        </p15:guide>
        <p15:guide id="15" pos="5282">
          <p15:clr>
            <a:srgbClr val="A4A3A4"/>
          </p15:clr>
        </p15:guide>
        <p15:guide id="16" pos="1447">
          <p15:clr>
            <a:srgbClr val="A4A3A4"/>
          </p15:clr>
        </p15:guide>
        <p15:guide id="17" pos="6651">
          <p15:clr>
            <a:srgbClr val="A4A3A4"/>
          </p15:clr>
        </p15:guide>
        <p15:guide id="18" pos="3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F2B"/>
    <a:srgbClr val="522980"/>
    <a:srgbClr val="6687C3"/>
    <a:srgbClr val="171D42"/>
    <a:srgbClr val="63A593"/>
    <a:srgbClr val="921E56"/>
    <a:srgbClr val="DD9562"/>
    <a:srgbClr val="D49562"/>
    <a:srgbClr val="D49868"/>
    <a:srgbClr val="C00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4647"/>
  </p:normalViewPr>
  <p:slideViewPr>
    <p:cSldViewPr snapToGrid="0">
      <p:cViewPr varScale="1">
        <p:scale>
          <a:sx n="64" d="100"/>
          <a:sy n="64" d="100"/>
        </p:scale>
        <p:origin x="780" y="48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04/11/2022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‹nr.›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E6D5F428-993B-6A4C-A7CE-238F44C7C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859" y="501834"/>
            <a:ext cx="7008532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177" y="5800328"/>
            <a:ext cx="5044821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177" y="6017497"/>
            <a:ext cx="5044821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B124921-6D99-1843-8DC4-1353F1BF1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26845" cy="12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5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80848"/>
            <a:ext cx="11374640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Chapter title or Quote slide.</a:t>
            </a:r>
            <a:br>
              <a:rPr lang="en-GB" dirty="0"/>
            </a:br>
            <a:r>
              <a:rPr lang="en-GB" dirty="0"/>
              <a:t>(Leave Name </a:t>
            </a:r>
            <a:r>
              <a:rPr lang="en-GB" dirty="0" err="1"/>
              <a:t>Lastname</a:t>
            </a:r>
            <a:r>
              <a:rPr lang="en-GB" dirty="0"/>
              <a:t> and Job title</a:t>
            </a:r>
            <a:br>
              <a:rPr lang="en-GB" dirty="0"/>
            </a:br>
            <a:r>
              <a:rPr lang="en-GB" dirty="0"/>
              <a:t>empty in case of chapter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792377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54B966-33EF-5C43-961A-88F7F36BA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1"/>
            <a:ext cx="5581650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5499919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5717088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08FC8D2-49F9-4443-895C-08A3E052A2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282908C-B98B-6542-963B-D08F8A80CC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688" y="2439285"/>
            <a:ext cx="6935798" cy="19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 userDrawn="1">
          <p15:clr>
            <a:srgbClr val="FBAE40"/>
          </p15:clr>
        </p15:guide>
        <p15:guide id="20" pos="5043" userDrawn="1">
          <p15:clr>
            <a:srgbClr val="FBAE40"/>
          </p15:clr>
        </p15:guide>
        <p15:guide id="21" orient="horz" pos="377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laimer + partner logos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afbeelding 2">
            <a:extLst>
              <a:ext uri="{FF2B5EF4-FFF2-40B4-BE49-F238E27FC236}">
                <a16:creationId xmlns:a16="http://schemas.microsoft.com/office/drawing/2014/main" id="{6C9B2BAC-262E-CB42-9DC4-D4F88D7A34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3782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2" name="Tijdelijke aanduiding voor afbeelding 2">
            <a:extLst>
              <a:ext uri="{FF2B5EF4-FFF2-40B4-BE49-F238E27FC236}">
                <a16:creationId xmlns:a16="http://schemas.microsoft.com/office/drawing/2014/main" id="{DD2B6CBF-EBBE-8E4D-AD2B-F1D1CF8BDC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360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3" name="Tijdelijke aanduiding voor afbeelding 2">
            <a:extLst>
              <a:ext uri="{FF2B5EF4-FFF2-40B4-BE49-F238E27FC236}">
                <a16:creationId xmlns:a16="http://schemas.microsoft.com/office/drawing/2014/main" id="{65C6E2FD-71CC-CC4A-A318-3830215D48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0455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4" name="Tijdelijke aanduiding voor tekst 34">
            <a:extLst>
              <a:ext uri="{FF2B5EF4-FFF2-40B4-BE49-F238E27FC236}">
                <a16:creationId xmlns:a16="http://schemas.microsoft.com/office/drawing/2014/main" id="{6A0F4D5D-2BC8-D946-A31E-05AF1A3A83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7519" y="3740461"/>
            <a:ext cx="7560136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35" name="Tijdelijke aanduiding voor afbeelding 2">
            <a:extLst>
              <a:ext uri="{FF2B5EF4-FFF2-40B4-BE49-F238E27FC236}">
                <a16:creationId xmlns:a16="http://schemas.microsoft.com/office/drawing/2014/main" id="{93547CC4-5A73-C347-93A5-A80AEAC9D5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348607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6" name="Tijdelijke aanduiding voor afbeelding 2">
            <a:extLst>
              <a:ext uri="{FF2B5EF4-FFF2-40B4-BE49-F238E27FC236}">
                <a16:creationId xmlns:a16="http://schemas.microsoft.com/office/drawing/2014/main" id="{4CB8682C-D90B-C749-BABF-D3B17E3AB73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77360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7" name="Tijdelijke aanduiding voor afbeelding 2">
            <a:extLst>
              <a:ext uri="{FF2B5EF4-FFF2-40B4-BE49-F238E27FC236}">
                <a16:creationId xmlns:a16="http://schemas.microsoft.com/office/drawing/2014/main" id="{FBAB247E-5B35-B145-A2E9-4160FFD6317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06113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2F45F0C-2C28-2A42-8FC8-80EAEC1E620E}"/>
              </a:ext>
            </a:extLst>
          </p:cNvPr>
          <p:cNvCxnSpPr>
            <a:cxnSpLocks/>
          </p:cNvCxnSpPr>
          <p:nvPr userDrawn="1"/>
        </p:nvCxnSpPr>
        <p:spPr>
          <a:xfrm>
            <a:off x="2317519" y="4011053"/>
            <a:ext cx="7560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5F5BDC55-C3B7-D14A-AF10-AE3DFBFB1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837" y="1816100"/>
            <a:ext cx="5651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68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>
          <p15:clr>
            <a:srgbClr val="FBAE40"/>
          </p15:clr>
        </p15:guide>
        <p15:guide id="20" pos="5043">
          <p15:clr>
            <a:srgbClr val="FBAE40"/>
          </p15:clr>
        </p15:guide>
        <p15:guide id="21" orient="horz" pos="3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4BDBF9-888E-ED47-97BB-AD032B1D5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14" y="5800328"/>
            <a:ext cx="5038747" cy="19972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  <p:sp>
        <p:nvSpPr>
          <p:cNvPr id="16" name="Tijdelijke aanduiding voor tekst 30">
            <a:extLst>
              <a:ext uri="{FF2B5EF4-FFF2-40B4-BE49-F238E27FC236}">
                <a16:creationId xmlns:a16="http://schemas.microsoft.com/office/drawing/2014/main" id="{18DC5878-969C-0849-B41E-F7CAD75B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859" y="501834"/>
            <a:ext cx="7008532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1016572-ECB2-D746-B7D8-25FB817BF1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2" y="6084055"/>
            <a:ext cx="5584468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0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5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835" y="501834"/>
            <a:ext cx="6996580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07386A-1621-4C40-8137-551D17BC9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2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+ image + partner log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49"/>
            <a:ext cx="6986614" cy="22322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1" y="6084055"/>
            <a:ext cx="7012883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7010064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5613" y="1196751"/>
            <a:ext cx="4193962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835" y="501834"/>
            <a:ext cx="6996580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24" name="Tijdelijke aanduiding voor afbeelding 2">
            <a:extLst>
              <a:ext uri="{FF2B5EF4-FFF2-40B4-BE49-F238E27FC236}">
                <a16:creationId xmlns:a16="http://schemas.microsoft.com/office/drawing/2014/main" id="{96590D88-6BBF-A34E-AAB8-6A3B3F4F8E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1" y="3979535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5" name="Tijdelijke aanduiding voor afbeelding 2">
            <a:extLst>
              <a:ext uri="{FF2B5EF4-FFF2-40B4-BE49-F238E27FC236}">
                <a16:creationId xmlns:a16="http://schemas.microsoft.com/office/drawing/2014/main" id="{9781CBC6-4D2D-9B44-8C61-BA988AC5EA8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15084" y="3979535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6" name="Tijdelijke aanduiding voor afbeelding 2">
            <a:extLst>
              <a:ext uri="{FF2B5EF4-FFF2-40B4-BE49-F238E27FC236}">
                <a16:creationId xmlns:a16="http://schemas.microsoft.com/office/drawing/2014/main" id="{F3CB498F-9E16-7340-824A-5B69DEB636A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59381" y="3979535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7" name="Tijdelijke aanduiding voor tekst 34">
            <a:extLst>
              <a:ext uri="{FF2B5EF4-FFF2-40B4-BE49-F238E27FC236}">
                <a16:creationId xmlns:a16="http://schemas.microsoft.com/office/drawing/2014/main" id="{D85BB5FF-F717-044D-8E9C-DCEFD8761E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8137" y="3602573"/>
            <a:ext cx="5580062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28" name="Tijdelijke aanduiding voor afbeelding 2">
            <a:extLst>
              <a:ext uri="{FF2B5EF4-FFF2-40B4-BE49-F238E27FC236}">
                <a16:creationId xmlns:a16="http://schemas.microsoft.com/office/drawing/2014/main" id="{9E39B1AE-9C41-2A43-8322-F2385CDD76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0787" y="4892702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9" name="Tijdelijke aanduiding voor afbeelding 2">
            <a:extLst>
              <a:ext uri="{FF2B5EF4-FFF2-40B4-BE49-F238E27FC236}">
                <a16:creationId xmlns:a16="http://schemas.microsoft.com/office/drawing/2014/main" id="{906E6FE3-27E3-F44A-BCCB-0BFB91A705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915084" y="4892702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0" name="Tijdelijke aanduiding voor afbeelding 2">
            <a:extLst>
              <a:ext uri="{FF2B5EF4-FFF2-40B4-BE49-F238E27FC236}">
                <a16:creationId xmlns:a16="http://schemas.microsoft.com/office/drawing/2014/main" id="{D4208AEC-A18D-7948-B0D2-36515B5214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60943" y="4892702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0E4A6470-CC6A-4740-8821-4CBA8B5017EA}"/>
              </a:ext>
            </a:extLst>
          </p:cNvPr>
          <p:cNvCxnSpPr>
            <a:cxnSpLocks/>
          </p:cNvCxnSpPr>
          <p:nvPr userDrawn="1"/>
        </p:nvCxnSpPr>
        <p:spPr>
          <a:xfrm>
            <a:off x="360000" y="3873165"/>
            <a:ext cx="6986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3B07703-8926-F845-AF19-8F0BDE168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8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 des </a:t>
            </a:r>
            <a:r>
              <a:rPr lang="nl-NL" dirty="0" err="1"/>
              <a:t>earcit</a:t>
            </a:r>
            <a:r>
              <a:rPr lang="nl-NL" dirty="0"/>
              <a:t>, </a:t>
            </a:r>
            <a:r>
              <a:rPr lang="nl-NL" dirty="0" err="1"/>
              <a:t>ium</a:t>
            </a:r>
            <a:r>
              <a:rPr lang="nl-NL" dirty="0"/>
              <a:t> ad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faccupt</a:t>
            </a:r>
            <a:r>
              <a:rPr lang="nl-NL" dirty="0"/>
              <a:t> </a:t>
            </a:r>
            <a:r>
              <a:rPr lang="nl-NL" dirty="0" err="1"/>
              <a:t>atiature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officipis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spereium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min </a:t>
            </a:r>
            <a:r>
              <a:rPr lang="nl-NL" dirty="0" err="1"/>
              <a:t>prae</a:t>
            </a:r>
            <a:r>
              <a:rPr lang="nl-NL" dirty="0"/>
              <a:t> nam </a:t>
            </a:r>
            <a:r>
              <a:rPr lang="nl-NL" dirty="0" err="1"/>
              <a:t>aut</a:t>
            </a:r>
            <a:r>
              <a:rPr lang="nl-NL" dirty="0"/>
              <a:t> que </a:t>
            </a:r>
            <a:r>
              <a:rPr lang="nl-NL" dirty="0" err="1"/>
              <a:t>nobitatur</a:t>
            </a:r>
            <a:r>
              <a:rPr lang="nl-NL" dirty="0"/>
              <a:t>, </a:t>
            </a:r>
            <a:r>
              <a:rPr lang="nl-NL" dirty="0" err="1"/>
              <a:t>cus</a:t>
            </a:r>
            <a:r>
              <a:rPr lang="nl-NL" dirty="0"/>
              <a:t> </a:t>
            </a:r>
            <a:r>
              <a:rPr lang="nl-NL" dirty="0" err="1"/>
              <a:t>eario</a:t>
            </a:r>
            <a:r>
              <a:rPr lang="nl-NL" dirty="0"/>
              <a:t> </a:t>
            </a:r>
            <a:r>
              <a:rPr lang="nl-NL" dirty="0" err="1"/>
              <a:t>omnihic</a:t>
            </a:r>
            <a:r>
              <a:rPr lang="nl-NL" dirty="0"/>
              <a:t> </a:t>
            </a:r>
            <a:r>
              <a:rPr lang="nl-NL" dirty="0" err="1"/>
              <a:t>aeruptur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</a:t>
            </a:r>
            <a:r>
              <a:rPr lang="nl-NL" dirty="0" err="1"/>
              <a:t>eruptat</a:t>
            </a:r>
            <a:r>
              <a:rPr lang="nl-NL" dirty="0"/>
              <a:t> </a:t>
            </a:r>
            <a:r>
              <a:rPr lang="nl-NL" dirty="0" err="1"/>
              <a:t>volorep</a:t>
            </a:r>
            <a:r>
              <a:rPr lang="nl-NL" dirty="0"/>
              <a:t>. &lt;Max. 70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B6D8A1-2534-604A-A9FD-4672348B8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B633025-4CF3-E24C-A6D3-53F39D0816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450850" marR="0" indent="-4508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9000" algn="l"/>
                <a:tab pos="1452563" algn="l"/>
              </a:tabLst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275" indent="-30956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425" indent="-3111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850" indent="-3111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563" indent="-36671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988" indent="-352425">
              <a:spcBef>
                <a:spcPts val="600"/>
              </a:spcBef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713" indent="-311150"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7138" indent="-352425">
              <a:tabLst/>
              <a:defRPr lang="nl-NL" sz="220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0915F4-B84F-0249-83BA-C40A1EFC3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9"/>
            <a:ext cx="3636000" cy="4238714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et. </a:t>
            </a:r>
            <a:br>
              <a:rPr lang="nl-NL" dirty="0"/>
            </a:br>
            <a:r>
              <a:rPr lang="nl-NL" dirty="0"/>
              <a:t>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5606AA5-AF36-9F4A-85F9-DFA22377F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66407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5948300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 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82896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712" r:id="rId4"/>
    <p:sldLayoutId id="2147483694" r:id="rId5"/>
    <p:sldLayoutId id="2147483709" r:id="rId6"/>
    <p:sldLayoutId id="2147483695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11" r:id="rId13"/>
    <p:sldLayoutId id="2147483703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D50994-053A-8443-8A44-66D2B36FF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Anne Visser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24FEC6-50EF-5C44-86E2-11974C5AD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Contact: a.visser2@uu.nl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399E175-320A-8D4D-9F65-C3EEC996C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“This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difficult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”:</a:t>
            </a:r>
            <a:br>
              <a:rPr lang="nl-NL" dirty="0"/>
            </a:br>
            <a:r>
              <a:rPr lang="nl-NL" dirty="0" err="1"/>
              <a:t>Investigating</a:t>
            </a:r>
            <a:r>
              <a:rPr lang="nl-NL" dirty="0"/>
              <a:t> Indian English “</a:t>
            </a:r>
            <a:r>
              <a:rPr lang="nl-NL" dirty="0" err="1"/>
              <a:t>only</a:t>
            </a:r>
            <a:r>
              <a:rPr lang="nl-NL" dirty="0"/>
              <a:t>” in </a:t>
            </a:r>
            <a:r>
              <a:rPr lang="nl-NL" dirty="0" err="1"/>
              <a:t>postpositive</a:t>
            </a:r>
            <a:r>
              <a:rPr lang="nl-NL" dirty="0"/>
              <a:t> </a:t>
            </a:r>
            <a:r>
              <a:rPr lang="nl-NL" dirty="0" err="1"/>
              <a:t>position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D44D22C-20CE-ED45-87F0-FF3B41B8B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9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A24FE-0907-FF2E-7040-878A2A1A4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Five options </a:t>
            </a:r>
            <a:r>
              <a:rPr lang="nl-NL" dirty="0" err="1"/>
              <a:t>for</a:t>
            </a:r>
            <a:r>
              <a:rPr lang="nl-NL" dirty="0"/>
              <a:t> “</a:t>
            </a:r>
            <a:r>
              <a:rPr lang="nl-NL" dirty="0" err="1"/>
              <a:t>only</a:t>
            </a:r>
            <a:r>
              <a:rPr lang="nl-NL" dirty="0"/>
              <a:t>” in Indian English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B87AF8-6A64-2D37-F916-E147D5DD2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037522"/>
            <a:ext cx="9320972" cy="3856387"/>
          </a:xfrm>
        </p:spPr>
        <p:txBody>
          <a:bodyPr/>
          <a:lstStyle/>
          <a:p>
            <a:r>
              <a:rPr lang="nl-NL" dirty="0"/>
              <a:t>Standard English </a:t>
            </a:r>
            <a:r>
              <a:rPr lang="nl-NL" dirty="0" err="1"/>
              <a:t>left</a:t>
            </a:r>
            <a:r>
              <a:rPr lang="nl-NL" dirty="0"/>
              <a:t> focus			</a:t>
            </a:r>
            <a:r>
              <a:rPr lang="nl-NL" dirty="0" err="1"/>
              <a:t>Exclusive</a:t>
            </a:r>
            <a:endParaRPr lang="nl-NL" dirty="0"/>
          </a:p>
          <a:p>
            <a:r>
              <a:rPr lang="nl-NL" dirty="0"/>
              <a:t>Indian English </a:t>
            </a:r>
            <a:r>
              <a:rPr lang="nl-NL" dirty="0" err="1"/>
              <a:t>locative</a:t>
            </a:r>
            <a:r>
              <a:rPr lang="nl-NL" dirty="0"/>
              <a:t> </a:t>
            </a:r>
            <a:r>
              <a:rPr lang="nl-NL" dirty="0" err="1"/>
              <a:t>postpositive</a:t>
            </a:r>
            <a:r>
              <a:rPr lang="nl-NL" dirty="0"/>
              <a:t>		</a:t>
            </a:r>
            <a:r>
              <a:rPr lang="nl-NL" dirty="0" err="1"/>
              <a:t>Presentational</a:t>
            </a:r>
            <a:endParaRPr lang="nl-NL" dirty="0"/>
          </a:p>
          <a:p>
            <a:r>
              <a:rPr lang="nl-NL" dirty="0"/>
              <a:t>Indian English </a:t>
            </a:r>
            <a:r>
              <a:rPr lang="nl-NL" dirty="0" err="1"/>
              <a:t>temporal</a:t>
            </a:r>
            <a:r>
              <a:rPr lang="nl-NL" dirty="0"/>
              <a:t> </a:t>
            </a:r>
            <a:r>
              <a:rPr lang="nl-NL" dirty="0" err="1"/>
              <a:t>postpositive</a:t>
            </a:r>
            <a:r>
              <a:rPr lang="nl-NL" dirty="0"/>
              <a:t>		</a:t>
            </a:r>
            <a:r>
              <a:rPr lang="nl-NL" dirty="0" err="1"/>
              <a:t>Presentational</a:t>
            </a:r>
            <a:endParaRPr lang="nl-NL" dirty="0"/>
          </a:p>
          <a:p>
            <a:r>
              <a:rPr lang="nl-NL" dirty="0"/>
              <a:t>Indian English clause </a:t>
            </a:r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postpositive</a:t>
            </a:r>
            <a:r>
              <a:rPr lang="nl-NL" dirty="0"/>
              <a:t>	</a:t>
            </a:r>
            <a:r>
              <a:rPr lang="nl-NL" dirty="0" err="1"/>
              <a:t>Presentational</a:t>
            </a:r>
            <a:endParaRPr lang="nl-NL" dirty="0"/>
          </a:p>
          <a:p>
            <a:r>
              <a:rPr lang="nl-NL" dirty="0"/>
              <a:t>Standard English right focus			</a:t>
            </a:r>
            <a:r>
              <a:rPr lang="nl-NL" dirty="0" err="1"/>
              <a:t>Exclusive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16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9E671-78ED-AA0B-365A-133C1FD62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Uncovering</a:t>
            </a:r>
            <a:r>
              <a:rPr lang="nl-NL" dirty="0"/>
              <a:t> “</a:t>
            </a:r>
            <a:r>
              <a:rPr lang="nl-NL" dirty="0" err="1"/>
              <a:t>only</a:t>
            </a:r>
            <a:r>
              <a:rPr lang="nl-NL" dirty="0"/>
              <a:t>”’s </a:t>
            </a:r>
            <a:r>
              <a:rPr lang="nl-NL" dirty="0" err="1"/>
              <a:t>meaning</a:t>
            </a:r>
            <a:r>
              <a:rPr lang="nl-NL" dirty="0"/>
              <a:t>: 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substrate</a:t>
            </a:r>
            <a:r>
              <a:rPr lang="nl-NL" dirty="0"/>
              <a:t> </a:t>
            </a:r>
            <a:r>
              <a:rPr lang="nl-NL" dirty="0" err="1"/>
              <a:t>influence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D64A31-CF72-D2D4-6BEA-9F43502EE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Hindi “</a:t>
            </a:r>
            <a:r>
              <a:rPr lang="nl-NL" dirty="0" err="1"/>
              <a:t>hii</a:t>
            </a:r>
            <a:r>
              <a:rPr lang="nl-NL" dirty="0"/>
              <a:t>” is </a:t>
            </a:r>
            <a:r>
              <a:rPr lang="nl-NL" dirty="0" err="1"/>
              <a:t>seen</a:t>
            </a:r>
            <a:r>
              <a:rPr lang="nl-NL" dirty="0"/>
              <a:t> as equivalent </a:t>
            </a:r>
            <a:r>
              <a:rPr lang="nl-NL" dirty="0" err="1"/>
              <a:t>to</a:t>
            </a:r>
            <a:r>
              <a:rPr lang="nl-NL" dirty="0"/>
              <a:t> English “</a:t>
            </a:r>
            <a:r>
              <a:rPr lang="nl-NL" dirty="0" err="1"/>
              <a:t>only</a:t>
            </a:r>
            <a:r>
              <a:rPr lang="nl-NL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Lange (2007): “</a:t>
            </a:r>
            <a:r>
              <a:rPr lang="nl-NL" dirty="0" err="1"/>
              <a:t>only</a:t>
            </a:r>
            <a:r>
              <a:rPr lang="nl-NL" dirty="0"/>
              <a:t>” takes over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semantics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substrate</a:t>
            </a:r>
            <a:r>
              <a:rPr lang="nl-NL" dirty="0"/>
              <a:t> form and </a:t>
            </a:r>
            <a:r>
              <a:rPr lang="nl-NL" dirty="0" err="1"/>
              <a:t>becomes</a:t>
            </a:r>
            <a:r>
              <a:rPr lang="nl-NL" dirty="0"/>
              <a:t> a </a:t>
            </a:r>
            <a:r>
              <a:rPr lang="nl-NL" dirty="0" err="1"/>
              <a:t>presentational</a:t>
            </a:r>
            <a:r>
              <a:rPr lang="nl-NL" dirty="0"/>
              <a:t> </a:t>
            </a:r>
            <a:r>
              <a:rPr lang="nl-NL" dirty="0" err="1"/>
              <a:t>emphasis</a:t>
            </a:r>
            <a:r>
              <a:rPr lang="nl-NL" dirty="0"/>
              <a:t> marker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words</a:t>
            </a:r>
            <a:r>
              <a:rPr lang="nl-NL" dirty="0"/>
              <a:t>: this “</a:t>
            </a:r>
            <a:r>
              <a:rPr lang="nl-NL" dirty="0" err="1"/>
              <a:t>only</a:t>
            </a:r>
            <a:r>
              <a:rPr lang="nl-NL" dirty="0"/>
              <a:t>” has no </a:t>
            </a:r>
            <a:r>
              <a:rPr lang="nl-NL" dirty="0" err="1"/>
              <a:t>lexical</a:t>
            </a:r>
            <a:r>
              <a:rPr lang="nl-NL" dirty="0"/>
              <a:t> </a:t>
            </a:r>
            <a:r>
              <a:rPr lang="nl-NL" dirty="0" err="1"/>
              <a:t>meaning</a:t>
            </a:r>
            <a:r>
              <a:rPr lang="nl-NL" dirty="0"/>
              <a:t> of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in </a:t>
            </a:r>
            <a:r>
              <a:rPr lang="nl-NL" dirty="0" err="1"/>
              <a:t>IndE</a:t>
            </a:r>
            <a:r>
              <a:rPr lang="nl-NL" dirty="0"/>
              <a:t> </a:t>
            </a:r>
            <a:r>
              <a:rPr lang="nl-NL" dirty="0" err="1"/>
              <a:t>postpositive</a:t>
            </a:r>
            <a:r>
              <a:rPr lang="nl-NL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582C0-E7CF-144F-74FE-98D996051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interpretations</a:t>
            </a:r>
            <a:r>
              <a:rPr lang="nl-NL" dirty="0"/>
              <a:t> of “</a:t>
            </a:r>
            <a:r>
              <a:rPr lang="nl-NL" dirty="0" err="1"/>
              <a:t>hii</a:t>
            </a:r>
            <a:r>
              <a:rPr lang="nl-NL" dirty="0"/>
              <a:t>”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F2A28C-3F6D-CC11-BC30-C8257B9AD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1719470"/>
            <a:ext cx="7559675" cy="4174439"/>
          </a:xfrm>
        </p:spPr>
        <p:txBody>
          <a:bodyPr/>
          <a:lstStyle/>
          <a:p>
            <a:r>
              <a:rPr lang="nl-NL" dirty="0"/>
              <a:t>Three types of </a:t>
            </a:r>
            <a:r>
              <a:rPr lang="nl-NL" dirty="0" err="1"/>
              <a:t>meaning</a:t>
            </a:r>
            <a:r>
              <a:rPr lang="nl-NL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Exclusivity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Scalarity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Intensification</a:t>
            </a:r>
            <a:r>
              <a:rPr lang="nl-NL" dirty="0"/>
              <a:t> (</a:t>
            </a:r>
            <a:r>
              <a:rPr lang="nl-NL" dirty="0" err="1"/>
              <a:t>emphasis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meaning</a:t>
            </a:r>
            <a:r>
              <a:rPr lang="nl-NL" dirty="0"/>
              <a:t>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depends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class of </a:t>
            </a:r>
            <a:r>
              <a:rPr lang="nl-NL" dirty="0" err="1"/>
              <a:t>the</a:t>
            </a:r>
            <a:r>
              <a:rPr lang="nl-NL" dirty="0"/>
              <a:t> word is </a:t>
            </a:r>
            <a:r>
              <a:rPr lang="nl-NL" dirty="0" err="1"/>
              <a:t>accompanies</a:t>
            </a:r>
            <a:r>
              <a:rPr lang="nl-NL" dirty="0"/>
              <a:t>. A few </a:t>
            </a:r>
            <a:r>
              <a:rPr lang="nl-NL" dirty="0" err="1"/>
              <a:t>examples</a:t>
            </a:r>
            <a:r>
              <a:rPr lang="nl-NL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NP + </a:t>
            </a:r>
            <a:r>
              <a:rPr lang="nl-NL" dirty="0" err="1"/>
              <a:t>hii</a:t>
            </a:r>
            <a:r>
              <a:rPr lang="nl-NL" dirty="0"/>
              <a:t> = “</a:t>
            </a:r>
            <a:r>
              <a:rPr lang="nl-NL" dirty="0" err="1"/>
              <a:t>only</a:t>
            </a:r>
            <a:r>
              <a:rPr lang="nl-NL" dirty="0"/>
              <a:t>” (Standard English </a:t>
            </a:r>
            <a:r>
              <a:rPr lang="nl-NL" dirty="0" err="1"/>
              <a:t>interpretation</a:t>
            </a:r>
            <a:r>
              <a:rPr lang="nl-NL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Non-</a:t>
            </a:r>
            <a:r>
              <a:rPr lang="nl-NL" dirty="0" err="1"/>
              <a:t>finite</a:t>
            </a:r>
            <a:r>
              <a:rPr lang="nl-NL" dirty="0"/>
              <a:t> </a:t>
            </a:r>
            <a:r>
              <a:rPr lang="nl-NL" dirty="0" err="1"/>
              <a:t>verb</a:t>
            </a:r>
            <a:r>
              <a:rPr lang="nl-NL" dirty="0"/>
              <a:t> + </a:t>
            </a:r>
            <a:r>
              <a:rPr lang="nl-NL" dirty="0" err="1"/>
              <a:t>hii</a:t>
            </a:r>
            <a:r>
              <a:rPr lang="nl-NL" dirty="0"/>
              <a:t> = “as </a:t>
            </a:r>
            <a:r>
              <a:rPr lang="nl-NL" dirty="0" err="1"/>
              <a:t>soon</a:t>
            </a:r>
            <a:r>
              <a:rPr lang="nl-NL" dirty="0"/>
              <a:t> as”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Adj</a:t>
            </a:r>
            <a:r>
              <a:rPr lang="nl-NL" dirty="0"/>
              <a:t> + </a:t>
            </a:r>
            <a:r>
              <a:rPr lang="nl-NL" dirty="0" err="1"/>
              <a:t>hii</a:t>
            </a:r>
            <a:r>
              <a:rPr lang="nl-NL" dirty="0"/>
              <a:t> = </a:t>
            </a:r>
            <a:r>
              <a:rPr lang="nl-NL" dirty="0" err="1"/>
              <a:t>intensifier</a:t>
            </a:r>
            <a:endParaRPr lang="nl-NL" dirty="0"/>
          </a:p>
          <a:p>
            <a:endParaRPr lang="nl-NL" dirty="0"/>
          </a:p>
          <a:p>
            <a:pPr algn="r"/>
            <a:r>
              <a:rPr lang="nl-NL" dirty="0"/>
              <a:t>(</a:t>
            </a:r>
            <a:r>
              <a:rPr lang="nl-NL" dirty="0" err="1"/>
              <a:t>Parghi</a:t>
            </a:r>
            <a:r>
              <a:rPr lang="nl-NL" dirty="0"/>
              <a:t>, 2016; </a:t>
            </a:r>
            <a:r>
              <a:rPr lang="nl-NL" dirty="0" err="1"/>
              <a:t>Bajaj</a:t>
            </a:r>
            <a:r>
              <a:rPr lang="nl-NL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138990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A8E9D-A59C-B209-7051-19B7B5E81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As below,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above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08767C-5587-F7BF-8B3E-CF6D06EF6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1749287"/>
            <a:ext cx="7559675" cy="4144622"/>
          </a:xfrm>
        </p:spPr>
        <p:txBody>
          <a:bodyPr/>
          <a:lstStyle/>
          <a:p>
            <a:r>
              <a:rPr lang="nl-NL" dirty="0" err="1"/>
              <a:t>I’ll</a:t>
            </a:r>
            <a:r>
              <a:rPr lang="nl-NL" dirty="0"/>
              <a:t> </a:t>
            </a:r>
            <a:r>
              <a:rPr lang="nl-NL" dirty="0" err="1"/>
              <a:t>confirm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timings</a:t>
            </a:r>
            <a:r>
              <a:rPr lang="nl-NL" dirty="0"/>
              <a:t> </a:t>
            </a:r>
            <a:r>
              <a:rPr lang="nl-NL" dirty="0" err="1"/>
              <a:t>tomorrow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Temporal</a:t>
            </a:r>
            <a:r>
              <a:rPr lang="nl-NL" dirty="0"/>
              <a:t> (</a:t>
            </a:r>
            <a:r>
              <a:rPr lang="nl-NL" dirty="0" err="1"/>
              <a:t>AdvP</a:t>
            </a:r>
            <a:r>
              <a:rPr lang="nl-NL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“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until</a:t>
            </a:r>
            <a:r>
              <a:rPr lang="nl-NL" dirty="0"/>
              <a:t> </a:t>
            </a:r>
            <a:r>
              <a:rPr lang="nl-NL" dirty="0" err="1"/>
              <a:t>tomorrow</a:t>
            </a:r>
            <a:r>
              <a:rPr lang="nl-NL" dirty="0"/>
              <a:t>”, </a:t>
            </a:r>
            <a:r>
              <a:rPr lang="nl-NL" dirty="0" err="1"/>
              <a:t>pinpointing</a:t>
            </a:r>
            <a:r>
              <a:rPr lang="nl-NL" dirty="0"/>
              <a:t> a moment in time</a:t>
            </a:r>
          </a:p>
          <a:p>
            <a:endParaRPr lang="nl-NL" dirty="0"/>
          </a:p>
          <a:p>
            <a:r>
              <a:rPr lang="nl-NL" dirty="0" err="1"/>
              <a:t>I’ll</a:t>
            </a:r>
            <a:r>
              <a:rPr lang="nl-NL" dirty="0"/>
              <a:t> meet </a:t>
            </a:r>
            <a:r>
              <a:rPr lang="nl-NL" dirty="0" err="1"/>
              <a:t>you</a:t>
            </a:r>
            <a:r>
              <a:rPr lang="nl-NL" dirty="0"/>
              <a:t> at your hotel </a:t>
            </a:r>
            <a:r>
              <a:rPr lang="nl-NL" dirty="0" err="1"/>
              <a:t>only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Locative</a:t>
            </a:r>
            <a:r>
              <a:rPr lang="nl-NL" dirty="0"/>
              <a:t> (PP)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Emphasis</a:t>
            </a:r>
            <a:r>
              <a:rPr lang="nl-NL" dirty="0"/>
              <a:t>: That is </a:t>
            </a:r>
            <a:r>
              <a:rPr lang="nl-NL" dirty="0" err="1"/>
              <a:t>our</a:t>
            </a:r>
            <a:r>
              <a:rPr lang="nl-NL" dirty="0"/>
              <a:t> meeting point!</a:t>
            </a:r>
          </a:p>
          <a:p>
            <a:endParaRPr lang="nl-NL" dirty="0"/>
          </a:p>
          <a:p>
            <a:r>
              <a:rPr lang="nl-NL" dirty="0"/>
              <a:t>This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difficult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Clause </a:t>
            </a:r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adjective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Intensification</a:t>
            </a:r>
            <a:r>
              <a:rPr lang="nl-NL" dirty="0"/>
              <a:t>: This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difficult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559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4598F-CEFD-7CB6-BF34-F494836F6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559675" cy="1253618"/>
          </a:xfrm>
        </p:spPr>
        <p:txBody>
          <a:bodyPr/>
          <a:lstStyle/>
          <a:p>
            <a:r>
              <a:rPr lang="nl-NL" dirty="0"/>
              <a:t>“</a:t>
            </a:r>
            <a:r>
              <a:rPr lang="nl-NL" dirty="0" err="1"/>
              <a:t>Hii</a:t>
            </a:r>
            <a:r>
              <a:rPr lang="nl-NL" dirty="0"/>
              <a:t>” is “</a:t>
            </a:r>
            <a:r>
              <a:rPr lang="nl-NL" dirty="0" err="1"/>
              <a:t>only</a:t>
            </a:r>
            <a:r>
              <a:rPr lang="nl-NL" dirty="0"/>
              <a:t>”, even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not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0E8AE3-B31D-8DB1-5AC7-7FF55A6FC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017643"/>
            <a:ext cx="7559675" cy="38762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“</a:t>
            </a:r>
            <a:r>
              <a:rPr lang="nl-NL" dirty="0" err="1"/>
              <a:t>Hii</a:t>
            </a:r>
            <a:r>
              <a:rPr lang="nl-NL" dirty="0"/>
              <a:t>”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translated</a:t>
            </a:r>
            <a:r>
              <a:rPr lang="nl-NL" dirty="0"/>
              <a:t> as “</a:t>
            </a:r>
            <a:r>
              <a:rPr lang="nl-NL" dirty="0" err="1"/>
              <a:t>only</a:t>
            </a:r>
            <a:r>
              <a:rPr lang="nl-NL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“</a:t>
            </a:r>
            <a:r>
              <a:rPr lang="nl-NL" dirty="0" err="1"/>
              <a:t>Hii</a:t>
            </a:r>
            <a:r>
              <a:rPr lang="nl-NL" dirty="0"/>
              <a:t>”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emphasis</a:t>
            </a:r>
            <a:r>
              <a:rPr lang="nl-NL" dirty="0"/>
              <a:t> marker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untranslatable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“</a:t>
            </a:r>
            <a:r>
              <a:rPr lang="nl-NL" dirty="0" err="1">
                <a:sym typeface="Wingdings" panose="05000000000000000000" pitchFamily="2" charset="2"/>
              </a:rPr>
              <a:t>Only</a:t>
            </a:r>
            <a:r>
              <a:rPr lang="nl-NL" dirty="0">
                <a:sym typeface="Wingdings" panose="05000000000000000000" pitchFamily="2" charset="2"/>
              </a:rPr>
              <a:t>” is </a:t>
            </a:r>
            <a:r>
              <a:rPr lang="nl-NL" dirty="0" err="1">
                <a:sym typeface="Wingdings" panose="05000000000000000000" pitchFamily="2" charset="2"/>
              </a:rPr>
              <a:t>already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linked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to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item “</a:t>
            </a:r>
            <a:r>
              <a:rPr lang="nl-NL" dirty="0" err="1">
                <a:sym typeface="Wingdings" panose="05000000000000000000" pitchFamily="2" charset="2"/>
              </a:rPr>
              <a:t>hii</a:t>
            </a:r>
            <a:r>
              <a:rPr lang="nl-NL" dirty="0">
                <a:sym typeface="Wingdings" panose="05000000000000000000" pitchFamily="2" charset="2"/>
              </a:rPr>
              <a:t>” and is </a:t>
            </a:r>
            <a:r>
              <a:rPr lang="nl-NL" dirty="0" err="1">
                <a:sym typeface="Wingdings" panose="05000000000000000000" pitchFamily="2" charset="2"/>
              </a:rPr>
              <a:t>therefore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selected</a:t>
            </a:r>
            <a:r>
              <a:rPr lang="nl-NL" dirty="0">
                <a:sym typeface="Wingdings" panose="05000000000000000000" pitchFamily="2" charset="2"/>
              </a:rPr>
              <a:t> in </a:t>
            </a:r>
            <a:r>
              <a:rPr lang="nl-NL" dirty="0" err="1">
                <a:sym typeface="Wingdings" panose="05000000000000000000" pitchFamily="2" charset="2"/>
              </a:rPr>
              <a:t>other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situations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too</a:t>
            </a:r>
            <a:r>
              <a:rPr lang="nl-NL" dirty="0">
                <a:sym typeface="Wingdings" panose="05000000000000000000" pitchFamily="2" charset="2"/>
              </a:rPr>
              <a:t>.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Semantic</a:t>
            </a:r>
            <a:r>
              <a:rPr lang="nl-NL" dirty="0"/>
              <a:t> </a:t>
            </a:r>
            <a:r>
              <a:rPr lang="nl-NL" dirty="0" err="1"/>
              <a:t>broadening</a:t>
            </a:r>
            <a:r>
              <a:rPr lang="nl-NL" dirty="0"/>
              <a:t> in </a:t>
            </a:r>
            <a:r>
              <a:rPr lang="nl-NL" dirty="0" err="1"/>
              <a:t>specific</a:t>
            </a:r>
            <a:r>
              <a:rPr lang="nl-NL" dirty="0"/>
              <a:t> environments. </a:t>
            </a:r>
          </a:p>
        </p:txBody>
      </p:sp>
    </p:spTree>
    <p:extLst>
      <p:ext uri="{BB962C8B-B14F-4D97-AF65-F5344CB8AC3E}">
        <p14:creationId xmlns:p14="http://schemas.microsoft.com/office/powerpoint/2010/main" val="207171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690FD-2F1F-934D-FEEF-466B37600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Conclusion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2A2D9A-4AE2-66FA-B8EE-46D723336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1908313"/>
            <a:ext cx="7559675" cy="39855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Substrate</a:t>
            </a:r>
            <a:r>
              <a:rPr lang="nl-NL" dirty="0"/>
              <a:t> </a:t>
            </a:r>
            <a:r>
              <a:rPr lang="nl-NL" dirty="0" err="1"/>
              <a:t>influence</a:t>
            </a:r>
            <a:r>
              <a:rPr lang="nl-NL" dirty="0"/>
              <a:t> </a:t>
            </a:r>
            <a:r>
              <a:rPr lang="nl-NL" dirty="0" err="1"/>
              <a:t>enables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in </a:t>
            </a:r>
            <a:r>
              <a:rPr lang="nl-NL" dirty="0" err="1"/>
              <a:t>postpositive</a:t>
            </a:r>
            <a:r>
              <a:rPr lang="nl-NL" dirty="0"/>
              <a:t> </a:t>
            </a:r>
            <a:r>
              <a:rPr lang="nl-NL" dirty="0" err="1"/>
              <a:t>position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Environments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postpositives</a:t>
            </a:r>
            <a:r>
              <a:rPr lang="nl-NL" dirty="0"/>
              <a:t> are </a:t>
            </a:r>
            <a:r>
              <a:rPr lang="nl-NL" dirty="0" err="1"/>
              <a:t>restricted</a:t>
            </a:r>
            <a:r>
              <a:rPr lang="nl-NL" dirty="0"/>
              <a:t> (</a:t>
            </a:r>
            <a:r>
              <a:rPr lang="nl-NL" dirty="0" err="1"/>
              <a:t>temporal</a:t>
            </a:r>
            <a:r>
              <a:rPr lang="nl-NL" dirty="0"/>
              <a:t>, </a:t>
            </a:r>
            <a:r>
              <a:rPr lang="nl-NL" dirty="0" err="1"/>
              <a:t>locative</a:t>
            </a:r>
            <a:r>
              <a:rPr lang="nl-NL" dirty="0"/>
              <a:t>, clause-</a:t>
            </a:r>
            <a:r>
              <a:rPr lang="nl-NL" dirty="0" err="1"/>
              <a:t>final</a:t>
            </a:r>
            <a:r>
              <a:rPr lang="nl-NL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meaning</a:t>
            </a:r>
            <a:r>
              <a:rPr lang="nl-NL" dirty="0"/>
              <a:t> </a:t>
            </a:r>
            <a:r>
              <a:rPr lang="nl-NL" dirty="0" err="1"/>
              <a:t>depends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class of </a:t>
            </a:r>
            <a:r>
              <a:rPr lang="nl-NL" dirty="0" err="1"/>
              <a:t>the</a:t>
            </a:r>
            <a:r>
              <a:rPr lang="nl-NL" dirty="0"/>
              <a:t> word or </a:t>
            </a:r>
            <a:r>
              <a:rPr lang="nl-NL" dirty="0" err="1"/>
              <a:t>phrase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accompanies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Semantic</a:t>
            </a:r>
            <a:r>
              <a:rPr lang="nl-NL" dirty="0"/>
              <a:t> </a:t>
            </a:r>
            <a:r>
              <a:rPr lang="nl-NL" dirty="0" err="1"/>
              <a:t>broadening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substrate</a:t>
            </a:r>
            <a:r>
              <a:rPr lang="nl-NL" dirty="0"/>
              <a:t> </a:t>
            </a:r>
            <a:r>
              <a:rPr lang="nl-NL" dirty="0" err="1"/>
              <a:t>influence</a:t>
            </a:r>
            <a:r>
              <a:rPr lang="nl-NL" dirty="0"/>
              <a:t>: </a:t>
            </a:r>
            <a:r>
              <a:rPr lang="nl-NL" dirty="0" err="1"/>
              <a:t>exclusivity</a:t>
            </a:r>
            <a:r>
              <a:rPr lang="nl-NL" dirty="0"/>
              <a:t>, </a:t>
            </a:r>
            <a:r>
              <a:rPr lang="nl-NL" dirty="0" err="1"/>
              <a:t>intensification</a:t>
            </a:r>
            <a:r>
              <a:rPr lang="nl-NL" dirty="0"/>
              <a:t>, </a:t>
            </a:r>
            <a:r>
              <a:rPr lang="nl-NL" dirty="0" err="1"/>
              <a:t>emphasis</a:t>
            </a:r>
            <a:r>
              <a:rPr lang="nl-NL" dirty="0"/>
              <a:t> </a:t>
            </a:r>
            <a:r>
              <a:rPr lang="nl-NL" dirty="0" err="1"/>
              <a:t>marking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790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A9CD0-561D-E511-2E53-E03206C58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References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5276CC-DEC5-592B-7E0F-1A96508CF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1958009"/>
            <a:ext cx="7559675" cy="3935900"/>
          </a:xfrm>
        </p:spPr>
        <p:txBody>
          <a:bodyPr/>
          <a:lstStyle/>
          <a:p>
            <a:r>
              <a:rPr lang="nl-NL" dirty="0" err="1"/>
              <a:t>Bajaj</a:t>
            </a:r>
            <a:r>
              <a:rPr lang="nl-NL" dirty="0"/>
              <a:t>, V. (2016). </a:t>
            </a:r>
            <a:r>
              <a:rPr lang="nl-NL" i="1" dirty="0" err="1"/>
              <a:t>Scaling</a:t>
            </a:r>
            <a:r>
              <a:rPr lang="nl-NL" i="1" dirty="0"/>
              <a:t> up </a:t>
            </a:r>
            <a:r>
              <a:rPr lang="nl-NL" i="1" dirty="0" err="1"/>
              <a:t>exclusive</a:t>
            </a:r>
            <a:r>
              <a:rPr lang="nl-NL" i="1" dirty="0"/>
              <a:t> -</a:t>
            </a:r>
            <a:r>
              <a:rPr lang="nl-NL" i="1" dirty="0" err="1"/>
              <a:t>hii</a:t>
            </a:r>
            <a:r>
              <a:rPr lang="nl-NL" dirty="0"/>
              <a:t>. [</a:t>
            </a:r>
            <a:r>
              <a:rPr lang="nl-NL" dirty="0" err="1"/>
              <a:t>Doctoral</a:t>
            </a:r>
            <a:r>
              <a:rPr lang="nl-NL" dirty="0"/>
              <a:t> 	</a:t>
            </a:r>
            <a:r>
              <a:rPr lang="nl-NL" dirty="0" err="1"/>
              <a:t>dissertation</a:t>
            </a:r>
            <a:r>
              <a:rPr lang="nl-NL" dirty="0"/>
              <a:t>, Rutgers University]. </a:t>
            </a:r>
            <a:r>
              <a:rPr lang="nl-NL" dirty="0" err="1"/>
              <a:t>RUcore</a:t>
            </a:r>
            <a:r>
              <a:rPr lang="nl-NL" dirty="0"/>
              <a:t>: Rutgers 	University Community </a:t>
            </a:r>
            <a:r>
              <a:rPr lang="nl-NL" dirty="0" err="1"/>
              <a:t>Repository</a:t>
            </a:r>
            <a:r>
              <a:rPr lang="nl-NL" dirty="0"/>
              <a:t>.</a:t>
            </a:r>
          </a:p>
          <a:p>
            <a:r>
              <a:rPr lang="nl-NL" dirty="0"/>
              <a:t>Lange, C. (2007). Focus </a:t>
            </a:r>
            <a:r>
              <a:rPr lang="nl-NL" dirty="0" err="1"/>
              <a:t>marking</a:t>
            </a:r>
            <a:r>
              <a:rPr lang="nl-NL" dirty="0"/>
              <a:t> in Indian English. </a:t>
            </a:r>
            <a:r>
              <a:rPr lang="nl-NL" i="1" dirty="0"/>
              <a:t>English 	</a:t>
            </a:r>
            <a:r>
              <a:rPr lang="nl-NL" i="1" dirty="0" err="1"/>
              <a:t>World-Wide</a:t>
            </a:r>
            <a:r>
              <a:rPr lang="nl-NL" i="1" dirty="0"/>
              <a:t>,</a:t>
            </a:r>
            <a:r>
              <a:rPr lang="nl-NL" dirty="0"/>
              <a:t> </a:t>
            </a:r>
            <a:r>
              <a:rPr lang="nl-NL" i="1" dirty="0"/>
              <a:t>28</a:t>
            </a:r>
            <a:r>
              <a:rPr lang="nl-NL" dirty="0"/>
              <a:t>(1), 89-118. </a:t>
            </a:r>
            <a:r>
              <a:rPr lang="nl-NL" dirty="0" err="1"/>
              <a:t>doi</a:t>
            </a:r>
            <a:r>
              <a:rPr lang="nl-NL" dirty="0"/>
              <a:t>: 	10.1075/eww.28.1.05lan</a:t>
            </a:r>
          </a:p>
          <a:p>
            <a:r>
              <a:rPr lang="en-US" dirty="0"/>
              <a:t>Mahanta, S. (2015). The use of particles in Hindi and 	Assamese. </a:t>
            </a:r>
            <a:r>
              <a:rPr lang="en-US" i="1" dirty="0"/>
              <a:t>International Journal of Research in 	Social Sciences and Humanities, 5</a:t>
            </a:r>
            <a:r>
              <a:rPr lang="en-US" dirty="0"/>
              <a:t>, 113-124.</a:t>
            </a:r>
            <a:endParaRPr lang="nl-NL" dirty="0"/>
          </a:p>
          <a:p>
            <a:r>
              <a:rPr lang="nl-NL" dirty="0" err="1"/>
              <a:t>Parghi</a:t>
            </a:r>
            <a:r>
              <a:rPr lang="nl-NL" dirty="0"/>
              <a:t>, K. (2016). On </a:t>
            </a:r>
            <a:r>
              <a:rPr lang="nl-NL" dirty="0" err="1"/>
              <a:t>distribution</a:t>
            </a:r>
            <a:r>
              <a:rPr lang="nl-NL" dirty="0"/>
              <a:t> and </a:t>
            </a:r>
            <a:r>
              <a:rPr lang="nl-NL" dirty="0" err="1"/>
              <a:t>senses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	</a:t>
            </a:r>
            <a:r>
              <a:rPr lang="nl-NL" dirty="0" err="1"/>
              <a:t>emphatic</a:t>
            </a:r>
            <a:r>
              <a:rPr lang="nl-NL" dirty="0"/>
              <a:t> 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hI</a:t>
            </a:r>
            <a:r>
              <a:rPr lang="nl-NL" dirty="0"/>
              <a:t> in Hindi. </a:t>
            </a:r>
            <a:r>
              <a:rPr lang="nl-NL" i="1" dirty="0"/>
              <a:t>Bulletin of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Deccan</a:t>
            </a:r>
            <a:r>
              <a:rPr lang="nl-NL" i="1" dirty="0"/>
              <a:t> 	College Research </a:t>
            </a:r>
            <a:r>
              <a:rPr lang="nl-NL" i="1" dirty="0" err="1"/>
              <a:t>Institute</a:t>
            </a:r>
            <a:r>
              <a:rPr lang="nl-NL" i="1" dirty="0"/>
              <a:t>, 76</a:t>
            </a:r>
            <a:r>
              <a:rPr lang="nl-NL" dirty="0"/>
              <a:t>, 93–100.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18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7286727-B05C-5957-7832-F269B9C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06" y="4095684"/>
            <a:ext cx="3223761" cy="8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9B62CF0-F0B3-65B7-0B81-204D562D8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2889000"/>
            <a:ext cx="3635375" cy="1080000"/>
          </a:xfrm>
        </p:spPr>
        <p:txBody>
          <a:bodyPr/>
          <a:lstStyle/>
          <a:p>
            <a:r>
              <a:rPr lang="nl-NL" dirty="0"/>
              <a:t>Indian English </a:t>
            </a:r>
            <a:r>
              <a:rPr lang="nl-NL" dirty="0" err="1"/>
              <a:t>allows</a:t>
            </a:r>
            <a:r>
              <a:rPr lang="nl-NL" dirty="0"/>
              <a:t> “</a:t>
            </a:r>
            <a:r>
              <a:rPr lang="nl-NL" dirty="0" err="1"/>
              <a:t>only</a:t>
            </a:r>
            <a:r>
              <a:rPr lang="nl-NL" dirty="0"/>
              <a:t>” in </a:t>
            </a:r>
            <a:r>
              <a:rPr lang="nl-NL" dirty="0" err="1"/>
              <a:t>positions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no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variety</a:t>
            </a:r>
            <a:r>
              <a:rPr lang="nl-NL" dirty="0"/>
              <a:t> of English </a:t>
            </a:r>
            <a:r>
              <a:rPr lang="nl-NL" dirty="0" err="1"/>
              <a:t>allows</a:t>
            </a:r>
            <a:r>
              <a:rPr lang="nl-NL" dirty="0"/>
              <a:t> </a:t>
            </a:r>
            <a:r>
              <a:rPr lang="nl-NL" dirty="0" err="1"/>
              <a:t>it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DD078D-45AA-E781-CF3F-74AACD831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3835" y="6042991"/>
            <a:ext cx="3636000" cy="64512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C37D9F09-77EE-225C-D278-ED820F5F633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6206" r="6206"/>
          <a:stretch>
            <a:fillRect/>
          </a:stretch>
        </p:blipFill>
        <p:spPr>
          <a:xfrm>
            <a:off x="5020571" y="368300"/>
            <a:ext cx="6836466" cy="55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E9AB1-DF5C-981C-E873-8C8489FBD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600627"/>
            <a:ext cx="7559675" cy="1253617"/>
          </a:xfrm>
        </p:spPr>
        <p:txBody>
          <a:bodyPr/>
          <a:lstStyle/>
          <a:p>
            <a:r>
              <a:rPr lang="nl-NL" dirty="0"/>
              <a:t>Research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F3E960-F9A8-CDAC-254E-9E0DAD91A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49" y="1854244"/>
            <a:ext cx="7559675" cy="3443316"/>
          </a:xfrm>
        </p:spPr>
        <p:txBody>
          <a:bodyPr/>
          <a:lstStyle/>
          <a:p>
            <a:r>
              <a:rPr lang="en-US" b="1" dirty="0"/>
              <a:t>Question one </a:t>
            </a:r>
          </a:p>
          <a:p>
            <a:r>
              <a:rPr lang="en-US" dirty="0"/>
              <a:t>How does the lexical item “only” end up in this position in Indian English?</a:t>
            </a:r>
          </a:p>
          <a:p>
            <a:endParaRPr lang="en-US" dirty="0"/>
          </a:p>
          <a:p>
            <a:r>
              <a:rPr lang="en-US" b="1" dirty="0"/>
              <a:t>Question two </a:t>
            </a:r>
          </a:p>
          <a:p>
            <a:r>
              <a:rPr lang="en-US" dirty="0"/>
              <a:t>How do its origins affect its meaning in postpositive position?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6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FB535-1E2D-C102-C0CD-DC763CE8E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analysis: </a:t>
            </a:r>
            <a:r>
              <a:rPr lang="nl-NL" dirty="0" err="1"/>
              <a:t>postpositive</a:t>
            </a:r>
            <a:r>
              <a:rPr lang="nl-NL" dirty="0"/>
              <a:t> “</a:t>
            </a:r>
            <a:r>
              <a:rPr lang="nl-NL" dirty="0" err="1"/>
              <a:t>only</a:t>
            </a:r>
            <a:r>
              <a:rPr lang="nl-NL" dirty="0"/>
              <a:t>” is a calque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D83266-8553-68DB-B604-448396B85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1967948"/>
            <a:ext cx="7559675" cy="3925961"/>
          </a:xfrm>
        </p:spPr>
        <p:txBody>
          <a:bodyPr/>
          <a:lstStyle/>
          <a:p>
            <a:r>
              <a:rPr lang="nl-NL" dirty="0"/>
              <a:t>“</a:t>
            </a:r>
            <a:r>
              <a:rPr lang="en-US" dirty="0"/>
              <a:t>The free lexical morphemes </a:t>
            </a:r>
            <a:r>
              <a:rPr lang="en-US" i="1" dirty="0"/>
              <a:t>only</a:t>
            </a:r>
            <a:r>
              <a:rPr lang="en-US" dirty="0"/>
              <a:t> and </a:t>
            </a:r>
            <a:r>
              <a:rPr lang="en-US" i="1" dirty="0"/>
              <a:t>itself</a:t>
            </a:r>
            <a:r>
              <a:rPr lang="en-US" dirty="0"/>
              <a:t> are calques for the substrate enclitic focus markers. They are stripped of the selection restrictions from the source language and take over the syntax and semantics of the substrate forms.”</a:t>
            </a:r>
          </a:p>
          <a:p>
            <a:pPr algn="r"/>
            <a:r>
              <a:rPr lang="en-US" dirty="0"/>
              <a:t>Lange (2007), p. 144</a:t>
            </a:r>
          </a:p>
          <a:p>
            <a:pPr algn="r"/>
            <a:endParaRPr lang="en-US" dirty="0"/>
          </a:p>
          <a:p>
            <a:r>
              <a:rPr lang="en-US" dirty="0"/>
              <a:t>“only” is a presentational focus marker in </a:t>
            </a:r>
            <a:r>
              <a:rPr lang="en-US" dirty="0" err="1"/>
              <a:t>IndE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5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DA37C-8410-D14C-F198-CD248615A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71474"/>
            <a:ext cx="3635375" cy="1486495"/>
          </a:xfrm>
        </p:spPr>
        <p:txBody>
          <a:bodyPr anchor="t">
            <a:normAutofit/>
          </a:bodyPr>
          <a:lstStyle/>
          <a:p>
            <a:r>
              <a:rPr lang="nl-NL" sz="2800" dirty="0"/>
              <a:t>The Hindi equivalent of “</a:t>
            </a:r>
            <a:r>
              <a:rPr lang="nl-NL" sz="2800" dirty="0" err="1"/>
              <a:t>only</a:t>
            </a:r>
            <a:r>
              <a:rPr lang="nl-NL" sz="2800" dirty="0"/>
              <a:t>”: </a:t>
            </a:r>
            <a:r>
              <a:rPr lang="nl-NL" sz="2800" i="1" dirty="0" err="1"/>
              <a:t>hii</a:t>
            </a:r>
            <a:r>
              <a:rPr lang="nl-NL" sz="2800" i="1" dirty="0"/>
              <a:t> </a:t>
            </a:r>
            <a:r>
              <a:rPr lang="nl-NL" sz="2800" dirty="0"/>
              <a:t>(</a:t>
            </a:r>
            <a:r>
              <a:rPr lang="nl-NL" sz="2800" dirty="0" err="1">
                <a:effectLst/>
              </a:rPr>
              <a:t>ही</a:t>
            </a:r>
            <a:r>
              <a:rPr lang="nl-NL" sz="2800" dirty="0">
                <a:effectLst/>
              </a:rPr>
              <a:t>)</a:t>
            </a:r>
            <a:endParaRPr lang="nl-NL" sz="28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16AA64D-77CA-C069-F6F0-B08D2C5E3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513" y="1664209"/>
            <a:ext cx="3636000" cy="1486495"/>
          </a:xfrm>
        </p:spPr>
        <p:txBody>
          <a:bodyPr/>
          <a:lstStyle/>
          <a:p>
            <a:r>
              <a:rPr lang="en-US" dirty="0" err="1"/>
              <a:t>Hii</a:t>
            </a:r>
            <a:r>
              <a:rPr lang="en-US" dirty="0"/>
              <a:t> </a:t>
            </a:r>
            <a:r>
              <a:rPr lang="en-US" b="1" dirty="0"/>
              <a:t>always</a:t>
            </a:r>
            <a:r>
              <a:rPr lang="en-US" dirty="0"/>
              <a:t> appears with right focus (in postpositive position)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2285CD2-2FF0-25FF-022D-7974FAE1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417" y="493966"/>
            <a:ext cx="6934805" cy="58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6B0FBB-1171-A1C7-0E23-3CE06C7CC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559675" cy="1253617"/>
          </a:xfrm>
        </p:spPr>
        <p:txBody>
          <a:bodyPr/>
          <a:lstStyle/>
          <a:p>
            <a:r>
              <a:rPr lang="en-US" dirty="0"/>
              <a:t>Possible positions for “only”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111E5A-1863-A5DC-4EC6-3DA2BA310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027583"/>
            <a:ext cx="7559675" cy="3866326"/>
          </a:xfrm>
        </p:spPr>
        <p:txBody>
          <a:bodyPr/>
          <a:lstStyle/>
          <a:p>
            <a:r>
              <a:rPr lang="en-US" dirty="0"/>
              <a:t>Standard English</a:t>
            </a:r>
          </a:p>
          <a:p>
            <a:pPr marL="493712" lvl="1" indent="0">
              <a:buNone/>
            </a:pPr>
            <a:r>
              <a:rPr lang="en-US" dirty="0"/>
              <a:t>	It’s ______ 300 rupees.</a:t>
            </a:r>
          </a:p>
          <a:p>
            <a:pPr marL="493712" lvl="1" indent="0">
              <a:buNone/>
            </a:pPr>
            <a:endParaRPr lang="en-US" dirty="0"/>
          </a:p>
          <a:p>
            <a:r>
              <a:rPr lang="en-US" dirty="0"/>
              <a:t>Indian English</a:t>
            </a:r>
          </a:p>
          <a:p>
            <a:pPr marL="493712" lvl="1" indent="0">
              <a:buNone/>
            </a:pPr>
            <a:r>
              <a:rPr lang="en-US" dirty="0"/>
              <a:t>	It’s ___1___ 300 rupees ___2___.</a:t>
            </a:r>
          </a:p>
          <a:p>
            <a:pPr marL="493712" lvl="1" indent="0">
              <a:buNone/>
            </a:pPr>
            <a:endParaRPr lang="en-US" dirty="0"/>
          </a:p>
          <a:p>
            <a:pPr marL="950912" lvl="1" indent="-457200">
              <a:buAutoNum type="arabicParenR"/>
            </a:pPr>
            <a:r>
              <a:rPr lang="en-US" dirty="0"/>
              <a:t>Provided by Standard English</a:t>
            </a:r>
          </a:p>
          <a:p>
            <a:pPr marL="950912" lvl="1" indent="-457200">
              <a:buAutoNum type="arabicParenR"/>
            </a:pPr>
            <a:r>
              <a:rPr lang="en-US" dirty="0"/>
              <a:t>Provided by substrate language</a:t>
            </a:r>
          </a:p>
          <a:p>
            <a:pPr marL="493712" lvl="1" indent="0">
              <a:buNone/>
            </a:pPr>
            <a:endParaRPr lang="en-US" dirty="0"/>
          </a:p>
          <a:p>
            <a:pPr marL="49371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6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4C81C4-E2D2-BE69-01C3-CD864AA5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559675" cy="1253617"/>
          </a:xfrm>
        </p:spPr>
        <p:txBody>
          <a:bodyPr/>
          <a:lstStyle/>
          <a:p>
            <a:r>
              <a:rPr lang="en-US" dirty="0"/>
              <a:t>Problem 1: Overgeneration of postpositive options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5DD98D-EB47-1DF5-0071-D4D080029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450593"/>
            <a:ext cx="7559675" cy="3443316"/>
          </a:xfrm>
        </p:spPr>
        <p:txBody>
          <a:bodyPr/>
          <a:lstStyle/>
          <a:p>
            <a:r>
              <a:rPr lang="en-US" dirty="0"/>
              <a:t>Tomorrow ___1___ we ___2___ play ___3___ cricket ___4___</a:t>
            </a:r>
          </a:p>
          <a:p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Tomorrow only we play cricket </a:t>
            </a:r>
          </a:p>
          <a:p>
            <a:pPr marL="457200" indent="-457200">
              <a:buAutoNum type="arabicParenR"/>
            </a:pPr>
            <a:r>
              <a:rPr lang="en-US" dirty="0"/>
              <a:t>Tomorrow we only play cricket</a:t>
            </a:r>
          </a:p>
          <a:p>
            <a:pPr marL="457200" indent="-457200">
              <a:buAutoNum type="arabicParenR"/>
            </a:pPr>
            <a:r>
              <a:rPr lang="en-US" dirty="0"/>
              <a:t>Tomorrow we play only cricket</a:t>
            </a:r>
          </a:p>
          <a:p>
            <a:pPr marL="457200" indent="-457200">
              <a:buAutoNum type="arabicParenR"/>
            </a:pPr>
            <a:r>
              <a:rPr lang="en-US" dirty="0"/>
              <a:t>Tomorrow we play cricket only</a:t>
            </a:r>
          </a:p>
          <a:p>
            <a:pPr marL="457200" indent="-457200">
              <a:buAutoNum type="arabicParenR"/>
            </a:pPr>
            <a:endParaRPr lang="en-US" dirty="0"/>
          </a:p>
          <a:p>
            <a:r>
              <a:rPr lang="en-US" dirty="0"/>
              <a:t>In other words: postpositive “only” is restricted in its use.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D0D5FD-2825-6BF6-7281-5E1705F8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71" y="3275875"/>
            <a:ext cx="306249" cy="3062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C6FEE16-E622-B5BC-06D5-346CC7FC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71" y="4347437"/>
            <a:ext cx="306249" cy="3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7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F0523C3-1BCA-0633-88EF-E3D05FBDB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63" y="368300"/>
            <a:ext cx="7397462" cy="6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6617A4-07E3-5F21-CAEA-B31F15BCF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71475"/>
            <a:ext cx="3635375" cy="1080000"/>
          </a:xfrm>
        </p:spPr>
        <p:txBody>
          <a:bodyPr anchor="t">
            <a:normAutofit/>
          </a:bodyPr>
          <a:lstStyle/>
          <a:p>
            <a:r>
              <a:rPr lang="nl-NL" sz="2800" dirty="0" err="1"/>
              <a:t>Problem</a:t>
            </a:r>
            <a:r>
              <a:rPr lang="nl-NL" sz="2800" dirty="0"/>
              <a:t> 2:</a:t>
            </a:r>
            <a:br>
              <a:rPr lang="nl-NL" sz="2800" dirty="0"/>
            </a:br>
            <a:r>
              <a:rPr lang="nl-NL" sz="2800" dirty="0"/>
              <a:t>A shift in </a:t>
            </a:r>
            <a:r>
              <a:rPr lang="nl-NL" sz="2800" dirty="0" err="1"/>
              <a:t>meaning</a:t>
            </a:r>
            <a:endParaRPr lang="nl-NL" sz="28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4A6CE7C-3339-1046-241A-A1620C270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513" y="1664209"/>
            <a:ext cx="3636000" cy="2559921"/>
          </a:xfrm>
        </p:spPr>
        <p:txBody>
          <a:bodyPr/>
          <a:lstStyle/>
          <a:p>
            <a:r>
              <a:rPr lang="en-US" dirty="0"/>
              <a:t>I’ll meet you only at your hotel</a:t>
            </a:r>
          </a:p>
          <a:p>
            <a:endParaRPr lang="en-US" dirty="0"/>
          </a:p>
          <a:p>
            <a:pPr algn="ctr"/>
            <a:r>
              <a:rPr lang="en-US" b="1" dirty="0"/>
              <a:t>=/=</a:t>
            </a:r>
          </a:p>
          <a:p>
            <a:endParaRPr lang="en-US" dirty="0"/>
          </a:p>
          <a:p>
            <a:r>
              <a:rPr lang="en-US" dirty="0"/>
              <a:t>I’ll meet you at your hotel only</a:t>
            </a:r>
          </a:p>
        </p:txBody>
      </p:sp>
    </p:spTree>
    <p:extLst>
      <p:ext uri="{BB962C8B-B14F-4D97-AF65-F5344CB8AC3E}">
        <p14:creationId xmlns:p14="http://schemas.microsoft.com/office/powerpoint/2010/main" val="151767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D2AFF1-75D1-81D7-6ABC-3FC72F0D5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559675" cy="1253617"/>
          </a:xfrm>
        </p:spPr>
        <p:txBody>
          <a:bodyPr/>
          <a:lstStyle/>
          <a:p>
            <a:r>
              <a:rPr lang="en-US" dirty="0"/>
              <a:t>Refining the environment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32B4C32-8C35-E3A5-82E3-7A0E38BBA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1977887"/>
            <a:ext cx="7559675" cy="3916022"/>
          </a:xfrm>
        </p:spPr>
        <p:txBody>
          <a:bodyPr/>
          <a:lstStyle/>
          <a:p>
            <a:r>
              <a:rPr lang="en-US" dirty="0"/>
              <a:t>Three options: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Clause final position</a:t>
            </a:r>
          </a:p>
          <a:p>
            <a:r>
              <a:rPr lang="en-US" dirty="0"/>
              <a:t>	“She is Rajasthani only” (Lange, 2007)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Final position in temporals (</a:t>
            </a:r>
            <a:r>
              <a:rPr lang="en-US" dirty="0" err="1"/>
              <a:t>AdvP</a:t>
            </a:r>
            <a:r>
              <a:rPr lang="en-US" dirty="0"/>
              <a:t> or PP)</a:t>
            </a:r>
          </a:p>
          <a:p>
            <a:r>
              <a:rPr lang="en-US" dirty="0"/>
              <a:t>	“I’ll confirm the timings tomorrow only”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Final position in locatives (</a:t>
            </a:r>
            <a:r>
              <a:rPr lang="en-US" dirty="0" err="1"/>
              <a:t>AdvP</a:t>
            </a:r>
            <a:r>
              <a:rPr lang="en-US" dirty="0"/>
              <a:t> or PP)</a:t>
            </a:r>
          </a:p>
          <a:p>
            <a:r>
              <a:rPr lang="en-US" dirty="0"/>
              <a:t>	“I’ll meet you at your hotel only”</a:t>
            </a:r>
          </a:p>
        </p:txBody>
      </p:sp>
    </p:spTree>
    <p:extLst>
      <p:ext uri="{BB962C8B-B14F-4D97-AF65-F5344CB8AC3E}">
        <p14:creationId xmlns:p14="http://schemas.microsoft.com/office/powerpoint/2010/main" val="2172532356"/>
      </p:ext>
    </p:extLst>
  </p:cSld>
  <p:clrMapOvr>
    <a:masterClrMapping/>
  </p:clrMapOvr>
</p:sld>
</file>

<file path=ppt/theme/theme1.xml><?xml version="1.0" encoding="utf-8"?>
<a:theme xmlns:a="http://schemas.openxmlformats.org/drawingml/2006/main" name="Utrecht University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0" id="{4C20E2D8-E22E-5D41-9F4B-B17EED1EC363}" vid="{E998B35D-E671-604B-BF15-C7F3A54E4227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uu_powerpoint_template_EN_2021_logofied</Template>
  <TotalTime>539</TotalTime>
  <Words>811</Words>
  <Application>Microsoft Office PowerPoint</Application>
  <PresentationFormat>Aangepast</PresentationFormat>
  <Paragraphs>99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Merriweather Light</vt:lpstr>
      <vt:lpstr>Arial</vt:lpstr>
      <vt:lpstr>Verdana</vt:lpstr>
      <vt:lpstr>Open Sans Light</vt:lpstr>
      <vt:lpstr>Merriweather Regular</vt:lpstr>
      <vt:lpstr>Open Sans</vt:lpstr>
      <vt:lpstr>Utrecht University</vt:lpstr>
      <vt:lpstr>“This could be difficult only”: Investigating Indian English “only” in postpositive position</vt:lpstr>
      <vt:lpstr>Indian English allows “only” in positions where no other variety of English allows it </vt:lpstr>
      <vt:lpstr>Research questions</vt:lpstr>
      <vt:lpstr>Current analysis: postpositive “only” is a calque</vt:lpstr>
      <vt:lpstr>The Hindi equivalent of “only”: hii (ही)</vt:lpstr>
      <vt:lpstr>Possible positions for “only”</vt:lpstr>
      <vt:lpstr>Problem 1: Overgeneration of postpositive options</vt:lpstr>
      <vt:lpstr>Problem 2: A shift in meaning</vt:lpstr>
      <vt:lpstr>Refining the environment</vt:lpstr>
      <vt:lpstr>Five options for “only” in Indian English </vt:lpstr>
      <vt:lpstr>Uncovering “only”’s meaning: back to the substrate influence</vt:lpstr>
      <vt:lpstr>Possible interpretations of “hii”</vt:lpstr>
      <vt:lpstr>As below, so above</vt:lpstr>
      <vt:lpstr>“Hii” is “only”, even when it is not</vt:lpstr>
      <vt:lpstr>Conclusion</vt:lpstr>
      <vt:lpstr>References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Indian English “only” in postpositive position</dc:title>
  <dc:subject/>
  <dc:creator>Anne Visser</dc:creator>
  <cp:keywords/>
  <dc:description/>
  <cp:lastModifiedBy>Anne Visser</cp:lastModifiedBy>
  <cp:revision>9</cp:revision>
  <dcterms:created xsi:type="dcterms:W3CDTF">2022-10-23T11:44:53Z</dcterms:created>
  <dcterms:modified xsi:type="dcterms:W3CDTF">2022-11-04T21:14:07Z</dcterms:modified>
  <cp:category/>
</cp:coreProperties>
</file>